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08" r:id="rId3"/>
    <p:sldId id="309" r:id="rId4"/>
    <p:sldId id="310" r:id="rId5"/>
    <p:sldId id="260" r:id="rId6"/>
    <p:sldId id="311" r:id="rId7"/>
    <p:sldId id="307" r:id="rId8"/>
    <p:sldId id="280"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84" autoAdjust="0"/>
  </p:normalViewPr>
  <p:slideViewPr>
    <p:cSldViewPr snapToGrid="0">
      <p:cViewPr varScale="1">
        <p:scale>
          <a:sx n="46" d="100"/>
          <a:sy n="46" d="100"/>
        </p:scale>
        <p:origin x="72"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E2DB3-8505-435E-AFEB-315BC085BA12}" type="datetimeFigureOut">
              <a:rPr lang="ru-RU" smtClean="0"/>
              <a:t>07.06.2022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A28F7E-9777-4615-A192-353CB2915B1F}" type="slidenum">
              <a:rPr lang="ru-RU" smtClean="0"/>
              <a:t>‹#›</a:t>
            </a:fld>
            <a:endParaRPr lang="ru-RU"/>
          </a:p>
        </p:txBody>
      </p:sp>
    </p:spTree>
    <p:extLst>
      <p:ext uri="{BB962C8B-B14F-4D97-AF65-F5344CB8AC3E}">
        <p14:creationId xmlns:p14="http://schemas.microsoft.com/office/powerpoint/2010/main" val="2596751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t>5</a:t>
            </a:fld>
            <a:endParaRPr lang="ru-RU"/>
          </a:p>
        </p:txBody>
      </p:sp>
    </p:spTree>
    <p:extLst>
      <p:ext uri="{BB962C8B-B14F-4D97-AF65-F5344CB8AC3E}">
        <p14:creationId xmlns:p14="http://schemas.microsoft.com/office/powerpoint/2010/main" val="104902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t>8</a:t>
            </a:fld>
            <a:endParaRPr lang="ru-RU"/>
          </a:p>
        </p:txBody>
      </p:sp>
    </p:spTree>
    <p:extLst>
      <p:ext uri="{BB962C8B-B14F-4D97-AF65-F5344CB8AC3E}">
        <p14:creationId xmlns:p14="http://schemas.microsoft.com/office/powerpoint/2010/main" val="637701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5076729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6899293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4868288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8280999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5497387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1242548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E779EE-F42A-4B70-A3B0-33CD8D04B95F}" type="datetimeFigureOut">
              <a:rPr lang="ru-RU" smtClean="0"/>
              <a:t>07.06.2022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7924342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E779EE-F42A-4B70-A3B0-33CD8D04B95F}" type="datetimeFigureOut">
              <a:rPr lang="ru-RU" smtClean="0"/>
              <a:t>07.06.2022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1698738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E779EE-F42A-4B70-A3B0-33CD8D04B95F}" type="datetimeFigureOut">
              <a:rPr lang="ru-RU" smtClean="0"/>
              <a:t>07.06.2022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6084592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259912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41841891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D27BA-6745-4A3E-BD1F-BE3857A3A5C8}" type="slidenum">
              <a:rPr lang="ru-RU" smtClean="0"/>
              <a:t>‹#›</a:t>
            </a:fld>
            <a:endParaRPr lang="ru-RU"/>
          </a:p>
        </p:txBody>
      </p:sp>
    </p:spTree>
    <p:extLst>
      <p:ext uri="{BB962C8B-B14F-4D97-AF65-F5344CB8AC3E}">
        <p14:creationId xmlns:p14="http://schemas.microsoft.com/office/powerpoint/2010/main" val="3486459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30">
          <a:fgClr>
            <a:schemeClr val="accent1"/>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1727" y="498764"/>
            <a:ext cx="8659278" cy="3912598"/>
          </a:xfrm>
        </p:spPr>
        <p:txBody>
          <a:bodyPr>
            <a:noAutofit/>
          </a:bodyPr>
          <a:lstStyle/>
          <a:p>
            <a:r>
              <a:rPr lang="ru-RU" sz="7200" dirty="0"/>
              <a:t>М</a:t>
            </a:r>
            <a:r>
              <a:rPr lang="ru-RU" sz="7200" dirty="0" smtClean="0"/>
              <a:t>астер – класс </a:t>
            </a:r>
            <a:br>
              <a:rPr lang="ru-RU" sz="7200" dirty="0" smtClean="0"/>
            </a:br>
            <a:r>
              <a:rPr lang="ru-RU" sz="3200" dirty="0" smtClean="0"/>
              <a:t>по программе дистанционных курсов «Гномики»</a:t>
            </a:r>
            <a:r>
              <a:rPr lang="ru-RU" sz="7200" dirty="0" smtClean="0"/>
              <a:t/>
            </a:r>
            <a:br>
              <a:rPr lang="ru-RU" sz="7200" dirty="0" smtClean="0"/>
            </a:br>
            <a:r>
              <a:rPr lang="ru-RU" sz="3200" dirty="0" smtClean="0"/>
              <a:t>Тема</a:t>
            </a:r>
            <a:r>
              <a:rPr lang="ru-RU" sz="3200" dirty="0" smtClean="0"/>
              <a:t>:</a:t>
            </a:r>
            <a:r>
              <a:rPr lang="ru-RU" sz="2400" dirty="0" smtClean="0"/>
              <a:t> </a:t>
            </a:r>
            <a:r>
              <a:rPr lang="ru-RU" sz="4800" dirty="0" smtClean="0"/>
              <a:t>«Заяц»</a:t>
            </a:r>
            <a:br>
              <a:rPr lang="ru-RU" sz="4800" dirty="0" smtClean="0"/>
            </a:br>
            <a:r>
              <a:rPr lang="ru-RU" sz="3600" dirty="0" smtClean="0"/>
              <a:t>Изготовление картины в технике оригами + аппликация.</a:t>
            </a:r>
            <a:endParaRPr lang="ru-RU" sz="1800" dirty="0"/>
          </a:p>
        </p:txBody>
      </p:sp>
      <p:sp>
        <p:nvSpPr>
          <p:cNvPr id="3" name="Подзаголовок 2"/>
          <p:cNvSpPr>
            <a:spLocks noGrp="1"/>
          </p:cNvSpPr>
          <p:nvPr>
            <p:ph type="subTitle" idx="1"/>
          </p:nvPr>
        </p:nvSpPr>
        <p:spPr>
          <a:xfrm>
            <a:off x="581891" y="4904509"/>
            <a:ext cx="7169727" cy="1184564"/>
          </a:xfrm>
        </p:spPr>
        <p:txBody>
          <a:bodyPr>
            <a:normAutofit/>
          </a:bodyPr>
          <a:lstStyle/>
          <a:p>
            <a:r>
              <a:rPr lang="ru-RU" sz="2000" dirty="0"/>
              <a:t>п</a:t>
            </a:r>
            <a:r>
              <a:rPr lang="ru-RU" sz="2000" dirty="0" smtClean="0"/>
              <a:t>едагог дополнительного образования:</a:t>
            </a:r>
          </a:p>
          <a:p>
            <a:r>
              <a:rPr lang="ru-RU" sz="3200" dirty="0" smtClean="0"/>
              <a:t> Гомонова  Светлана  Николаевна</a:t>
            </a:r>
            <a:endParaRPr lang="ru-RU" sz="3200" dirty="0"/>
          </a:p>
        </p:txBody>
      </p:sp>
      <p:pic>
        <p:nvPicPr>
          <p:cNvPr id="6" name="Объект 5"/>
          <p:cNvPicPr>
            <a:picLocks noChangeAspect="1"/>
          </p:cNvPicPr>
          <p:nvPr/>
        </p:nvPicPr>
        <p:blipFill rotWithShape="1">
          <a:blip r:embed="rId2" cstate="print">
            <a:extLst>
              <a:ext uri="{28A0092B-C50C-407E-A947-70E740481C1C}">
                <a14:useLocalDpi xmlns:a14="http://schemas.microsoft.com/office/drawing/2010/main" val="0"/>
              </a:ext>
            </a:extLst>
          </a:blip>
          <a:srcRect l="8155" t="8889" r="14852" b="11732"/>
          <a:stretch/>
        </p:blipFill>
        <p:spPr>
          <a:xfrm rot="5400000">
            <a:off x="8807637" y="2476560"/>
            <a:ext cx="3553686" cy="2747390"/>
          </a:xfrm>
          <a:prstGeom prst="rect">
            <a:avLst/>
          </a:prstGeom>
        </p:spPr>
      </p:pic>
    </p:spTree>
    <p:extLst>
      <p:ext uri="{BB962C8B-B14F-4D97-AF65-F5344CB8AC3E}">
        <p14:creationId xmlns:p14="http://schemas.microsoft.com/office/powerpoint/2010/main" val="743837259"/>
      </p:ext>
    </p:extLst>
  </p:cSld>
  <p:clrMapOvr>
    <a:masterClrMapping/>
  </p:clrMapOvr>
  <mc:AlternateContent xmlns:mc="http://schemas.openxmlformats.org/markup-compatibility/2006" xmlns:p14="http://schemas.microsoft.com/office/powerpoint/2010/main">
    <mc:Choice Requires="p14">
      <p:transition spd="slow" p14:dur="1500" advTm="10256">
        <p:split orient="vert"/>
      </p:transition>
    </mc:Choice>
    <mc:Fallback xmlns="">
      <p:transition spd="slow" advTm="10256">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 y="-1"/>
            <a:ext cx="10598728" cy="3948546"/>
          </a:xfrm>
        </p:spPr>
        <p:txBody>
          <a:bodyPr>
            <a:noAutofit/>
          </a:bodyPr>
          <a:lstStyle/>
          <a:p>
            <a:r>
              <a:rPr lang="ru-RU" sz="4000" b="1" dirty="0" smtClean="0">
                <a:latin typeface="Times New Roman" panose="02020603050405020304" pitchFamily="18" charset="0"/>
                <a:cs typeface="Times New Roman" panose="02020603050405020304" pitchFamily="18" charset="0"/>
              </a:rPr>
              <a:t>Задачи:</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1. Научить обучающихся правильно подбирать цветовую гамму, соблюдая пропорции в деталях.</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2. </a:t>
            </a:r>
            <a:r>
              <a:rPr lang="ru-RU" sz="2800">
                <a:latin typeface="Times New Roman" panose="02020603050405020304" pitchFamily="18" charset="0"/>
                <a:cs typeface="Times New Roman" panose="02020603050405020304" pitchFamily="18" charset="0"/>
              </a:rPr>
              <a:t>Н</a:t>
            </a:r>
            <a:r>
              <a:rPr lang="ru-RU" sz="2800" smtClean="0">
                <a:latin typeface="Times New Roman" panose="02020603050405020304" pitchFamily="18" charset="0"/>
                <a:cs typeface="Times New Roman" panose="02020603050405020304" pitchFamily="18" charset="0"/>
              </a:rPr>
              <a:t>аучить </a:t>
            </a:r>
            <a:r>
              <a:rPr lang="ru-RU" sz="2800" dirty="0" smtClean="0">
                <a:latin typeface="Times New Roman" panose="02020603050405020304" pitchFamily="18" charset="0"/>
                <a:cs typeface="Times New Roman" panose="02020603050405020304" pitchFamily="18" charset="0"/>
              </a:rPr>
              <a:t>обучающихся приемам владения техники оригами с бумагой.</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 Развить мелкую моторику кисти рук.</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4. Развить самостоятельность.</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 Воспитать аккуратность и терпение.</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4294967295"/>
          </p:nvPr>
        </p:nvSpPr>
        <p:spPr>
          <a:xfrm>
            <a:off x="374650" y="3948545"/>
            <a:ext cx="11817350" cy="2763982"/>
          </a:xfrm>
        </p:spPr>
        <p:txBody>
          <a:bodyPr>
            <a:normAutofit fontScale="77500" lnSpcReduction="20000"/>
          </a:bodyPr>
          <a:lstStyle/>
          <a:p>
            <a:pPr marL="0" indent="0">
              <a:buNone/>
            </a:pPr>
            <a:r>
              <a:rPr lang="ru-RU" sz="5200" b="1" dirty="0" smtClean="0">
                <a:latin typeface="Times New Roman" panose="02020603050405020304" pitchFamily="18" charset="0"/>
                <a:cs typeface="Times New Roman" panose="02020603050405020304" pitchFamily="18" charset="0"/>
              </a:rPr>
              <a:t>Материалы и оборудование</a:t>
            </a:r>
            <a:r>
              <a:rPr lang="ru-RU" b="1" dirty="0" smtClean="0">
                <a:latin typeface="Times New Roman" panose="02020603050405020304" pitchFamily="18" charset="0"/>
                <a:cs typeface="Times New Roman" panose="02020603050405020304" pitchFamily="18" charset="0"/>
              </a:rPr>
              <a:t>: </a:t>
            </a:r>
          </a:p>
          <a:p>
            <a:pPr marL="0" indent="0">
              <a:buNone/>
            </a:pPr>
            <a:r>
              <a:rPr lang="ru-RU" dirty="0" smtClean="0">
                <a:latin typeface="Times New Roman" panose="02020603050405020304" pitchFamily="18" charset="0"/>
                <a:cs typeface="Times New Roman" panose="02020603050405020304" pitchFamily="18" charset="0"/>
              </a:rPr>
              <a:t>1.Цветная бумага.</a:t>
            </a:r>
          </a:p>
          <a:p>
            <a:pPr marL="0" indent="0">
              <a:buNone/>
            </a:pPr>
            <a:r>
              <a:rPr lang="ru-RU" dirty="0" smtClean="0">
                <a:latin typeface="Times New Roman" panose="02020603050405020304" pitchFamily="18" charset="0"/>
                <a:cs typeface="Times New Roman" panose="02020603050405020304" pitchFamily="18" charset="0"/>
              </a:rPr>
              <a:t>2. Цветной картон.</a:t>
            </a:r>
          </a:p>
          <a:p>
            <a:pPr marL="0" indent="0">
              <a:buNone/>
            </a:pPr>
            <a:r>
              <a:rPr lang="ru-RU" dirty="0" smtClean="0">
                <a:latin typeface="Times New Roman" panose="02020603050405020304" pitchFamily="18" charset="0"/>
                <a:cs typeface="Times New Roman" panose="02020603050405020304" pitchFamily="18" charset="0"/>
              </a:rPr>
              <a:t>3.Карандашный клей.</a:t>
            </a:r>
          </a:p>
          <a:p>
            <a:pPr marL="0" indent="0">
              <a:buNone/>
            </a:pPr>
            <a:r>
              <a:rPr lang="ru-RU" dirty="0" smtClean="0">
                <a:latin typeface="Times New Roman" panose="02020603050405020304" pitchFamily="18" charset="0"/>
                <a:cs typeface="Times New Roman" panose="02020603050405020304" pitchFamily="18" charset="0"/>
              </a:rPr>
              <a:t>4.Салфетка .</a:t>
            </a:r>
          </a:p>
          <a:p>
            <a:pPr marL="0" indent="0">
              <a:buNone/>
            </a:pPr>
            <a:r>
              <a:rPr lang="ru-RU" dirty="0" smtClean="0">
                <a:latin typeface="Times New Roman" panose="02020603050405020304" pitchFamily="18" charset="0"/>
                <a:cs typeface="Times New Roman" panose="02020603050405020304" pitchFamily="18" charset="0"/>
              </a:rPr>
              <a:t>5. Карандаш.</a:t>
            </a:r>
          </a:p>
          <a:p>
            <a:pPr marL="0" indent="0">
              <a:buNone/>
            </a:pPr>
            <a:r>
              <a:rPr lang="ru-RU" dirty="0" smtClean="0">
                <a:latin typeface="Times New Roman" panose="02020603050405020304" pitchFamily="18" charset="0"/>
                <a:cs typeface="Times New Roman" panose="02020603050405020304" pitchFamily="18" charset="0"/>
              </a:rPr>
              <a:t>6. Ножницы.</a:t>
            </a: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8843840" y="3844098"/>
            <a:ext cx="2927883" cy="2195912"/>
          </a:xfrm>
          <a:prstGeom prst="rect">
            <a:avLst/>
          </a:prstGeom>
        </p:spPr>
      </p:pic>
    </p:spTree>
    <p:extLst>
      <p:ext uri="{BB962C8B-B14F-4D97-AF65-F5344CB8AC3E}">
        <p14:creationId xmlns:p14="http://schemas.microsoft.com/office/powerpoint/2010/main" val="4040947461"/>
      </p:ext>
    </p:extLst>
  </p:cSld>
  <p:clrMapOvr>
    <a:masterClrMapping/>
  </p:clrMapOvr>
  <mc:AlternateContent xmlns:mc="http://schemas.openxmlformats.org/markup-compatibility/2006" xmlns:p14="http://schemas.microsoft.com/office/powerpoint/2010/main">
    <mc:Choice Requires="p14">
      <p:transition spd="slow" p14:dur="1500" advTm="11081">
        <p:split orient="vert"/>
      </p:transition>
    </mc:Choice>
    <mc:Fallback xmlns="">
      <p:transition spd="slow" advTm="11081">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727363" y="415636"/>
            <a:ext cx="10536382" cy="1094161"/>
          </a:xfrm>
        </p:spPr>
        <p:txBody>
          <a:bodyPr>
            <a:noAutofit/>
          </a:bodyPr>
          <a:lstStyle/>
          <a:p>
            <a:r>
              <a:rPr lang="ru-RU" sz="5400" dirty="0" smtClean="0"/>
              <a:t>Порядок выполнение работы.</a:t>
            </a:r>
            <a:endParaRPr lang="ru-RU" sz="5400" dirty="0"/>
          </a:p>
        </p:txBody>
      </p:sp>
      <p:sp>
        <p:nvSpPr>
          <p:cNvPr id="6" name="Текст 5"/>
          <p:cNvSpPr>
            <a:spLocks noGrp="1"/>
          </p:cNvSpPr>
          <p:nvPr>
            <p:ph type="body" sz="half" idx="4294967295"/>
          </p:nvPr>
        </p:nvSpPr>
        <p:spPr>
          <a:xfrm>
            <a:off x="893618" y="2327564"/>
            <a:ext cx="5382490" cy="3541424"/>
          </a:xfrm>
        </p:spPr>
        <p:txBody>
          <a:bodyPr>
            <a:normAutofit/>
          </a:bodyPr>
          <a:lstStyle/>
          <a:p>
            <a:pPr marL="457200" indent="-457200">
              <a:buAutoNum type="arabicPeriod"/>
            </a:pPr>
            <a:r>
              <a:rPr lang="ru-RU" sz="3200" dirty="0" smtClean="0"/>
              <a:t>Подбираем цветную бумагу нужных оттенков. </a:t>
            </a:r>
          </a:p>
          <a:p>
            <a:pPr marL="0" indent="0">
              <a:buNone/>
            </a:pPr>
            <a:r>
              <a:rPr lang="ru-RU" sz="3200" dirty="0" smtClean="0"/>
              <a:t>2. На столе перед собой </a:t>
            </a:r>
            <a:r>
              <a:rPr lang="ru-RU" sz="3200" dirty="0"/>
              <a:t> </a:t>
            </a:r>
            <a:r>
              <a:rPr lang="ru-RU" sz="3200" dirty="0" smtClean="0"/>
              <a:t>ставим клей , карандаш, цветной картон, ножницы (фото). </a:t>
            </a:r>
            <a:endParaRPr lang="ru-RU" sz="32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7414007" y="2359324"/>
            <a:ext cx="4637206" cy="3477904"/>
          </a:xfrm>
          <a:prstGeom prst="rect">
            <a:avLst/>
          </a:prstGeom>
        </p:spPr>
      </p:pic>
    </p:spTree>
    <p:extLst>
      <p:ext uri="{BB962C8B-B14F-4D97-AF65-F5344CB8AC3E}">
        <p14:creationId xmlns:p14="http://schemas.microsoft.com/office/powerpoint/2010/main" val="4046576860"/>
      </p:ext>
    </p:extLst>
  </p:cSld>
  <p:clrMapOvr>
    <a:masterClrMapping/>
  </p:clrMapOvr>
  <mc:AlternateContent xmlns:mc="http://schemas.openxmlformats.org/markup-compatibility/2006" xmlns:p14="http://schemas.microsoft.com/office/powerpoint/2010/main">
    <mc:Choice Requires="p14">
      <p:transition spd="slow" p14:dur="1500" advTm="10171">
        <p:split orient="vert"/>
      </p:transition>
    </mc:Choice>
    <mc:Fallback xmlns="">
      <p:transition spd="slow" advTm="10171">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38200" y="415636"/>
            <a:ext cx="6477000" cy="6442364"/>
          </a:xfrm>
        </p:spPr>
        <p:txBody>
          <a:bodyPr>
            <a:normAutofit fontScale="90000"/>
          </a:bodyPr>
          <a:lstStyle/>
          <a:p>
            <a:r>
              <a:rPr lang="ru-RU" sz="3100" dirty="0" smtClean="0"/>
              <a:t>1. Белый  лист бумаги нужно сложить так, как показано на фото.</a:t>
            </a:r>
            <a:br>
              <a:rPr lang="ru-RU" sz="3100" dirty="0" smtClean="0"/>
            </a:br>
            <a:r>
              <a:rPr lang="ru-RU" sz="3100" dirty="0" smtClean="0"/>
              <a:t> 2. Вырезаем два квадрата разного размера (1 – большой, 2 - маленький) соблюдая технику безопасности.</a:t>
            </a:r>
            <a:br>
              <a:rPr lang="ru-RU" sz="3100" dirty="0" smtClean="0"/>
            </a:br>
            <a:r>
              <a:rPr lang="ru-RU" sz="3100" dirty="0" smtClean="0"/>
              <a:t> </a:t>
            </a:r>
            <a:r>
              <a:rPr lang="ru-RU" sz="3100" dirty="0"/>
              <a:t>3</a:t>
            </a:r>
            <a:r>
              <a:rPr lang="ru-RU" sz="3100" dirty="0" smtClean="0"/>
              <a:t>. Маленький квадрат сгибаем пополам по диагонали (голова), затем загибаем по всей длине полоску, как на фото.</a:t>
            </a:r>
            <a:br>
              <a:rPr lang="ru-RU" sz="3100" dirty="0" smtClean="0"/>
            </a:br>
            <a:r>
              <a:rPr lang="ru-RU" sz="3100" dirty="0" smtClean="0"/>
              <a:t>4. </a:t>
            </a:r>
            <a:r>
              <a:rPr lang="ru-RU" sz="3100" dirty="0">
                <a:cs typeface="Times New Roman" panose="02020603050405020304" pitchFamily="18" charset="0"/>
              </a:rPr>
              <a:t>Нужно взять </a:t>
            </a:r>
            <a:r>
              <a:rPr lang="ru-RU" sz="3100" dirty="0" smtClean="0">
                <a:cs typeface="Times New Roman" panose="02020603050405020304" pitchFamily="18" charset="0"/>
              </a:rPr>
              <a:t>большой квадрат </a:t>
            </a:r>
            <a:r>
              <a:rPr lang="ru-RU" sz="3100" dirty="0">
                <a:cs typeface="Times New Roman" panose="02020603050405020304" pitchFamily="18" charset="0"/>
              </a:rPr>
              <a:t>сложить так, как показано на </a:t>
            </a:r>
            <a:r>
              <a:rPr lang="ru-RU" sz="3100" dirty="0" smtClean="0">
                <a:cs typeface="Times New Roman" panose="02020603050405020304" pitchFamily="18" charset="0"/>
              </a:rPr>
              <a:t>фото (туловище) </a:t>
            </a:r>
            <a:r>
              <a:rPr lang="ru-RU" sz="3100" dirty="0">
                <a:cs typeface="Times New Roman" panose="02020603050405020304" pitchFamily="18" charset="0"/>
              </a:rPr>
              <a:t>(углы обеих сторон сложены к диагонали квадрата образуя острый угол</a:t>
            </a:r>
            <a:r>
              <a:rPr lang="ru-RU" sz="3100" dirty="0" smtClean="0">
                <a:cs typeface="Times New Roman" panose="02020603050405020304" pitchFamily="18" charset="0"/>
              </a:rPr>
              <a:t>).</a:t>
            </a:r>
            <a:br>
              <a:rPr lang="ru-RU" sz="3100" dirty="0" smtClean="0">
                <a:cs typeface="Times New Roman" panose="02020603050405020304" pitchFamily="18" charset="0"/>
              </a:rPr>
            </a:br>
            <a:r>
              <a:rPr lang="ru-RU" sz="2700" dirty="0"/>
              <a:t/>
            </a:r>
            <a:br>
              <a:rPr lang="ru-RU" sz="2700" dirty="0"/>
            </a:br>
            <a:r>
              <a:rPr lang="ru-RU" sz="3200" dirty="0"/>
              <a:t/>
            </a:r>
            <a:br>
              <a:rPr lang="ru-RU" sz="3200" dirty="0"/>
            </a:br>
            <a:endParaRPr lang="ru-RU" sz="3200" dirty="0"/>
          </a:p>
        </p:txBody>
      </p:sp>
      <p:pic>
        <p:nvPicPr>
          <p:cNvPr id="6" name="Объект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94964" y="561258"/>
            <a:ext cx="3235036" cy="2426277"/>
          </a:xfrm>
          <a:prstGeom prst="rect">
            <a:avLst/>
          </a:prstGeom>
        </p:spPr>
      </p:pic>
      <p:pic>
        <p:nvPicPr>
          <p:cNvPr id="7" name="Объект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8094430" y="3636818"/>
            <a:ext cx="3335570" cy="2501677"/>
          </a:xfrm>
          <a:prstGeom prst="rect">
            <a:avLst/>
          </a:prstGeom>
        </p:spPr>
      </p:pic>
    </p:spTree>
    <p:extLst>
      <p:ext uri="{BB962C8B-B14F-4D97-AF65-F5344CB8AC3E}">
        <p14:creationId xmlns:p14="http://schemas.microsoft.com/office/powerpoint/2010/main" val="2054774950"/>
      </p:ext>
    </p:extLst>
  </p:cSld>
  <p:clrMapOvr>
    <a:masterClrMapping/>
  </p:clrMapOvr>
  <mc:AlternateContent xmlns:mc="http://schemas.openxmlformats.org/markup-compatibility/2006" xmlns:p14="http://schemas.microsoft.com/office/powerpoint/2010/main">
    <mc:Choice Requires="p14">
      <p:transition spd="slow" p14:dur="1500" advTm="10093">
        <p:split orient="vert"/>
      </p:transition>
    </mc:Choice>
    <mc:Fallback xmlns="">
      <p:transition spd="slow" advTm="10093">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805" y="768927"/>
            <a:ext cx="6948467" cy="4592781"/>
          </a:xfrm>
        </p:spPr>
        <p:txBody>
          <a:bodyPr>
            <a:normAutofit/>
          </a:bodyPr>
          <a:lstStyle/>
          <a:p>
            <a:r>
              <a:rPr lang="ru-RU" sz="4400" dirty="0" smtClean="0"/>
              <a:t> </a:t>
            </a:r>
            <a:endParaRPr lang="ru-RU" dirty="0"/>
          </a:p>
        </p:txBody>
      </p:sp>
      <p:sp>
        <p:nvSpPr>
          <p:cNvPr id="3" name="Текст 2"/>
          <p:cNvSpPr>
            <a:spLocks noGrp="1"/>
          </p:cNvSpPr>
          <p:nvPr>
            <p:ph type="body" idx="1"/>
          </p:nvPr>
        </p:nvSpPr>
        <p:spPr>
          <a:xfrm>
            <a:off x="831850" y="6074229"/>
            <a:ext cx="10398249" cy="587828"/>
          </a:xfrm>
        </p:spPr>
        <p:txBody>
          <a:bodyPr/>
          <a:lstStyle/>
          <a:p>
            <a:r>
              <a:rPr lang="ru-RU" dirty="0" smtClean="0"/>
              <a:t>                                                                                                             </a:t>
            </a:r>
            <a:endParaRPr lang="ru-RU" dirty="0"/>
          </a:p>
        </p:txBody>
      </p:sp>
      <p:sp>
        <p:nvSpPr>
          <p:cNvPr id="4" name="Прямоугольник 3"/>
          <p:cNvSpPr/>
          <p:nvPr/>
        </p:nvSpPr>
        <p:spPr>
          <a:xfrm rot="10800000" flipV="1">
            <a:off x="740805" y="939851"/>
            <a:ext cx="6137977" cy="4832092"/>
          </a:xfrm>
          <a:prstGeom prst="rect">
            <a:avLst/>
          </a:prstGeom>
        </p:spPr>
        <p:txBody>
          <a:bodyPr wrap="square">
            <a:spAutoFit/>
          </a:bodyPr>
          <a:lstStyle/>
          <a:p>
            <a:r>
              <a:rPr lang="ru-RU" sz="2800" dirty="0" smtClean="0"/>
              <a:t>1.Маленький </a:t>
            </a:r>
            <a:r>
              <a:rPr lang="ru-RU" sz="2800" dirty="0"/>
              <a:t>треугольник </a:t>
            </a:r>
            <a:r>
              <a:rPr lang="ru-RU" sz="2800" dirty="0" smtClean="0"/>
              <a:t>(большого квадрата) внизу </a:t>
            </a:r>
            <a:r>
              <a:rPr lang="ru-RU" sz="2800" dirty="0"/>
              <a:t>заготовки поднимается вверх до </a:t>
            </a:r>
            <a:r>
              <a:rPr lang="ru-RU" sz="2800" dirty="0" smtClean="0"/>
              <a:t>основания (фото). </a:t>
            </a:r>
            <a:r>
              <a:rPr lang="ru-RU" sz="2800" dirty="0"/>
              <a:t/>
            </a:r>
            <a:br>
              <a:rPr lang="ru-RU" sz="2800" dirty="0"/>
            </a:br>
            <a:r>
              <a:rPr lang="ru-RU" sz="2800" dirty="0" smtClean="0"/>
              <a:t>2. </a:t>
            </a:r>
            <a:r>
              <a:rPr lang="ru-RU" sz="2800" dirty="0"/>
              <a:t>Все получившиеся3 угла </a:t>
            </a:r>
            <a:r>
              <a:rPr lang="ru-RU" sz="2800" dirty="0" smtClean="0"/>
              <a:t>большого треугольника (туловища) </a:t>
            </a:r>
            <a:r>
              <a:rPr lang="ru-RU" sz="2800" dirty="0"/>
              <a:t>подклеиваются клеем. </a:t>
            </a:r>
            <a:endParaRPr lang="ru-RU" sz="2800" dirty="0" smtClean="0"/>
          </a:p>
          <a:p>
            <a:r>
              <a:rPr lang="ru-RU" sz="2800" dirty="0" smtClean="0"/>
              <a:t>3. У маленького треугольника (голова) загибаем угол(фото) и подклеиваем клеем, формируем нос, соблюдая технику безопасности.</a:t>
            </a:r>
            <a:endParaRPr lang="ru-RU" sz="2800" dirty="0"/>
          </a:p>
        </p:txBody>
      </p:sp>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6282439" y="1064451"/>
            <a:ext cx="3274455" cy="2455841"/>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8923653" y="3207472"/>
            <a:ext cx="3287750" cy="2465813"/>
          </a:xfrm>
          <a:prstGeom prst="rect">
            <a:avLst/>
          </a:prstGeom>
        </p:spPr>
      </p:pic>
    </p:spTree>
    <p:extLst>
      <p:ext uri="{BB962C8B-B14F-4D97-AF65-F5344CB8AC3E}">
        <p14:creationId xmlns:p14="http://schemas.microsoft.com/office/powerpoint/2010/main" val="1390391018"/>
      </p:ext>
    </p:extLst>
  </p:cSld>
  <p:clrMapOvr>
    <a:masterClrMapping/>
  </p:clrMapOvr>
  <mc:AlternateContent xmlns:mc="http://schemas.openxmlformats.org/markup-compatibility/2006" xmlns:p14="http://schemas.microsoft.com/office/powerpoint/2010/main">
    <mc:Choice Requires="p14">
      <p:transition spd="slow" p14:dur="1500" advTm="10208">
        <p:split orient="vert"/>
      </p:transition>
    </mc:Choice>
    <mc:Fallback xmlns="">
      <p:transition spd="slow" advTm="10208">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94855" y="706581"/>
            <a:ext cx="6061875" cy="5403273"/>
          </a:xfrm>
        </p:spPr>
        <p:txBody>
          <a:bodyPr>
            <a:normAutofit/>
          </a:bodyPr>
          <a:lstStyle/>
          <a:p>
            <a:r>
              <a:rPr lang="ru-RU" sz="3200" dirty="0" smtClean="0"/>
              <a:t>1. У большого треугольника (туловище) поднять полоску вверх (фото), перевернуть заготовку, углы загнуть к середине заготовки фигурки (лапки).</a:t>
            </a:r>
            <a:br>
              <a:rPr lang="ru-RU" sz="3200" dirty="0" smtClean="0"/>
            </a:br>
            <a:r>
              <a:rPr lang="ru-RU" sz="3200" dirty="0" smtClean="0"/>
              <a:t>2. У маленького треугольника (голова) нужно определить середину, потом поднять к вверху с обоих сторон двойную полоску бумаги, формируя уши зайца  и приклеить их к основе головы.</a:t>
            </a:r>
            <a:endParaRPr lang="ru-RU" sz="3200" dirty="0"/>
          </a:p>
        </p:txBody>
      </p:sp>
      <p:pic>
        <p:nvPicPr>
          <p:cNvPr id="7" name="Объект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6379973" y="592054"/>
            <a:ext cx="3152775" cy="2365375"/>
          </a:xfrm>
          <a:prstGeom prst="rect">
            <a:avLst/>
          </a:prstGeom>
        </p:spPr>
      </p:pic>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9049119" y="3086477"/>
            <a:ext cx="3254974" cy="2441231"/>
          </a:xfrm>
          <a:prstGeom prst="rect">
            <a:avLst/>
          </a:prstGeom>
        </p:spPr>
      </p:pic>
    </p:spTree>
    <p:extLst>
      <p:ext uri="{BB962C8B-B14F-4D97-AF65-F5344CB8AC3E}">
        <p14:creationId xmlns:p14="http://schemas.microsoft.com/office/powerpoint/2010/main" val="20083259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976745"/>
            <a:ext cx="6795078" cy="4862946"/>
          </a:xfrm>
        </p:spPr>
        <p:txBody>
          <a:bodyPr>
            <a:noAutofit/>
          </a:bodyPr>
          <a:lstStyle/>
          <a:p>
            <a:r>
              <a:rPr lang="ru-RU" sz="2800" dirty="0" smtClean="0"/>
              <a:t>1.Полученные две детали треугольника склеиваем между собой, промазав клеем острый угол (туловища зайца)большого треугольника. </a:t>
            </a:r>
            <a:br>
              <a:rPr lang="ru-RU" sz="2800" dirty="0" smtClean="0"/>
            </a:br>
            <a:r>
              <a:rPr lang="ru-RU" sz="2800" dirty="0" smtClean="0"/>
              <a:t>2. Из цветной бумаги нужно вырезать элементы головы(нос, глаза, морда, язык) и элементы туловища ( бант, морковка) соблюдая технику безопасности. </a:t>
            </a:r>
            <a:br>
              <a:rPr lang="ru-RU" sz="2800" dirty="0" smtClean="0"/>
            </a:br>
            <a:r>
              <a:rPr lang="ru-RU" sz="2800" dirty="0" smtClean="0"/>
              <a:t>3. Все вырезанные элементы зайца приклеиваются клеем на голову и туловище</a:t>
            </a:r>
            <a:r>
              <a:rPr lang="ru-RU" sz="2800" dirty="0"/>
              <a:t> </a:t>
            </a:r>
            <a:r>
              <a:rPr lang="ru-RU" sz="2800" dirty="0" smtClean="0"/>
              <a:t>(фото).</a:t>
            </a:r>
            <a:endParaRPr lang="ru-RU" sz="2800" dirty="0"/>
          </a:p>
        </p:txBody>
      </p:sp>
      <p:sp>
        <p:nvSpPr>
          <p:cNvPr id="3" name="Текст 2"/>
          <p:cNvSpPr>
            <a:spLocks noGrp="1"/>
          </p:cNvSpPr>
          <p:nvPr>
            <p:ph type="body" idx="1"/>
          </p:nvPr>
        </p:nvSpPr>
        <p:spPr>
          <a:xfrm>
            <a:off x="831849" y="5985163"/>
            <a:ext cx="10327987" cy="353291"/>
          </a:xfrm>
        </p:spPr>
        <p:txBody>
          <a:bodyPr>
            <a:normAutofit fontScale="92500" lnSpcReduction="20000"/>
          </a:bodyPr>
          <a:lstStyle/>
          <a:p>
            <a:r>
              <a:rPr lang="ru-RU" dirty="0" smtClean="0"/>
              <a:t>                                     </a:t>
            </a:r>
            <a:endParaRPr lang="ru-RU" dirty="0"/>
          </a:p>
        </p:txBody>
      </p:sp>
      <p:pic>
        <p:nvPicPr>
          <p:cNvPr id="6" name="Объект 5"/>
          <p:cNvPicPr>
            <a:picLocks noChangeAspect="1"/>
          </p:cNvPicPr>
          <p:nvPr/>
        </p:nvPicPr>
        <p:blipFill rotWithShape="1">
          <a:blip r:embed="rId2" cstate="print">
            <a:extLst>
              <a:ext uri="{28A0092B-C50C-407E-A947-70E740481C1C}">
                <a14:useLocalDpi xmlns:a14="http://schemas.microsoft.com/office/drawing/2010/main" val="0"/>
              </a:ext>
            </a:extLst>
          </a:blip>
          <a:srcRect l="4918" t="10615" r="13558" b="16045"/>
          <a:stretch/>
        </p:blipFill>
        <p:spPr>
          <a:xfrm rot="5400000">
            <a:off x="8889359" y="3662859"/>
            <a:ext cx="3481081" cy="2348345"/>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7225430" y="597746"/>
            <a:ext cx="3211969" cy="2408976"/>
          </a:xfrm>
          <a:prstGeom prst="rect">
            <a:avLst/>
          </a:prstGeom>
        </p:spPr>
      </p:pic>
    </p:spTree>
    <p:extLst>
      <p:ext uri="{BB962C8B-B14F-4D97-AF65-F5344CB8AC3E}">
        <p14:creationId xmlns:p14="http://schemas.microsoft.com/office/powerpoint/2010/main" val="2303851220"/>
      </p:ext>
    </p:extLst>
  </p:cSld>
  <p:clrMapOvr>
    <a:masterClrMapping/>
  </p:clrMapOvr>
  <mc:AlternateContent xmlns:mc="http://schemas.openxmlformats.org/markup-compatibility/2006" xmlns:p14="http://schemas.microsoft.com/office/powerpoint/2010/main">
    <mc:Choice Requires="p14">
      <p:transition spd="slow" p14:dur="1500" advTm="10004">
        <p:split orient="vert"/>
      </p:transition>
    </mc:Choice>
    <mc:Fallback xmlns="">
      <p:transition spd="slow" advTm="10004">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3291" y="955964"/>
            <a:ext cx="6192982" cy="5049980"/>
          </a:xfrm>
        </p:spPr>
        <p:txBody>
          <a:bodyPr>
            <a:normAutofit fontScale="90000"/>
          </a:bodyPr>
          <a:lstStyle/>
          <a:p>
            <a:r>
              <a:rPr lang="ru-RU" sz="3600" dirty="0" smtClean="0"/>
              <a:t>1. Вырезать из зелёной бумаги разных оттенков траву и приклеить на цветной картон. </a:t>
            </a:r>
            <a:br>
              <a:rPr lang="ru-RU" sz="3600" dirty="0" smtClean="0"/>
            </a:br>
            <a:r>
              <a:rPr lang="ru-RU" sz="3600" dirty="0" smtClean="0"/>
              <a:t>2.Расположить  фигурку зайца на лист цветного картон(основу)  по вверх травы (фото).</a:t>
            </a:r>
            <a:br>
              <a:rPr lang="ru-RU" sz="3600" dirty="0" smtClean="0"/>
            </a:br>
            <a:r>
              <a:rPr lang="ru-RU" sz="3600" dirty="0" smtClean="0"/>
              <a:t>3. Приклеить её с помощью клея на лист картона. </a:t>
            </a:r>
            <a:br>
              <a:rPr lang="ru-RU" sz="3600" dirty="0" smtClean="0"/>
            </a:br>
            <a:r>
              <a:rPr lang="ru-RU" sz="3600" dirty="0" smtClean="0"/>
              <a:t>5. Поделка готова (фото)</a:t>
            </a:r>
            <a:r>
              <a:rPr lang="ru-RU" sz="4400" dirty="0" smtClean="0"/>
              <a:t>.</a:t>
            </a:r>
            <a:endParaRPr lang="ru-RU" sz="4400" dirty="0"/>
          </a:p>
        </p:txBody>
      </p:sp>
      <p:sp>
        <p:nvSpPr>
          <p:cNvPr id="3" name="Текст 2"/>
          <p:cNvSpPr>
            <a:spLocks noGrp="1"/>
          </p:cNvSpPr>
          <p:nvPr>
            <p:ph type="body" idx="1"/>
          </p:nvPr>
        </p:nvSpPr>
        <p:spPr>
          <a:xfrm>
            <a:off x="831850" y="5647461"/>
            <a:ext cx="10515600" cy="997529"/>
          </a:xfrm>
        </p:spPr>
        <p:txBody>
          <a:bodyPr/>
          <a:lstStyle/>
          <a:p>
            <a:r>
              <a:rPr lang="ru-RU" dirty="0" smtClean="0"/>
              <a:t>                                                                                             </a:t>
            </a:r>
            <a:endParaRPr lang="ru-RU" dirty="0"/>
          </a:p>
        </p:txBody>
      </p:sp>
      <p:pic>
        <p:nvPicPr>
          <p:cNvPr id="5" name="Объект 5"/>
          <p:cNvPicPr>
            <a:picLocks noChangeAspect="1"/>
          </p:cNvPicPr>
          <p:nvPr/>
        </p:nvPicPr>
        <p:blipFill rotWithShape="1">
          <a:blip r:embed="rId3" cstate="print">
            <a:extLst>
              <a:ext uri="{28A0092B-C50C-407E-A947-70E740481C1C}">
                <a14:useLocalDpi xmlns:a14="http://schemas.microsoft.com/office/drawing/2010/main" val="0"/>
              </a:ext>
            </a:extLst>
          </a:blip>
          <a:srcRect l="4918" t="10615" r="13558" b="16045"/>
          <a:stretch/>
        </p:blipFill>
        <p:spPr>
          <a:xfrm rot="5400000">
            <a:off x="8307468" y="2415950"/>
            <a:ext cx="3481081" cy="2348345"/>
          </a:xfrm>
          <a:prstGeom prst="rect">
            <a:avLst/>
          </a:prstGeom>
        </p:spPr>
      </p:pic>
    </p:spTree>
    <p:extLst>
      <p:ext uri="{BB962C8B-B14F-4D97-AF65-F5344CB8AC3E}">
        <p14:creationId xmlns:p14="http://schemas.microsoft.com/office/powerpoint/2010/main" val="3445895487"/>
      </p:ext>
    </p:extLst>
  </p:cSld>
  <p:clrMapOvr>
    <a:masterClrMapping/>
  </p:clrMapOvr>
  <mc:AlternateContent xmlns:mc="http://schemas.openxmlformats.org/markup-compatibility/2006" xmlns:p14="http://schemas.microsoft.com/office/powerpoint/2010/main">
    <mc:Choice Requires="p14">
      <p:transition spd="slow" p14:dur="1500" advTm="10008">
        <p:split orient="vert"/>
      </p:transition>
    </mc:Choice>
    <mc:Fallback xmlns="">
      <p:transition spd="slow" advTm="10008">
        <p:split orient="vert"/>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1494</TotalTime>
  <Words>161</Words>
  <Application>Microsoft Office PowerPoint</Application>
  <PresentationFormat>Широкоэкранный</PresentationFormat>
  <Paragraphs>28</Paragraphs>
  <Slides>8</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Мастер – класс  по программе дистанционных курсов «Гномики» Тема: «Заяц» Изготовление картины в технике оригами + аппликация.</vt:lpstr>
      <vt:lpstr>Задачи: 1. Научить обучающихся правильно подбирать цветовую гамму, соблюдая пропорции в деталях. 2. Научить обучающихся приемам владения техники оригами с бумагой. 3. Развить мелкую моторику кисти рук. 4. Развить самостоятельность. 3. Воспитать аккуратность и терпение.</vt:lpstr>
      <vt:lpstr>Порядок выполнение работы.</vt:lpstr>
      <vt:lpstr>1. Белый  лист бумаги нужно сложить так, как показано на фото.  2. Вырезаем два квадрата разного размера (1 – большой, 2 - маленький) соблюдая технику безопасности.  3. Маленький квадрат сгибаем пополам по диагонали (голова), затем загибаем по всей длине полоску, как на фото. 4. Нужно взять большой квадрат сложить так, как показано на фото (туловище) (углы обеих сторон сложены к диагонали квадрата образуя острый угол).   </vt:lpstr>
      <vt:lpstr> </vt:lpstr>
      <vt:lpstr>1. У большого треугольника (туловище) поднять полоску вверх (фото), перевернуть заготовку, углы загнуть к середине заготовки фигурки (лапки). 2. У маленького треугольника (голова) нужно определить середину, потом поднять к вверху с обоих сторон двойную полоску бумаги, формируя уши зайца  и приклеить их к основе головы.</vt:lpstr>
      <vt:lpstr>1.Полученные две детали треугольника склеиваем между собой, промазав клеем острый угол (туловища зайца)большого треугольника.  2. Из цветной бумаги нужно вырезать элементы головы(нос, глаза, морда, язык) и элементы туловища ( бант, морковка) соблюдая технику безопасности.  3. Все вырезанные элементы зайца приклеиваются клеем на голову и туловище (фото).</vt:lpstr>
      <vt:lpstr>1. Вырезать из зелёной бумаги разных оттенков траву и приклеить на цветной картон.  2.Расположить  фигурку зайца на лист цветного картон(основу)  по вверх травы (фото). 3. Приклеить её с помощью клея на лист картона.  5. Поделка готова (фото).</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Творческий отчёт за 2020год объединение «Фантазия»</dc:title>
  <dc:creator>Света</dc:creator>
  <cp:lastModifiedBy>Света</cp:lastModifiedBy>
  <cp:revision>151</cp:revision>
  <dcterms:created xsi:type="dcterms:W3CDTF">2020-12-14T16:50:18Z</dcterms:created>
  <dcterms:modified xsi:type="dcterms:W3CDTF">2022-06-07T02:36:27Z</dcterms:modified>
</cp:coreProperties>
</file>