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7" r:id="rId4"/>
    <p:sldId id="261" r:id="rId5"/>
    <p:sldId id="272" r:id="rId6"/>
    <p:sldId id="262" r:id="rId7"/>
    <p:sldId id="263" r:id="rId8"/>
    <p:sldId id="268" r:id="rId9"/>
    <p:sldId id="269" r:id="rId10"/>
    <p:sldId id="270" r:id="rId11"/>
    <p:sldId id="271" r:id="rId12"/>
    <p:sldId id="264" r:id="rId13"/>
    <p:sldId id="276" r:id="rId14"/>
    <p:sldId id="260" r:id="rId15"/>
    <p:sldId id="273" r:id="rId16"/>
    <p:sldId id="274" r:id="rId17"/>
    <p:sldId id="275" r:id="rId18"/>
    <p:sldId id="259" r:id="rId19"/>
    <p:sldId id="25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69" autoAdjust="0"/>
  </p:normalViewPr>
  <p:slideViewPr>
    <p:cSldViewPr>
      <p:cViewPr varScale="1">
        <p:scale>
          <a:sx n="106" d="100"/>
          <a:sy n="106" d="100"/>
        </p:scale>
        <p:origin x="176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F085-BC29-4657-8C1E-BEEF03D1E31F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0C46-6E05-4FDE-AD99-A81B87C76A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F085-BC29-4657-8C1E-BEEF03D1E31F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0C46-6E05-4FDE-AD99-A81B87C76A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F085-BC29-4657-8C1E-BEEF03D1E31F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0C46-6E05-4FDE-AD99-A81B87C76A6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F085-BC29-4657-8C1E-BEEF03D1E31F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0C46-6E05-4FDE-AD99-A81B87C76A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F085-BC29-4657-8C1E-BEEF03D1E31F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0C46-6E05-4FDE-AD99-A81B87C76A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F085-BC29-4657-8C1E-BEEF03D1E31F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0C46-6E05-4FDE-AD99-A81B87C76A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F085-BC29-4657-8C1E-BEEF03D1E31F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0C46-6E05-4FDE-AD99-A81B87C76A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F085-BC29-4657-8C1E-BEEF03D1E31F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0C46-6E05-4FDE-AD99-A81B87C76A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F085-BC29-4657-8C1E-BEEF03D1E31F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0C46-6E05-4FDE-AD99-A81B87C76A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F085-BC29-4657-8C1E-BEEF03D1E31F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0C46-6E05-4FDE-AD99-A81B87C76A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F085-BC29-4657-8C1E-BEEF03D1E31F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0C46-6E05-4FDE-AD99-A81B87C76A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7FEF085-BC29-4657-8C1E-BEEF03D1E31F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D980C46-6E05-4FDE-AD99-A81B87C76A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yadi.sk/d/CW_s0aQlC2_SdA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hyperlink" Target="https://ddt-soswa.uralschool.ru/?section_id=20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hyperlink" Target="https://ddt-soswa.uralschool.ru/?section_id=20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https://vk.com/wall-119326220_768" TargetMode="External"/><Relationship Id="rId7" Type="http://schemas.openxmlformats.org/officeDocument/2006/relationships/image" Target="../media/image35.jpeg"/><Relationship Id="rId2" Type="http://schemas.openxmlformats.org/officeDocument/2006/relationships/hyperlink" Target="https://vk.com/wall-119326220_212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hyperlink" Target="https://youtu.be/c6SV56E8w3g" TargetMode="External"/><Relationship Id="rId9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6.jpeg"/><Relationship Id="rId7" Type="http://schemas.openxmlformats.org/officeDocument/2006/relationships/hyperlink" Target="https://ddt-soswa.uralschool.ru/?section_id=14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dt-soswa.uralschool.ru/?section_id=202" TargetMode="External"/><Relationship Id="rId5" Type="http://schemas.openxmlformats.org/officeDocument/2006/relationships/hyperlink" Target="https://sosuo.profiedu.ru/site/section?id=79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hyperlink" Target="https://ddt-soswa.uralschool.ru/?section_id=20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8136904" cy="864096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Сосьвинский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городской округ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3543"/>
            <a:ext cx="7164288" cy="410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Дом\Desktop\marsyati-2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15235"/>
            <a:ext cx="3816424" cy="574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547664" y="5589240"/>
            <a:ext cx="6400800" cy="1473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5234"/>
            <a:ext cx="5148064" cy="274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00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2171490"/>
            <a:ext cx="4777883" cy="2553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2"/>
              </a:rPr>
              <a:t>Программа дистанционных курсов художественной направленности</a:t>
            </a:r>
          </a:p>
          <a:p>
            <a:pPr algn="ctr"/>
            <a:r>
              <a:rPr lang="ru-RU" b="1" dirty="0" smtClean="0">
                <a:hlinkClick r:id="rId2"/>
              </a:rPr>
              <a:t>«Радость творчества»</a:t>
            </a:r>
            <a:endParaRPr lang="ru-RU" b="1" dirty="0" smtClean="0"/>
          </a:p>
          <a:p>
            <a:pPr algn="ctr"/>
            <a:r>
              <a:rPr lang="ru-RU" b="1" dirty="0" smtClean="0"/>
              <a:t>1 группа -23 воспитанника</a:t>
            </a:r>
          </a:p>
          <a:p>
            <a:pPr algn="ctr"/>
            <a:r>
              <a:rPr lang="ru-RU" b="1" dirty="0" smtClean="0"/>
              <a:t>Педагог дополнительного образования </a:t>
            </a:r>
          </a:p>
          <a:p>
            <a:pPr algn="ctr"/>
            <a:r>
              <a:rPr lang="ru-RU" b="1" dirty="0" smtClean="0"/>
              <a:t>Колесникова Н.А.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4" name="Picture 5" descr="C:\Users\Пользователь\Desktop\IMG-20201019-WA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4" y="3067815"/>
            <a:ext cx="4365662" cy="388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Пользователь\Desktop\IMG-20201015-WA0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725144"/>
            <a:ext cx="2576227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907704" cy="22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806" y="0"/>
            <a:ext cx="2880320" cy="22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126" y="3067"/>
            <a:ext cx="4379421" cy="306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3" y="4985147"/>
            <a:ext cx="22192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dirty="0">
                <a:hlinkClick r:id="rId8"/>
              </a:rPr>
              <a:t>АНИМАЦИЯ поэтапного выполнения заданий РАДОСТЬ ТВОРЧЕСТВА</a:t>
            </a:r>
            <a:r>
              <a:rPr lang="ru-RU" dirty="0" smtClean="0">
                <a:hlinkClick r:id="rId8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405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72816"/>
            <a:ext cx="4499991" cy="2138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hlinkClick r:id="rId2"/>
              </a:rPr>
              <a:t>Программа дистанционных курсов художественной направленности</a:t>
            </a:r>
          </a:p>
          <a:p>
            <a:pPr algn="ctr"/>
            <a:r>
              <a:rPr lang="ru-RU" b="1" dirty="0" smtClean="0">
                <a:hlinkClick r:id="rId2"/>
              </a:rPr>
              <a:t>«Гномики»</a:t>
            </a:r>
            <a:endParaRPr lang="ru-RU" b="1" dirty="0"/>
          </a:p>
          <a:p>
            <a:pPr algn="ctr"/>
            <a:r>
              <a:rPr lang="ru-RU" b="1" dirty="0"/>
              <a:t>1 группа </a:t>
            </a:r>
            <a:r>
              <a:rPr lang="ru-RU" b="1" dirty="0" smtClean="0"/>
              <a:t>- 16 воспитанников</a:t>
            </a:r>
            <a:endParaRPr lang="ru-RU" b="1" dirty="0"/>
          </a:p>
          <a:p>
            <a:pPr algn="ctr"/>
            <a:r>
              <a:rPr lang="ru-RU" b="1" dirty="0"/>
              <a:t>Педагог дополнительного образования </a:t>
            </a:r>
          </a:p>
          <a:p>
            <a:pPr algn="ctr"/>
            <a:r>
              <a:rPr lang="ru-RU" b="1" dirty="0" err="1" smtClean="0"/>
              <a:t>Гомонова</a:t>
            </a:r>
            <a:r>
              <a:rPr lang="ru-RU" b="1" dirty="0" smtClean="0"/>
              <a:t> С.Н.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3894" y="-547287"/>
            <a:ext cx="1772817" cy="2867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399" y="1"/>
            <a:ext cx="3055208" cy="17728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" y="1"/>
            <a:ext cx="3172459" cy="1772816"/>
          </a:xfrm>
          <a:prstGeom prst="rect">
            <a:avLst/>
          </a:prstGeom>
        </p:spPr>
      </p:pic>
      <p:pic>
        <p:nvPicPr>
          <p:cNvPr id="1027" name="Picture 3" descr="C:\Users\Дом\Downloads\IMG-20211121-WA00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2819"/>
            <a:ext cx="4653172" cy="508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ом\Downloads\IMG-20211121-WA00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1352"/>
            <a:ext cx="4499991" cy="294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97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218514"/>
              </p:ext>
            </p:extLst>
          </p:nvPr>
        </p:nvGraphicFramePr>
        <p:xfrm>
          <a:off x="827584" y="1916832"/>
          <a:ext cx="7344814" cy="49515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2833"/>
                <a:gridCol w="3858965"/>
                <a:gridCol w="1439584"/>
                <a:gridCol w="1683432"/>
              </a:tblGrid>
              <a:tr h="1292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Наименование мероприятия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Сроки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Ответственные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 anchor="ctr"/>
                </a:tc>
              </a:tr>
              <a:tr h="20408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Подготовка, согласование и утверждение плана работы МОЦ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апрель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Руководитель МОЦ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</a:tr>
              <a:tr h="35118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Организация сетевого взаимодействия с общеобразовательными учреждениями, реализующими  дополнительные общеобразовательные программы.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 течение года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Руководитель МОЦ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</a:tr>
              <a:tr h="20408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Обновление навигатора программ дополнительного образования. 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 течение года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МОЦ,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</a:tr>
              <a:tr h="26339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Организация участия обучающихся  в муниципальных, региональных и всероссийских мероприятиях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 течение года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Руководитель МОЦ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</a:tr>
              <a:tr h="26339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Организация участия педагогических работников в муниципальных, региональных и всероссийских мероприятиях</a:t>
                      </a:r>
                      <a:endParaRPr lang="ru-RU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 течение года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Руководитель МОЦ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</a:tr>
              <a:tr h="403865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Организация участия сотрудников МОЦ  в программах повышения квалификации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 течение года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МОЦ,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ООА СГО «Управление образования»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</a:tr>
              <a:tr h="20408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Экспертиза дополнительных общеобразовательных программ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Июнь-август 2021г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МОЦ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</a:tr>
              <a:tr h="403865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Организационно-методическое, консультационное сопровождение деятельности муниципальных образовательных учреждений, реализующих дополнительные общеобразовательные программы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 течение года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МОЦ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</a:tr>
              <a:tr h="699764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Реализация типовой модели дистанционных курсов по дополнительным образовательным программам на базе  Муниципального бюджетного образовательного учреждения дополнительного образования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Дом детского творчества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 п. Сосьва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 течение учебного года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Руководитель МОЦ,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</a:tr>
              <a:tr h="30290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Подготовка отчетов о ходе исполнения мероприятий и достижении показателей федерального проекта «Успех каждого ребенка»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 течение года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Руководитель МОЦ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</a:tr>
              <a:tr h="438985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22425" algn="l"/>
                        </a:tabLst>
                      </a:pPr>
                      <a:r>
                        <a:rPr lang="ru-RU" sz="900">
                          <a:effectLst/>
                        </a:rPr>
                        <a:t>Организация информационной кампании и разъяснительной работы в образовательных организациях, СМИ, сети «Интернет», по вопросам реализации регионального проекта «Успех каждого ребенка»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 течение года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МОЦ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</a:tr>
              <a:tr h="20408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Подготовка анализа деятельности МОЦ за 2020-2021 учебный год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 запросу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Руководитель МОЦ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19" marR="28619" marT="0" marB="0"/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11560" y="1196752"/>
            <a:ext cx="584839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622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622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622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622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622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622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622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622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622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22425" algn="l"/>
              </a:tabLst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работы муниципального опорного центра </a:t>
            </a:r>
            <a:endParaRPr kumimoji="0" lang="ru-RU" alt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22425" algn="l"/>
              </a:tabLst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детей Сосьвинского городского округа</a:t>
            </a:r>
            <a:endParaRPr kumimoji="0" lang="ru-RU" alt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22425" algn="l"/>
              </a:tabLst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2021 год</a:t>
            </a:r>
            <a:endParaRPr kumimoji="0" lang="ru-RU" alt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22425" algn="l"/>
              </a:tabLst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7243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981229"/>
              </p:ext>
            </p:extLst>
          </p:nvPr>
        </p:nvGraphicFramePr>
        <p:xfrm>
          <a:off x="1259492" y="1700808"/>
          <a:ext cx="6624876" cy="497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2231"/>
                <a:gridCol w="4669868"/>
                <a:gridCol w="1282777"/>
              </a:tblGrid>
              <a:tr h="439016">
                <a:tc>
                  <a:txBody>
                    <a:bodyPr/>
                    <a:lstStyle/>
                    <a:p>
                      <a:pPr marR="234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№ п/п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  <a:tc>
                  <a:txBody>
                    <a:bodyPr/>
                    <a:lstStyle/>
                    <a:p>
                      <a:pPr marR="2349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показателя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  <a:tc>
                  <a:txBody>
                    <a:bodyPr/>
                    <a:lstStyle/>
                    <a:p>
                      <a:pPr marR="234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Значение показателей на 2021г.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</a:tr>
              <a:tr h="292678">
                <a:tc>
                  <a:txBody>
                    <a:bodyPr/>
                    <a:lstStyle/>
                    <a:p>
                      <a:pPr marR="234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  <a:tc>
                  <a:txBody>
                    <a:bodyPr/>
                    <a:lstStyle/>
                    <a:p>
                      <a:pPr marR="2349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Количество заочных и ежегодных сезонных школ для мотивированных школьников (единиц)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  <a:tc>
                  <a:txBody>
                    <a:bodyPr/>
                    <a:lstStyle/>
                    <a:p>
                      <a:pPr marR="234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</a:tr>
              <a:tr h="439016">
                <a:tc>
                  <a:txBody>
                    <a:bodyPr/>
                    <a:lstStyle/>
                    <a:p>
                      <a:pPr marR="234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  <a:tc>
                  <a:txBody>
                    <a:bodyPr/>
                    <a:lstStyle/>
                    <a:p>
                      <a:pPr marR="2349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Количество утвержденных и внедренных моделей обеспечения доступности дополнительного образования для детей сельской местности (единиц)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  <a:tc>
                  <a:txBody>
                    <a:bodyPr/>
                    <a:lstStyle/>
                    <a:p>
                      <a:pPr marR="234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</a:tr>
              <a:tr h="292678">
                <a:tc>
                  <a:txBody>
                    <a:bodyPr/>
                    <a:lstStyle/>
                    <a:p>
                      <a:pPr marR="234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  <a:tc>
                  <a:txBody>
                    <a:bodyPr/>
                    <a:lstStyle/>
                    <a:p>
                      <a:pPr marR="2349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Количество разработанных и внедренных разноуровневых программ дополнительного образования (единиц)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  <a:tc>
                  <a:txBody>
                    <a:bodyPr/>
                    <a:lstStyle/>
                    <a:p>
                      <a:pPr marR="234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24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</a:tr>
              <a:tr h="1024372">
                <a:tc>
                  <a:txBody>
                    <a:bodyPr/>
                    <a:lstStyle/>
                    <a:p>
                      <a:pPr marR="234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  <a:tc>
                  <a:txBody>
                    <a:bodyPr/>
                    <a:lstStyle/>
                    <a:p>
                      <a:pPr marR="2349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Количество реализуемых дополнительных общеобразовательных программ в сетевой форме с использованием образовательных организаций всех типов, в том числе профессиональных и организаций высшего образования, а также научных, организаций спорта, культуры, общественных организаций и предприятий реального сектора экономики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  <a:tc>
                  <a:txBody>
                    <a:bodyPr/>
                    <a:lstStyle/>
                    <a:p>
                      <a:pPr marR="234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</a:p>
                    <a:p>
                      <a:pPr marR="234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</a:tr>
              <a:tr h="439016">
                <a:tc>
                  <a:txBody>
                    <a:bodyPr/>
                    <a:lstStyle/>
                    <a:p>
                      <a:pPr marR="234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  <a:tc>
                  <a:txBody>
                    <a:bodyPr/>
                    <a:lstStyle/>
                    <a:p>
                      <a:pPr marR="2349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Участие сотрудников МОЦ в программах повышения квалификации, профессиональной переподготовки регионального модельного центра (в %)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  <a:tc>
                  <a:txBody>
                    <a:bodyPr/>
                    <a:lstStyle/>
                    <a:p>
                      <a:pPr marR="234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66 </a:t>
                      </a:r>
                      <a:r>
                        <a:rPr lang="ru-RU" sz="10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</a:tr>
              <a:tr h="292678">
                <a:tc>
                  <a:txBody>
                    <a:bodyPr/>
                    <a:lstStyle/>
                    <a:p>
                      <a:pPr marR="234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  <a:tc>
                  <a:txBody>
                    <a:bodyPr/>
                    <a:lstStyle/>
                    <a:p>
                      <a:pPr marR="2349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Количество разработанных и внедренных дистанционных курсов дополнительного образования детей (единиц)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  <a:tc>
                  <a:txBody>
                    <a:bodyPr/>
                    <a:lstStyle/>
                    <a:p>
                      <a:pPr marR="234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</a:tr>
              <a:tr h="146339">
                <a:tc>
                  <a:txBody>
                    <a:bodyPr/>
                    <a:lstStyle/>
                    <a:p>
                      <a:pPr marR="234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  <a:tc>
                  <a:txBody>
                    <a:bodyPr/>
                    <a:lstStyle/>
                    <a:p>
                      <a:pPr marR="2349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Количество конкурсов, организованных МОЦ (единиц)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  <a:tc>
                  <a:txBody>
                    <a:bodyPr/>
                    <a:lstStyle/>
                    <a:p>
                      <a:pPr marR="234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</a:tr>
              <a:tr h="292678">
                <a:tc>
                  <a:txBody>
                    <a:bodyPr/>
                    <a:lstStyle/>
                    <a:p>
                      <a:pPr marR="234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  <a:tc>
                  <a:txBody>
                    <a:bodyPr/>
                    <a:lstStyle/>
                    <a:p>
                      <a:pPr marR="2349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Количество конкурсов регионального модельного центра, в котором принял участие МОЦ (единиц)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  <a:tc>
                  <a:txBody>
                    <a:bodyPr/>
                    <a:lstStyle/>
                    <a:p>
                      <a:pPr marR="234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</a:tr>
              <a:tr h="439016">
                <a:tc>
                  <a:txBody>
                    <a:bodyPr/>
                    <a:lstStyle/>
                    <a:p>
                      <a:pPr marR="234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  <a:tc>
                  <a:txBody>
                    <a:bodyPr/>
                    <a:lstStyle/>
                    <a:p>
                      <a:pPr marR="2349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Количество типовых моделей организации мероприятий по просвещению родителей в области дополнительного образования детей (единиц)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  <a:tc>
                  <a:txBody>
                    <a:bodyPr/>
                    <a:lstStyle/>
                    <a:p>
                      <a:pPr marR="234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</a:tr>
              <a:tr h="439016">
                <a:tc>
                  <a:txBody>
                    <a:bodyPr/>
                    <a:lstStyle/>
                    <a:p>
                      <a:pPr marR="234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  <a:tc>
                  <a:txBody>
                    <a:bodyPr/>
                    <a:lstStyle/>
                    <a:p>
                      <a:pPr marR="2349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Количество типовых моделей реализации программ вовлечения в систему дополнительного образования детей, попавших в трудную жизненную ситуацию (единиц)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  <a:tc>
                  <a:txBody>
                    <a:bodyPr/>
                    <a:lstStyle/>
                    <a:p>
                      <a:pPr marR="2349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03" marR="36303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27584" y="98072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ПОКАЗАТЕЛЕЙ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929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Отчет  о выполнении 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МОЦ СГО  показателей за 2021 г.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4203" y="1484784"/>
            <a:ext cx="4392488" cy="180355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Показатель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заочных и ежегодных сезонных школ для мотивированных школьников (единиц)</a:t>
            </a:r>
          </a:p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16016" y="1487361"/>
            <a:ext cx="4104456" cy="180355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Значение показателя</a:t>
            </a:r>
          </a:p>
          <a:p>
            <a:pPr algn="ctr"/>
            <a:endParaRPr lang="ru-RU" dirty="0"/>
          </a:p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осуществлялись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16016" y="3610089"/>
            <a:ext cx="4104456" cy="212316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Значение показателя</a:t>
            </a:r>
          </a:p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Модель дистанционных курсов по дополнительным общеобразовательным программам на базе МБОУ ДО ДДТ п. Сосьва (программы реализуются в образовательных учреждениях дополнительного </a:t>
            </a:r>
            <a:r>
              <a:rPr lang="ru-RU" sz="1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оразования</a:t>
            </a:r>
            <a:endParaRPr lang="ru-RU" sz="1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бъект 14"/>
          <p:cNvSpPr>
            <a:spLocks noGrp="1"/>
          </p:cNvSpPr>
          <p:nvPr>
            <p:ph idx="1"/>
          </p:nvPr>
        </p:nvSpPr>
        <p:spPr>
          <a:xfrm>
            <a:off x="177317" y="3717032"/>
            <a:ext cx="4392488" cy="20162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>
              <a:buNone/>
            </a:pP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Показатель</a:t>
            </a:r>
          </a:p>
          <a:p>
            <a:pPr marL="0" indent="0" algn="ctr">
              <a:buNone/>
            </a:pPr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 утвержденных и внедренных моделей обеспечения доступности дополнительного образования для детей сельской местности (единиц)</a:t>
            </a:r>
          </a:p>
          <a:p>
            <a:pPr marL="0" indent="0" algn="ctr">
              <a:buNone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47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2"/>
            <a:ext cx="4104456" cy="136815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Количество разработанных и внедренных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разноуровневых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программ дополнительного образования (единиц)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060848"/>
            <a:ext cx="4104456" cy="23042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реализуемых дополнительных общеобразовательных программ в сетевой форме с использованием образовательных организаций всех типов, в том числе профессиональных и организаций высшего образования, а также научных, организаций спорта, культуры, общественных организаций и предприятий реального сектора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экономики</a:t>
            </a: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725144"/>
            <a:ext cx="4104456" cy="19442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сотрудников МОЦ в программах повышения квалификации, профессиональной переподготовки регионального модельного центра (в %)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32040" y="476672"/>
            <a:ext cx="4104456" cy="129614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Значение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показателя</a:t>
            </a:r>
          </a:p>
          <a:p>
            <a:pPr lvl="0"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24 программы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32040" y="2060848"/>
            <a:ext cx="4104456" cy="21602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Значение показателя</a:t>
            </a:r>
          </a:p>
          <a:p>
            <a:pPr lvl="0" algn="ctr"/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 сетевой форме дополнительные общеобразовательные программы в 2021 году не реализуются, 14 программ реализуются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форме сетевого взаимодействия  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32040" y="4365104"/>
            <a:ext cx="4104456" cy="230425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Значение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показателя</a:t>
            </a:r>
          </a:p>
          <a:p>
            <a:pPr lvl="0" algn="ctr"/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МОЦ –курсы повышения квалификации по программе «Современные подходы в создании и реализации дополнительных  общеобразовательных общеразвивающих программ в сетевой форме (март 2021)</a:t>
            </a:r>
          </a:p>
          <a:p>
            <a:pPr lvl="0" algn="ctr"/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«Развитие </a:t>
            </a:r>
            <a:r>
              <a:rPr lang="ru-RU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лидерского потенциала школьников средствами дополнительного </a:t>
            </a: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образования» (ноябрь 2021)</a:t>
            </a:r>
          </a:p>
          <a:p>
            <a:pPr lvl="0"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426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548680"/>
            <a:ext cx="4104456" cy="131084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 разработанных и внедренных дистанционных курсов дополнительного образования детей (единиц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204864"/>
            <a:ext cx="4032448" cy="151216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 конкурсов, организованных МОЦ (единиц)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293096"/>
            <a:ext cx="4032448" cy="151216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 конкурсов регионального модельного центра, в котором принял участие МОЦ (единиц)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16016" y="548680"/>
            <a:ext cx="4248472" cy="131084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«Бумажная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мастерская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«Радость творчества»;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«Гномики»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1988840"/>
            <a:ext cx="4032448" cy="194421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профессионального мастерства</a:t>
            </a:r>
          </a:p>
          <a:p>
            <a:pPr marL="342900" indent="-342900" algn="ctr">
              <a:buAutoNum type="arabicPeriod"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Лучшая дополнительная общеобразовательная  общеразвивающая программа</a:t>
            </a:r>
          </a:p>
          <a:p>
            <a:pPr marL="342900" indent="-342900" algn="ctr">
              <a:buAutoNum type="arabicPeriod"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Лучший педагог дополнительного образования 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48064" y="4293096"/>
            <a:ext cx="3240360" cy="151216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1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68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04664"/>
            <a:ext cx="3888432" cy="20162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Количество типовых моделей организации мероприятий по просвещению родителей в области дополнительного образования детей (единиц)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3872" y="3284984"/>
            <a:ext cx="3888432" cy="252028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 типовых моделей реализации программ вовлечения в систему дополнительного образования детей, попавших в трудную жизненную ситуацию (единиц)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88024" y="523528"/>
            <a:ext cx="4104456" cy="182535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 по просвещению  родителей в области дополнительного образования  детей  проводятся на данный момент проводятся  по плану  МОЦ и МБОУ ДО ДДТ п. Сосьва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40052" y="3284984"/>
            <a:ext cx="3600400" cy="252028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Осуществляется совместная работа с социальными педагогами общеобразовательных школ  ТКДН и ЗП по межотраслевому плану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Сосьвинского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городского округа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62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492896"/>
            <a:ext cx="53103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2"/>
              </a:rPr>
              <a:t>Семинар по итогам реализации областного проекта «Типовая модель дистанционных курсов по дополнительным образовательным программам на базе Муниципального бюджетного образовательного учреждения дополнительного образования Дом детского творчества п. Сосьва» в 2020-2021 учебном году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71800" y="4826675"/>
            <a:ext cx="37444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3"/>
              </a:rPr>
              <a:t>Семинар «Использование ТСО и наглядных пособий при изучении ПДД с использованием практического опыта работы педагогов образовательных учреждений Сосьвинского городского округа»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508104" y="2636912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4"/>
              </a:rPr>
              <a:t>Программа муниципального образования по развитию ДОД в рамках целевой модели</a:t>
            </a:r>
            <a:endParaRPr lang="ru-RU" dirty="0"/>
          </a:p>
        </p:txBody>
      </p:sp>
      <p:pic>
        <p:nvPicPr>
          <p:cNvPr id="2050" name="Picture 2" descr="https://sun9-51.userapi.com/impg/WbNnrDwVmuM8RI4lgGJ9qtpJ2BuANE6PKGBESA/lnXmNvi32-g.jpg?size=1920x1440&amp;quality=96&amp;sign=59b6e46d60da48c4c61c5a1b0b931f03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731" y="-4354"/>
            <a:ext cx="2379590" cy="2424938"/>
          </a:xfrm>
          <a:prstGeom prst="rect">
            <a:avLst/>
          </a:prstGeom>
          <a:noFill/>
        </p:spPr>
      </p:pic>
      <p:pic>
        <p:nvPicPr>
          <p:cNvPr id="2052" name="Picture 4" descr="https://sun9-53.userapi.com/impg/IroaI8wCERfVUXzIMFBqSt-JB0fu4cSIm9aUIQ/JPamrzl4Q5k.jpg?size=1920x1440&amp;quality=96&amp;sign=4c4e6e917ab9b411fa3bc1330a83e542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555776" cy="2420584"/>
          </a:xfrm>
          <a:prstGeom prst="rect">
            <a:avLst/>
          </a:prstGeom>
          <a:noFill/>
        </p:spPr>
      </p:pic>
      <p:pic>
        <p:nvPicPr>
          <p:cNvPr id="2054" name="Picture 6" descr="https://sun9-49.userapi.com/impg/UGbYj2rAW9sxbevkZ2jtEKxBCRfu7MEqQ2uzbQ/0v2_iGfdUYA.jpg?size=480x640&amp;quality=96&amp;sign=aa29e8a595c6a88b12d7731e871bc428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3573016"/>
            <a:ext cx="1952667" cy="1253659"/>
          </a:xfrm>
          <a:prstGeom prst="rect">
            <a:avLst/>
          </a:prstGeom>
          <a:noFill/>
        </p:spPr>
      </p:pic>
      <p:pic>
        <p:nvPicPr>
          <p:cNvPr id="14" name="Рисунок 13" descr="vYtlFFeuHa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44208" y="4833156"/>
            <a:ext cx="2699792" cy="20248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126"/>
            <a:ext cx="2516954" cy="24184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" y="4437111"/>
            <a:ext cx="2758179" cy="24814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2" y="17665"/>
            <a:ext cx="1664634" cy="240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68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Дом\Desktop\ПРОГРАММЫ ДИСТ КУРСОВ\IMG-20211121-WA0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068" y="-1"/>
            <a:ext cx="3085655" cy="249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ом\Desktop\ПРОГРАММЫ ДИСТ КУРСОВ\IMG-20211121-WA0082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724" y="1"/>
            <a:ext cx="2646276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3050" lvl="0" indent="-2730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buFont typeface="Wingdings" pitchFamily="2" charset="2"/>
              <a:buChar char=""/>
            </a:pPr>
            <a:endParaRPr lang="ru-RU" dirty="0">
              <a:solidFill>
                <a:prstClr val="black"/>
              </a:solidFill>
              <a:latin typeface="Century Schoolbook"/>
            </a:endParaRP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3427188" cy="16429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925" y="2492897"/>
            <a:ext cx="2654273" cy="28170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925" y="5129809"/>
            <a:ext cx="2662075" cy="17281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202" y="5129808"/>
            <a:ext cx="2075723" cy="17281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1" y="4330765"/>
            <a:ext cx="3062054" cy="9791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332" y="5304815"/>
            <a:ext cx="2172870" cy="15531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198" y="3231798"/>
            <a:ext cx="3456385" cy="2089909"/>
          </a:xfrm>
          <a:prstGeom prst="rect">
            <a:avLst/>
          </a:prstGeom>
        </p:spPr>
      </p:pic>
      <p:pic>
        <p:nvPicPr>
          <p:cNvPr id="16" name="Рисунок 15" descr="E:\DCIM\100CANON\IMG_5133.JPG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7" y="5304814"/>
            <a:ext cx="2224865" cy="155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1" y="2420888"/>
            <a:ext cx="3093651" cy="19098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53" y="1632901"/>
            <a:ext cx="3418135" cy="158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68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3" y="332657"/>
            <a:ext cx="8784976" cy="12241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031" y="338328"/>
            <a:ext cx="6490189" cy="186653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  ОПОРНЫЙ  ЦЕНТР</a:t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Сосьвинского городского округа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614" y="4947193"/>
            <a:ext cx="238838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168"/>
            <a:ext cx="2760307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http://gim18.rybadm.ru/1/images/dd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221" y="116632"/>
            <a:ext cx="2571750" cy="12763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2784303"/>
            <a:ext cx="86409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Страничка Муниципального опорного центра Сосьвинского городского округа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ПФДО Муниципальный опорный центр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Информация для родителей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581128"/>
            <a:ext cx="2592288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98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55776" y="2708920"/>
            <a:ext cx="4228847" cy="252028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опорный центр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Сосьвинского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городского округа организован на базе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Муниципального бюджетного образовательного  учреждения дополнительного образования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Дом детского творчества п. Сосьва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Специалисты МОЦ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человека</a:t>
            </a: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flipH="1">
            <a:off x="4067942" y="6165304"/>
            <a:ext cx="72009" cy="720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</a:t>
            </a: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10" y="-19127"/>
            <a:ext cx="4261882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одержимое 3" descr="image-28-07-20-06-49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869160"/>
            <a:ext cx="2699792" cy="1988840"/>
          </a:xfrm>
          <a:prstGeom prst="rect">
            <a:avLst/>
          </a:prstGeom>
        </p:spPr>
      </p:pic>
      <p:pic>
        <p:nvPicPr>
          <p:cNvPr id="2050" name="Picture 2" descr="C:\Users\Дом\Desktop\ПРОГРАММЫ ДИСТ КУРСОВ\IMG-20211121-WA00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5085184"/>
            <a:ext cx="2843807" cy="177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ом\Desktop\АЛЕШКЕВИЧ документы Карпову\20210601_120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0"/>
            <a:ext cx="2843808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Дом\Desktop\АЛЕШКЕВИЧ документы Карпову\IMG-20210516-WA00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623" y="2708920"/>
            <a:ext cx="235937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08920"/>
            <a:ext cx="2699791" cy="21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5085184"/>
            <a:ext cx="3600400" cy="1772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127"/>
            <a:ext cx="2039597" cy="272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22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22413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Нормативное обеспечение деятельности 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Муниципального опорного центра 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Сосьвинского городского округа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1268760"/>
            <a:ext cx="87129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-Федеральный закон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 29.12.2012. №273-ФЗ «Об образовании в Российской Федерации»;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Концепция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развития дополнительного образования детей (утверждена распоряжением Правительства РФ от 04.09.2014 г. N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1726-p);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УКАЗ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ПРЕЗИДЕНТА РОССИЙСКОЙ ФЕДЕРАЦИИ о Концепции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дополнительного образования до 2030 года;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Приоритетный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проект «Доступное дополнительное образование для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(утвержден президиумом Совета при Президенте РФ по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стратегическому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развитию и приоритетным проектам (протокол от 30.11.2016 г. № 11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);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Министерства образования и молодежной политики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Свердловской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области от  30.03.2018  г.  №	162-Д «Об утверждении Концепции раз-вития образования на территории Свердловской области на период до 2035 года»;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-Приказ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Министерства образования и молодежной политики Свердловской области от 26.06.2019 г. № 70-Д «Об утверждении методических рекомендаций «Правила персонифицированного     финансирования     дополнительного     образования      детей в Свердловской области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-Постановление администрации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Сосьвинского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городского округа от  03.06.2019 №336 «О создании Муниципального опорного центра дополнительного образования детей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Сосьвинского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городского округа»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-Постановление администрации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Сосьвинского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городского округа от   10.06.2019 №347          «Об утверждении Положения о персонифицированном дополнительном образовании детей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Сосьвинского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городского округа».</a:t>
            </a:r>
          </a:p>
        </p:txBody>
      </p:sp>
    </p:spTree>
    <p:extLst>
      <p:ext uri="{BB962C8B-B14F-4D97-AF65-F5344CB8AC3E}">
        <p14:creationId xmlns:p14="http://schemas.microsoft.com/office/powerpoint/2010/main" val="120378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836712"/>
            <a:ext cx="820891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Федеральный проект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«Успех каждого ребенка»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46366"/>
            <a:ext cx="8928992" cy="79034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Национальный проект «Образование»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79512" y="3140967"/>
            <a:ext cx="4824535" cy="35144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Типовая модель реализации дистанционных курсов по дополнительным образовательным программам задаёт основные содержатель-</a:t>
            </a:r>
          </a:p>
          <a:p>
            <a:pPr algn="ctr"/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но-методические принципы и управленческие механизмы для организации в регионе системы дистанционного обучения, обеспечивающей равную доступность высококачественных</a:t>
            </a:r>
          </a:p>
          <a:p>
            <a:pPr algn="ctr"/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образовательных услуг для школьников, воспитанников дошкольного образования из различных территорий и поселений, в том числе, находящихся на значительном</a:t>
            </a:r>
          </a:p>
          <a:p>
            <a:pPr algn="ctr"/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удалении от крупных инфраструктурных узлов.</a:t>
            </a: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427984" y="3140967"/>
            <a:ext cx="4608512" cy="3537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Типовая модель задаёт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вменяет основные критерии, методические и управленческие механизмы отбора приоритетных содержательных направлений для дистанционных образовательных программ, перевода наиболее успешных образовательных программ, реализуемых в регионе, в дистанционный и цифровой формат, разработки новых образовательных программ для реализации исходно в дистанционном цифровом режиме, привлечения школьников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воспитанников дошкольного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образования, родителей, педагогов к использованию возможностей, создаваемых дистанционными образовательными программами.</a:t>
            </a:r>
            <a:endParaRPr lang="ru-RU" sz="1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2492896"/>
            <a:ext cx="6480720" cy="648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Типовая модель реализации дистанционных курсов по дополнительным образовательным программам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628800"/>
            <a:ext cx="777686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Апробация и внедрение Типовых моделей развития </a:t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региональных систем дополнительного образования в Свердловской области </a:t>
            </a:r>
          </a:p>
        </p:txBody>
      </p:sp>
    </p:spTree>
    <p:extLst>
      <p:ext uri="{BB962C8B-B14F-4D97-AF65-F5344CB8AC3E}">
        <p14:creationId xmlns:p14="http://schemas.microsoft.com/office/powerpoint/2010/main" val="159997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591056"/>
            <a:ext cx="8640959" cy="5006295"/>
          </a:xfrm>
        </p:spPr>
        <p:txBody>
          <a:bodyPr>
            <a:noAutofit/>
          </a:bodyPr>
          <a:lstStyle/>
          <a:p>
            <a:pPr indent="0" algn="just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Цель 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Модели:</a:t>
            </a:r>
            <a:r>
              <a:rPr lang="ru-RU" sz="18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создание на территории </a:t>
            </a:r>
            <a:r>
              <a:rPr lang="ru-RU" sz="1800" dirty="0" err="1">
                <a:latin typeface="Times New Roman" pitchFamily="18" charset="0"/>
                <a:ea typeface="Calibri"/>
                <a:cs typeface="Times New Roman" pitchFamily="18" charset="0"/>
              </a:rPr>
              <a:t>Сосьвинского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 городского округа единого образовательного пространства, обеспечивающего полноценные условия для саморазвития и самореализации личности всех участников образовательного процесса (</a:t>
            </a:r>
            <a: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обучающиеся, родители, педагоги).</a:t>
            </a:r>
            <a:endParaRPr lang="ru-RU" sz="1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Задачи:</a:t>
            </a:r>
            <a:endParaRPr lang="ru-RU" sz="1800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-повышение конкурентоспособности и эффективности дополнительного образования, более полное удовлетворение потребностей обучающихся в образовательных услугах; </a:t>
            </a:r>
          </a:p>
          <a:p>
            <a:pPr indent="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повышение доступности дополнительно образования для детей и подростков из отдаленных населенных территорий;</a:t>
            </a:r>
          </a:p>
          <a:p>
            <a:pPr indent="0" algn="just">
              <a:spcBef>
                <a:spcPts val="0"/>
              </a:spcBef>
              <a:buNone/>
            </a:pP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- расширение возможностей участия в мероприятиях (конкурсах) разного уровня детей и подростков сельских школ;</a:t>
            </a:r>
          </a:p>
          <a:p>
            <a:pPr indent="0" algn="just">
              <a:spcBef>
                <a:spcPts val="0"/>
              </a:spcBef>
              <a:buNone/>
            </a:pP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- развитие дистанционного дополнительного образования - развитие очно-заочного дополнительного обучения </a:t>
            </a:r>
            <a: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детей;</a:t>
            </a:r>
            <a:endParaRPr lang="ru-RU" sz="1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- расширение возможностей профессиональной самореализации </a:t>
            </a:r>
            <a: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педагог;</a:t>
            </a:r>
            <a:endParaRPr lang="ru-RU" sz="1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- создание здоровой и комфортной образовательной среды;</a:t>
            </a:r>
          </a:p>
          <a:p>
            <a:pPr indent="0" algn="just">
              <a:spcBef>
                <a:spcPts val="0"/>
              </a:spcBef>
              <a:buNone/>
            </a:pP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- содействие внедрению современных моделей организации дополнительного образования.</a:t>
            </a:r>
          </a:p>
          <a:p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332656"/>
            <a:ext cx="89289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Типовая модель реализации дистанционных курсов по дополнительным общеобразовательным программам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878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8856984" cy="104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«Дорожная карта»</a:t>
            </a:r>
            <a:endParaRPr lang="ru-RU" dirty="0" smtClean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 реализации модели дистанционных курсов по дополнительным образовательным программам</a:t>
            </a:r>
            <a:endParaRPr lang="ru-RU" dirty="0">
              <a:solidFill>
                <a:srgbClr val="C0000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5996" y="2924944"/>
            <a:ext cx="184731" cy="325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12683"/>
            <a:ext cx="8856984" cy="435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68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51520" y="3501007"/>
            <a:ext cx="3125959" cy="18722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 ДОУ № 1 «Березка» </a:t>
            </a:r>
            <a:endPara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п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Сосьва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1" y="548680"/>
            <a:ext cx="871296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Участники модели дистанционных курсов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по дополнительным образовательным программам</a:t>
            </a:r>
          </a:p>
          <a:p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2915816" y="4639137"/>
            <a:ext cx="3240360" cy="19659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Филиал МБ ДОУ № 1 «Березка»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п. Сосьва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672372" y="3598592"/>
            <a:ext cx="3292117" cy="18722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МБОУ ДОУ № 16 «Малышок»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п. Восточный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756993" y="1484784"/>
            <a:ext cx="3783075" cy="16684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образовательное учреждение дополнительного образования Дом детского творчества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п. Сосьва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 rot="2002992" flipH="1">
            <a:off x="2383580" y="3162929"/>
            <a:ext cx="648073" cy="4272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2447216">
            <a:off x="6423787" y="3056522"/>
            <a:ext cx="723116" cy="5545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4067944" y="3333776"/>
            <a:ext cx="743978" cy="11033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1520" y="1484784"/>
            <a:ext cx="2376263" cy="16777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Отраслевой орган администрации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Сосьвинского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городского округа «Управление образования»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60232" y="1484784"/>
            <a:ext cx="2304257" cy="1533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ГАНОУ СО «Дворец молодежи»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Екатеринбург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модельный  центр</a:t>
            </a:r>
            <a:r>
              <a:rPr lang="ru-RU" sz="1600" dirty="0" smtClean="0"/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4824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1091645"/>
            <a:ext cx="3000440" cy="2819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hlinkClick r:id="rId2"/>
              </a:rPr>
              <a:t>Программа дистанционных курсов художественной направленности</a:t>
            </a:r>
          </a:p>
          <a:p>
            <a:pPr algn="ctr"/>
            <a:r>
              <a:rPr lang="ru-RU" b="1" dirty="0" smtClean="0">
                <a:hlinkClick r:id="rId2"/>
              </a:rPr>
              <a:t>«Бумажная мастерская»</a:t>
            </a:r>
            <a:endParaRPr lang="ru-RU" b="1" dirty="0"/>
          </a:p>
          <a:p>
            <a:pPr algn="ctr"/>
            <a:r>
              <a:rPr lang="ru-RU" b="1" dirty="0"/>
              <a:t>1 группа -23 </a:t>
            </a:r>
            <a:r>
              <a:rPr lang="ru-RU" b="1" dirty="0" smtClean="0"/>
              <a:t>воспитанника</a:t>
            </a:r>
          </a:p>
          <a:p>
            <a:pPr algn="ctr"/>
            <a:r>
              <a:rPr lang="ru-RU" b="1" dirty="0" smtClean="0"/>
              <a:t>2  группа-23 воспитанника </a:t>
            </a:r>
            <a:endParaRPr lang="ru-RU" b="1" dirty="0"/>
          </a:p>
          <a:p>
            <a:pPr algn="ctr"/>
            <a:r>
              <a:rPr lang="ru-RU" b="1" dirty="0"/>
              <a:t>Педагог дополнительного образования </a:t>
            </a:r>
          </a:p>
          <a:p>
            <a:pPr algn="ctr"/>
            <a:r>
              <a:rPr lang="ru-RU" b="1" dirty="0" err="1" smtClean="0"/>
              <a:t>Астанина</a:t>
            </a:r>
            <a:r>
              <a:rPr lang="ru-RU" b="1" dirty="0" smtClean="0"/>
              <a:t> Е.А.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7761" y="260648"/>
            <a:ext cx="8826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Программы дистанционных курсов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художественная направленность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NBVoZJo2z7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" y="3911352"/>
            <a:ext cx="3895690" cy="2946648"/>
          </a:xfrm>
          <a:prstGeom prst="rect">
            <a:avLst/>
          </a:prstGeom>
        </p:spPr>
      </p:pic>
      <p:pic>
        <p:nvPicPr>
          <p:cNvPr id="7" name="Содержимое 3" descr="F0SvvntqOA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0940" y="1086001"/>
            <a:ext cx="4353060" cy="2991072"/>
          </a:xfrm>
          <a:prstGeom prst="rect">
            <a:avLst/>
          </a:prstGeom>
        </p:spPr>
      </p:pic>
      <p:pic>
        <p:nvPicPr>
          <p:cNvPr id="9" name="Содержимое 3" descr="8C-mEGghCG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95691" y="4077073"/>
            <a:ext cx="1293228" cy="27832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BCF2F94-1677-4F58-8B04-5432D7029B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02977" y="1689109"/>
            <a:ext cx="2985428" cy="1790500"/>
          </a:xfrm>
          <a:prstGeom prst="rect">
            <a:avLst/>
          </a:prstGeom>
        </p:spPr>
      </p:pic>
      <p:pic>
        <p:nvPicPr>
          <p:cNvPr id="11" name="Содержимое 3" descr="PLSn_mAqJJw.jpg"/>
          <p:cNvPicPr>
            <a:picLocks noGrp="1" noChangeAspect="1"/>
          </p:cNvPicPr>
          <p:nvPr/>
        </p:nvPicPr>
        <p:blipFill>
          <a:blip r:embed="rId7" cstate="print"/>
          <a:srcRect l="2800" t="13650" r="11801"/>
          <a:stretch>
            <a:fillRect/>
          </a:stretch>
        </p:blipFill>
        <p:spPr>
          <a:xfrm>
            <a:off x="5034419" y="4077072"/>
            <a:ext cx="4126815" cy="278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2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1180</TotalTime>
  <Words>1340</Words>
  <Application>Microsoft Office PowerPoint</Application>
  <PresentationFormat>Экран (4:3)</PresentationFormat>
  <Paragraphs>229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Candara</vt:lpstr>
      <vt:lpstr>Century Schoolbook</vt:lpstr>
      <vt:lpstr>Symbol</vt:lpstr>
      <vt:lpstr>Times New Roman</vt:lpstr>
      <vt:lpstr>Wingdings</vt:lpstr>
      <vt:lpstr>Волна</vt:lpstr>
      <vt:lpstr>Сосьвинский городской округ</vt:lpstr>
      <vt:lpstr> МУНИЦИПАЛЬНЫЙ   ОПОРНЫЙ  ЦЕНТР Сосьвинского городского округа  </vt:lpstr>
      <vt:lpstr>о</vt:lpstr>
      <vt:lpstr>Нормативное обеспечение деятельности  Муниципального опорного центра  Сосьвинского городского округа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Отчет  о выполнении  МОЦ СГО  показателей за 2021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Сосьвинский городской округ</dc:title>
  <dc:creator>Дом</dc:creator>
  <cp:lastModifiedBy>Алешкевич</cp:lastModifiedBy>
  <cp:revision>125</cp:revision>
  <dcterms:created xsi:type="dcterms:W3CDTF">2021-11-20T12:00:22Z</dcterms:created>
  <dcterms:modified xsi:type="dcterms:W3CDTF">2021-11-23T08:01:03Z</dcterms:modified>
</cp:coreProperties>
</file>