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91" r:id="rId15"/>
    <p:sldId id="266" r:id="rId16"/>
    <p:sldId id="268" r:id="rId17"/>
    <p:sldId id="269" r:id="rId18"/>
    <p:sldId id="290" r:id="rId19"/>
    <p:sldId id="270" r:id="rId20"/>
    <p:sldId id="271" r:id="rId21"/>
    <p:sldId id="272" r:id="rId22"/>
    <p:sldId id="273" r:id="rId23"/>
    <p:sldId id="267" r:id="rId24"/>
    <p:sldId id="292" r:id="rId25"/>
    <p:sldId id="275" r:id="rId26"/>
    <p:sldId id="283" r:id="rId27"/>
    <p:sldId id="284" r:id="rId28"/>
    <p:sldId id="287" r:id="rId29"/>
    <p:sldId id="288" r:id="rId30"/>
    <p:sldId id="289" r:id="rId3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0C226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ctr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54A021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ctr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558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E6B91E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ctr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223</c:v>
                </c:pt>
              </c:numCache>
            </c:numRef>
          </c:val>
        </c:ser>
        <c:axId val="163549184"/>
        <c:axId val="163550720"/>
      </c:barChart>
      <c:catAx>
        <c:axId val="163549184"/>
        <c:scaling>
          <c:orientation val="minMax"/>
        </c:scaling>
        <c:axPos val="b"/>
        <c:numFmt formatCode="General" sourceLinked="1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Trebuchet MS"/>
              </a:defRPr>
            </a:pPr>
            <a:endParaRPr lang="ru-RU"/>
          </a:p>
        </c:txPr>
        <c:crossAx val="163550720"/>
        <c:crosses val="autoZero"/>
        <c:auto val="1"/>
        <c:lblAlgn val="ctr"/>
        <c:lblOffset val="100"/>
        <c:noMultiLvlLbl val="1"/>
      </c:catAx>
      <c:valAx>
        <c:axId val="163550720"/>
        <c:scaling>
          <c:orientation val="minMax"/>
        </c:scaling>
        <c:axPos val="l"/>
        <c:majorGridlines>
          <c:spPr>
            <a:ln w="1260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Trebuchet MS"/>
              </a:defRPr>
            </a:pPr>
            <a:endParaRPr lang="ru-RU"/>
          </a:p>
        </c:txPr>
        <c:crossAx val="16354918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b"/>
      <c:spPr>
        <a:noFill/>
        <a:ln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1 место</c:v>
                </c:pt>
              </c:strCache>
            </c:strRef>
          </c:tx>
          <c:spPr>
            <a:solidFill>
              <a:srgbClr val="90C226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ctr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 место</c:v>
                </c:pt>
              </c:strCache>
            </c:strRef>
          </c:tx>
          <c:spPr>
            <a:solidFill>
              <a:srgbClr val="54A021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ctr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3 место</c:v>
                </c:pt>
              </c:strCache>
            </c:strRef>
          </c:tx>
          <c:spPr>
            <a:solidFill>
              <a:srgbClr val="E6B91E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ctr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участие</c:v>
                </c:pt>
              </c:strCache>
            </c:strRef>
          </c:tx>
          <c:spPr>
            <a:solidFill>
              <a:srgbClr val="E76618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Trebuchet MS"/>
                  </a:defRPr>
                </a:pPr>
                <a:endParaRPr lang="ru-RU"/>
              </a:p>
            </c:txPr>
            <c:dLblPos val="outEnd"/>
            <c:showVal val="1"/>
            <c:showBubbleSiz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axId val="164525184"/>
        <c:axId val="164526720"/>
      </c:barChart>
      <c:catAx>
        <c:axId val="164525184"/>
        <c:scaling>
          <c:orientation val="minMax"/>
        </c:scaling>
        <c:axPos val="b"/>
        <c:numFmt formatCode="General" sourceLinked="1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Trebuchet MS"/>
              </a:defRPr>
            </a:pPr>
            <a:endParaRPr lang="ru-RU"/>
          </a:p>
        </c:txPr>
        <c:crossAx val="164526720"/>
        <c:crosses val="autoZero"/>
        <c:auto val="1"/>
        <c:lblAlgn val="ctr"/>
        <c:lblOffset val="100"/>
        <c:noMultiLvlLbl val="1"/>
      </c:catAx>
      <c:valAx>
        <c:axId val="164526720"/>
        <c:scaling>
          <c:orientation val="minMax"/>
        </c:scaling>
        <c:axPos val="l"/>
        <c:majorGridlines>
          <c:spPr>
            <a:ln w="1260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extTo"/>
        <c:spPr>
          <a:ln w="1260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Trebuchet MS"/>
              </a:defRPr>
            </a:pPr>
            <a:endParaRPr lang="ru-RU"/>
          </a:p>
        </c:txPr>
        <c:crossAx val="16452518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b"/>
      <c:spPr>
        <a:noFill/>
        <a:ln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EFA011-C115-4246-A8FD-D21ABD67BE85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24.08.2022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A2D1022-2FFE-459A-8EC9-455E2A85FA7F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103D004-F190-449E-A788-CF9C6C6EB23B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24.08.2022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2DCDD1B-932E-40AA-962B-6404332AB9A1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D8FE9E7-6EC7-42EA-AD81-5B388D4BB1D1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24.08.2022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820DF2C-8040-4B46-8335-C365B332E22D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8A3D8DB-E0D6-499B-9A2E-4AACB4C44D92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24.08.2022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80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81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1A59C81-E461-43C9-B591-F4E18551B970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267120" y="365760"/>
            <a:ext cx="11197440" cy="64918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378800" y="534600"/>
            <a:ext cx="8986680" cy="344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Times New Roman"/>
              </a:rPr>
              <a:t>Сетевое взаимодействие образовательных учреждений Сосьвинского городского округа в рамках изменения ФГОС в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Times New Roman"/>
              </a:rPr>
              <a:t>2022-2023 учебном году 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221" name="Picture 2"/>
          <p:cNvPicPr/>
          <p:nvPr/>
        </p:nvPicPr>
        <p:blipFill>
          <a:blip r:embed="rId2" cstate="print"/>
          <a:stretch/>
        </p:blipFill>
        <p:spPr>
          <a:xfrm>
            <a:off x="432720" y="4181400"/>
            <a:ext cx="2466720" cy="2113200"/>
          </a:xfrm>
          <a:prstGeom prst="rect">
            <a:avLst/>
          </a:prstGeom>
          <a:ln w="9360">
            <a:noFill/>
          </a:ln>
        </p:spPr>
      </p:pic>
      <p:pic>
        <p:nvPicPr>
          <p:cNvPr id="222" name="Содержимое 3"/>
          <p:cNvPicPr/>
          <p:nvPr/>
        </p:nvPicPr>
        <p:blipFill>
          <a:blip r:embed="rId3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77160" y="609480"/>
            <a:ext cx="9844920" cy="3976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8" name="Рисунок 2"/>
          <p:cNvPicPr/>
          <p:nvPr/>
        </p:nvPicPr>
        <p:blipFill>
          <a:blip r:embed="rId2" cstate="print"/>
          <a:stretch/>
        </p:blipFill>
        <p:spPr>
          <a:xfrm rot="778200">
            <a:off x="6562080" y="253800"/>
            <a:ext cx="5032800" cy="358200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3048120" y="2967480"/>
            <a:ext cx="6095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Times New Roman"/>
              </a:rPr>
              <a:t>Обновили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latin typeface="Arial"/>
                <a:ea typeface="Times New Roman"/>
              </a:rPr>
              <a:t>личностные </a:t>
            </a:r>
            <a:r>
              <a:t/>
            </a:r>
            <a:br/>
            <a:r>
              <a:rPr lang="ru-RU" sz="1800" b="1" strike="noStrike" spc="-1">
                <a:solidFill>
                  <a:srgbClr val="FFFFFF"/>
                </a:solidFill>
                <a:latin typeface="Arial"/>
                <a:ea typeface="Times New Roman"/>
              </a:rPr>
              <a:t>и метапредметные результаты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7115040" y="844560"/>
            <a:ext cx="2655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Сделан акцент на развитие метапредметных и личностных навыков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61" name="Рисунок 6"/>
          <p:cNvPicPr/>
          <p:nvPr/>
        </p:nvPicPr>
        <p:blipFill>
          <a:blip r:embed="rId3" cstate="print"/>
          <a:stretch/>
        </p:blipFill>
        <p:spPr>
          <a:xfrm>
            <a:off x="6095880" y="2280240"/>
            <a:ext cx="7560360" cy="5781960"/>
          </a:xfrm>
          <a:prstGeom prst="rect">
            <a:avLst/>
          </a:prstGeom>
          <a:ln>
            <a:noFill/>
          </a:ln>
        </p:spPr>
      </p:pic>
      <p:pic>
        <p:nvPicPr>
          <p:cNvPr id="262" name="Рисунок 8"/>
          <p:cNvPicPr/>
          <p:nvPr/>
        </p:nvPicPr>
        <p:blipFill>
          <a:blip r:embed="rId4" cstate="print"/>
          <a:stretch/>
        </p:blipFill>
        <p:spPr>
          <a:xfrm>
            <a:off x="9307800" y="2952360"/>
            <a:ext cx="926280" cy="755640"/>
          </a:xfrm>
          <a:prstGeom prst="rect">
            <a:avLst/>
          </a:prstGeom>
          <a:ln>
            <a:noFill/>
          </a:ln>
        </p:spPr>
      </p:pic>
      <p:pic>
        <p:nvPicPr>
          <p:cNvPr id="263" name="Рисунок 9"/>
          <p:cNvPicPr/>
          <p:nvPr/>
        </p:nvPicPr>
        <p:blipFill>
          <a:blip r:embed="rId5" cstate="print"/>
          <a:stretch/>
        </p:blipFill>
        <p:spPr>
          <a:xfrm>
            <a:off x="162360" y="0"/>
            <a:ext cx="6776640" cy="6945120"/>
          </a:xfrm>
          <a:prstGeom prst="rect">
            <a:avLst/>
          </a:prstGeom>
          <a:ln>
            <a:noFill/>
          </a:ln>
        </p:spPr>
      </p:pic>
      <p:sp>
        <p:nvSpPr>
          <p:cNvPr id="264" name="CustomShape 4"/>
          <p:cNvSpPr/>
          <p:nvPr/>
        </p:nvSpPr>
        <p:spPr>
          <a:xfrm>
            <a:off x="7445880" y="4066920"/>
            <a:ext cx="38073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</a:rPr>
              <a:t>Ученик в рамках каждой дисциплины (уметь доказать, интерпретировать, оперировать понятиями, решать задачи).</a:t>
            </a: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265" name="Рисунок 12"/>
          <p:cNvPicPr/>
          <p:nvPr/>
        </p:nvPicPr>
        <p:blipFill>
          <a:blip r:embed="rId6" cstate="print"/>
          <a:stretch/>
        </p:blipFill>
        <p:spPr>
          <a:xfrm>
            <a:off x="10587960" y="5949720"/>
            <a:ext cx="926280" cy="75564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13"/>
          <p:cNvPicPr/>
          <p:nvPr/>
        </p:nvPicPr>
        <p:blipFill>
          <a:blip r:embed="rId7" cstate="print"/>
          <a:stretch/>
        </p:blipFill>
        <p:spPr>
          <a:xfrm>
            <a:off x="-115560" y="2952360"/>
            <a:ext cx="1773000" cy="3928320"/>
          </a:xfrm>
          <a:prstGeom prst="rect">
            <a:avLst/>
          </a:prstGeom>
          <a:ln>
            <a:noFill/>
          </a:ln>
        </p:spPr>
      </p:pic>
      <p:sp>
        <p:nvSpPr>
          <p:cNvPr id="267" name="TextShape 5"/>
          <p:cNvSpPr txBox="1"/>
          <p:nvPr/>
        </p:nvSpPr>
        <p:spPr>
          <a:xfrm>
            <a:off x="1669320" y="3708360"/>
            <a:ext cx="4234680" cy="2430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3500" b="1" strike="noStrike" spc="-1">
                <a:solidFill>
                  <a:srgbClr val="C00000"/>
                </a:solidFill>
                <a:latin typeface="Times New Roman"/>
              </a:rPr>
              <a:t>Метапредметные результаты группируются по видам универсальных учебных действий:</a:t>
            </a:r>
            <a:endParaRPr lang="ru-RU" sz="35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900" b="1" strike="noStrike" spc="-1">
                <a:solidFill>
                  <a:srgbClr val="404040"/>
                </a:solidFill>
                <a:latin typeface="Times New Roman"/>
              </a:rPr>
              <a:t>• овладение универсальными учебными познавательными действиями – базовые логические, базовые исследовательские, работа с информацией;</a:t>
            </a:r>
            <a:endParaRPr lang="ru-RU" sz="29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900" b="1" strike="noStrike" spc="-1">
                <a:solidFill>
                  <a:srgbClr val="404040"/>
                </a:solidFill>
                <a:latin typeface="Times New Roman"/>
              </a:rPr>
              <a:t>• овладение универсальными учебными коммуникативными действиями – общение, совместная деятельность;</a:t>
            </a:r>
            <a:endParaRPr lang="ru-RU" sz="29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900" b="1" strike="noStrike" spc="-1">
                <a:solidFill>
                  <a:srgbClr val="404040"/>
                </a:solidFill>
                <a:latin typeface="Times New Roman"/>
              </a:rPr>
              <a:t>• овладение универсальными учебными регулятивными действиями – самоорганизация, самоконтроль.</a:t>
            </a:r>
            <a:endParaRPr lang="ru-RU" sz="29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9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1628640" y="339480"/>
            <a:ext cx="4545360" cy="22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Личностные результаты группируются по направлениям воспитания: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гражданско-патриотическое;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духовно-нравственное;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эстетическое;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физическое воспитание, формирование культуры здоровья и эмоционального благополучия;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трудовое;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экологическое;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• ценность научного познания.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4" name="Рисунок 8"/>
          <p:cNvPicPr/>
          <p:nvPr/>
        </p:nvPicPr>
        <p:blipFill>
          <a:blip r:embed="rId4" cstate="print"/>
          <a:stretch/>
        </p:blipFill>
        <p:spPr>
          <a:xfrm>
            <a:off x="9307620" y="2952360"/>
            <a:ext cx="926280" cy="75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160" y="295423"/>
            <a:ext cx="8596440" cy="984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7160" y="1390132"/>
            <a:ext cx="9353105" cy="2686889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образовательная деятельность, которая направлена на достижение планируемых результатов освоения основной образовательной программы (далее – ООП). Ее организуют в неурочных формах, которые школа определяет самостоятельно.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обязательная часть ООП по уровням общего образования, поэтому ее нельзя заменить, в том числе дополнительным образованием.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организуется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индивидуальных особенностей и потребностей детей, запросов семьи, культурной и национальной специфики региона.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371" y="4121833"/>
            <a:ext cx="6977760" cy="2020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1216" y="5448032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94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2016000" y="235080"/>
            <a:ext cx="7484400" cy="1694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            Внеурочная деятельность</a:t>
            </a:r>
            <a:r>
              <a:t/>
            </a:r>
            <a:br/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направлена на достижение планируемых результатов освоения ООП с учетом выбора курсов внеурочной деятельности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Модели внеурочной деятельности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80" name="Table 2"/>
          <p:cNvGraphicFramePr/>
          <p:nvPr>
            <p:extLst>
              <p:ext uri="{D42A27DB-BD31-4B8C-83A1-F6EECF244321}">
                <p14:modId xmlns:p14="http://schemas.microsoft.com/office/powerpoint/2010/main" xmlns="" val="1971176373"/>
              </p:ext>
            </p:extLst>
          </p:nvPr>
        </p:nvGraphicFramePr>
        <p:xfrm>
          <a:off x="677880" y="2813040"/>
          <a:ext cx="8657280" cy="3555492"/>
        </p:xfrm>
        <a:graphic>
          <a:graphicData uri="http://schemas.openxmlformats.org/drawingml/2006/table">
            <a:tbl>
              <a:tblPr/>
              <a:tblGrid>
                <a:gridCol w="4328640"/>
                <a:gridCol w="4328640"/>
              </a:tblGrid>
              <a:tr h="321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Вид модели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Суть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Внутришкольная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Школа самостоятельно реализует внеурочную деятельность. Использует собственные финансовые и кадровые ресурсы, материально-техническую базу, а также внутришкольную модель дополнительного образования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</a:tr>
              <a:tr h="998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Внешняя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При отсутствии собственных ресурсов школа реализует внеурочную деятельность на базе одной или нескольких сторонних организаций – сетевых партнеров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</a:tr>
              <a:tr h="77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Смешанная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Школа сочетает собственные ресурсы с ресурсами сторонней организации, чтобы восполнить, например, нехватку кадров или средств обучения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222222"/>
                      </a:solidFill>
                    </a:lnL>
                    <a:lnR w="12240">
                      <a:solidFill>
                        <a:srgbClr val="222222"/>
                      </a:solidFill>
                    </a:lnR>
                    <a:lnT w="12240">
                      <a:solidFill>
                        <a:srgbClr val="222222"/>
                      </a:solidFill>
                    </a:lnT>
                    <a:lnB w="12240">
                      <a:solidFill>
                        <a:srgbClr val="222222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1" name="Содержимое 3"/>
          <p:cNvPicPr/>
          <p:nvPr/>
        </p:nvPicPr>
        <p:blipFill>
          <a:blip r:embed="rId2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6150" y="1431913"/>
            <a:ext cx="4011516" cy="486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800000" y="288000"/>
            <a:ext cx="672264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u="sng" strike="noStrike" spc="-1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Часы внеурочной деятельности могут выделяться: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200160" y="936000"/>
            <a:ext cx="2960640" cy="118836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222222"/>
                </a:solidFill>
                <a:latin typeface="Times New Roman"/>
                <a:ea typeface="Times New Roman"/>
              </a:rPr>
              <a:t>- на занятия школьников в социально ориентированных объединениях: экологических, волонтерских, трудовых и т.п.;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3422520" y="870840"/>
            <a:ext cx="2847240" cy="125352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222222"/>
                </a:solidFill>
                <a:latin typeface="Times New Roman"/>
                <a:ea typeface="Times New Roman"/>
              </a:rPr>
              <a:t>- </a:t>
            </a:r>
            <a:r>
              <a:rPr lang="ru-RU" sz="1200" b="1" strike="noStrike" spc="-1">
                <a:solidFill>
                  <a:srgbClr val="222222"/>
                </a:solidFill>
                <a:latin typeface="Times New Roman"/>
                <a:ea typeface="Times New Roman"/>
              </a:rPr>
              <a:t>на занятия школьников с педагогами, сопровождающими деятельность детских общественных объединений и органов ученического самоуправления;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6444360" y="870840"/>
            <a:ext cx="2890800" cy="125352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22222"/>
                </a:solidFill>
                <a:latin typeface="Times New Roman"/>
                <a:ea typeface="Times New Roman"/>
              </a:rPr>
              <a:t>- </a:t>
            </a:r>
            <a:r>
              <a:rPr lang="ru-RU" sz="1400" b="1" strike="noStrike" spc="-1">
                <a:solidFill>
                  <a:srgbClr val="222222"/>
                </a:solidFill>
                <a:latin typeface="Times New Roman"/>
                <a:ea typeface="Times New Roman"/>
              </a:rPr>
              <a:t>на занятия школьников с педагогами, сопровождающими их проектно-исследовательскую деятельность;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200160" y="2317680"/>
            <a:ext cx="2960640" cy="12524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занятия школьников в рамках циклов специально организованных внеурочных занятий, посвященных актуальным социальным, нравственным проблемам современного мира;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3422520" y="2317680"/>
            <a:ext cx="2847240" cy="12524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71360" indent="-171000" algn="ctr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на профориентационные занятия школьников;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занятия школьников по формированию их функциональной грамотности;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1" name="CustomShape 7"/>
          <p:cNvSpPr/>
          <p:nvPr/>
        </p:nvSpPr>
        <p:spPr>
          <a:xfrm>
            <a:off x="6444360" y="2317680"/>
            <a:ext cx="2890800" cy="12524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занятия школьников в творческих объединениях: музыкальных, хоровых, театральных, художественных, журналистских и т.п.;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2" name="CustomShape 8"/>
          <p:cNvSpPr/>
          <p:nvPr/>
        </p:nvSpPr>
        <p:spPr>
          <a:xfrm>
            <a:off x="200160" y="3770640"/>
            <a:ext cx="2960640" cy="11840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занятия школьников по углубленному изучению отдельных учебных предметов: физики, химии, биологии, информатики, математики, второго иностранного языка и т.п.;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3" name="CustomShape 9"/>
          <p:cNvSpPr/>
          <p:nvPr/>
        </p:nvSpPr>
        <p:spPr>
          <a:xfrm>
            <a:off x="3422520" y="3770640"/>
            <a:ext cx="2847240" cy="11840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дополнительные занятия школьников, испытывающих затруднения в освоении учебной программы;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4" name="CustomShape 10"/>
          <p:cNvSpPr/>
          <p:nvPr/>
        </p:nvSpPr>
        <p:spPr>
          <a:xfrm>
            <a:off x="6453000" y="3806280"/>
            <a:ext cx="2890800" cy="119160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дополнительные занятия школьников, испытывающих трудности в освоении языка преподавания;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5" name="CustomShape 11"/>
          <p:cNvSpPr/>
          <p:nvPr/>
        </p:nvSpPr>
        <p:spPr>
          <a:xfrm>
            <a:off x="200160" y="5233680"/>
            <a:ext cx="2960640" cy="12362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специальные занятия школьников, испытывающих затруднения в социальной коммуникации как в среде сверстников, так и в обществе в целом;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6" name="CustomShape 12"/>
          <p:cNvSpPr/>
          <p:nvPr/>
        </p:nvSpPr>
        <p:spPr>
          <a:xfrm>
            <a:off x="3422520" y="5233680"/>
            <a:ext cx="2847240" cy="12362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специальные занятия школьников с ограниченными возможностями здоровья;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7" name="CustomShape 13"/>
          <p:cNvSpPr/>
          <p:nvPr/>
        </p:nvSpPr>
        <p:spPr>
          <a:xfrm>
            <a:off x="6453000" y="5233680"/>
            <a:ext cx="2882160" cy="123624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</a:rPr>
              <a:t>- на занятия школьников в спортивных и туристских секциях и клубах, организацию турниров, соревнований, походов, экскурсий, слетов, оздоровительных мероприятий и т.п</a:t>
            </a:r>
            <a:r>
              <a:rPr lang="ru-RU" sz="1800" b="0" strike="noStrike" spc="-1">
                <a:solidFill>
                  <a:srgbClr val="002060"/>
                </a:solidFill>
                <a:latin typeface="Trebuchet M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98" name="Рисунок 16"/>
          <p:cNvPicPr/>
          <p:nvPr/>
        </p:nvPicPr>
        <p:blipFill>
          <a:blip r:embed="rId2" cstate="print"/>
          <a:stretch/>
        </p:blipFill>
        <p:spPr>
          <a:xfrm>
            <a:off x="9561960" y="3570480"/>
            <a:ext cx="2419920" cy="2934720"/>
          </a:xfrm>
          <a:prstGeom prst="rect">
            <a:avLst/>
          </a:prstGeom>
          <a:ln>
            <a:noFill/>
          </a:ln>
        </p:spPr>
      </p:pic>
      <p:pic>
        <p:nvPicPr>
          <p:cNvPr id="299" name="Содержимое 3"/>
          <p:cNvPicPr/>
          <p:nvPr/>
        </p:nvPicPr>
        <p:blipFill>
          <a:blip r:embed="rId3" cstate="print"/>
          <a:stretch/>
        </p:blipFill>
        <p:spPr>
          <a:xfrm>
            <a:off x="262080" y="85680"/>
            <a:ext cx="1033920" cy="85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939960" y="216000"/>
            <a:ext cx="870804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Особенности организации внеурочной деятельности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в 2022-2023 учебном году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01" name="Рисунок 2"/>
          <p:cNvPicPr/>
          <p:nvPr/>
        </p:nvPicPr>
        <p:blipFill>
          <a:blip r:embed="rId2" cstate="print"/>
          <a:stretch/>
        </p:blipFill>
        <p:spPr>
          <a:xfrm>
            <a:off x="592200" y="1236600"/>
            <a:ext cx="9326520" cy="4972320"/>
          </a:xfrm>
          <a:prstGeom prst="rect">
            <a:avLst/>
          </a:prstGeom>
          <a:ln>
            <a:noFill/>
          </a:ln>
        </p:spPr>
      </p:pic>
      <p:pic>
        <p:nvPicPr>
          <p:cNvPr id="302" name="Содержимое 3"/>
          <p:cNvPicPr/>
          <p:nvPr/>
        </p:nvPicPr>
        <p:blipFill>
          <a:blip r:embed="rId3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5552" y="432853"/>
            <a:ext cx="1383912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2" y="42844"/>
            <a:ext cx="8011887" cy="155119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Ресурсы дополнительного образования, сетевого взаимодействия ОУ СГО  в реализации моделей внеурочной деятельности ФГОС 2021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193" y="1654629"/>
            <a:ext cx="2934789" cy="155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внеурочной 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193" y="3378925"/>
            <a:ext cx="2934789" cy="1445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модель внеурочной 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179" y="4998719"/>
            <a:ext cx="2956816" cy="1579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1006" y="1654628"/>
            <a:ext cx="4214948" cy="148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Реализация программ в сетевой </a:t>
            </a:r>
            <a:r>
              <a:rPr lang="ru-RU" sz="1400" b="1" dirty="0">
                <a:solidFill>
                  <a:srgbClr val="002060"/>
                </a:solidFill>
              </a:rPr>
              <a:t>форме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Федеральный </a:t>
            </a:r>
            <a:r>
              <a:rPr lang="ru-RU" sz="1400" b="1" dirty="0">
                <a:solidFill>
                  <a:srgbClr val="002060"/>
                </a:solidFill>
              </a:rPr>
              <a:t>закон "Об образовании в Российской Федерации" от 29.12.2012 N 273-ФЗ Статья 15. Сетевая форма реализации образовательных программ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1006" y="3378924"/>
            <a:ext cx="4214948" cy="1445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материально- технических, кадровых ресурсов учреждения дополнительного образования, сетевых партнеров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– МБОУ ДО ДДТ п. Сосьва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1006" y="4998719"/>
            <a:ext cx="4214948" cy="157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ОУ СГО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учреждений дополнительного образования, сетевых партнеров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55995" y="2316480"/>
            <a:ext cx="825011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492" y="3827393"/>
            <a:ext cx="853514" cy="5486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995" y="5447186"/>
            <a:ext cx="853514" cy="548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71452" y="5286103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модель внеурочной деятельности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229" y="413566"/>
            <a:ext cx="1036410" cy="1066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62141" y="5447186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73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733006" y="376560"/>
            <a:ext cx="7541623" cy="1033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2060"/>
                </a:solidFill>
                <a:latin typeface="Times New Roman"/>
              </a:rPr>
              <a:t>Модель сетевого взаимодействия </a:t>
            </a:r>
            <a:endParaRPr lang="ru-RU" sz="3600" b="1" strike="noStrike" spc="-1" dirty="0" smtClean="0">
              <a:solidFill>
                <a:srgbClr val="00206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2060"/>
                </a:solidFill>
                <a:latin typeface="Times New Roman"/>
              </a:rPr>
              <a:t>МБОУ </a:t>
            </a:r>
            <a:r>
              <a:rPr lang="ru-RU" sz="3600" b="1" strike="noStrike" spc="-1" dirty="0">
                <a:solidFill>
                  <a:srgbClr val="002060"/>
                </a:solidFill>
                <a:latin typeface="Times New Roman"/>
              </a:rPr>
              <a:t>ДО ДДТ п. Сосьва и образовательных учреждений СГО</a:t>
            </a: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187560" y="1410840"/>
            <a:ext cx="3292200" cy="1452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66FF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МБОУ СОШ № 4 п.г.т. Сосьва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4142520" y="1761120"/>
            <a:ext cx="3479760" cy="309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66FF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МБОУ ДО ДДТ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 п. Сосьва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(сотрудничество юридических лиц на основании договора о совместной деятельности)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8344080" y="1410840"/>
            <a:ext cx="3421440" cy="1452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66FF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 МБОУ СОШ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с. Романово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246960" y="5293440"/>
            <a:ext cx="3292200" cy="1220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66FF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МБОУ СОШ 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с. Кошай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8344080" y="3143160"/>
            <a:ext cx="3421440" cy="126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66FF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МБОУ СОШ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с. Романово филиал д/с № 7 «Ивушка»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9" name="CustomShape 7"/>
          <p:cNvSpPr/>
          <p:nvPr/>
        </p:nvSpPr>
        <p:spPr>
          <a:xfrm rot="3001800">
            <a:off x="7746480" y="1567440"/>
            <a:ext cx="484200" cy="80892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ffectLst>
            <a:outerShdw blurRad="225425" dist="50462" dir="5228255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0" name="Picture 4"/>
          <p:cNvPicPr/>
          <p:nvPr/>
        </p:nvPicPr>
        <p:blipFill>
          <a:blip r:embed="rId2" cstate="print"/>
          <a:stretch/>
        </p:blipFill>
        <p:spPr>
          <a:xfrm>
            <a:off x="3260880" y="4443120"/>
            <a:ext cx="1139400" cy="1090080"/>
          </a:xfrm>
          <a:prstGeom prst="rect">
            <a:avLst/>
          </a:prstGeom>
          <a:ln>
            <a:noFill/>
          </a:ln>
        </p:spPr>
      </p:pic>
      <p:pic>
        <p:nvPicPr>
          <p:cNvPr id="311" name="Picture 5"/>
          <p:cNvPicPr/>
          <p:nvPr/>
        </p:nvPicPr>
        <p:blipFill>
          <a:blip r:embed="rId3" cstate="print"/>
          <a:stretch/>
        </p:blipFill>
        <p:spPr>
          <a:xfrm rot="13443000">
            <a:off x="7490880" y="2852280"/>
            <a:ext cx="1139400" cy="1090080"/>
          </a:xfrm>
          <a:prstGeom prst="rect">
            <a:avLst/>
          </a:prstGeom>
          <a:ln>
            <a:noFill/>
          </a:ln>
        </p:spPr>
      </p:pic>
      <p:pic>
        <p:nvPicPr>
          <p:cNvPr id="312" name="Picture 6"/>
          <p:cNvPicPr/>
          <p:nvPr/>
        </p:nvPicPr>
        <p:blipFill>
          <a:blip r:embed="rId3" cstate="print"/>
          <a:stretch/>
        </p:blipFill>
        <p:spPr>
          <a:xfrm rot="3843000">
            <a:off x="3271320" y="1285200"/>
            <a:ext cx="1139400" cy="1090080"/>
          </a:xfrm>
          <a:prstGeom prst="rect">
            <a:avLst/>
          </a:prstGeom>
          <a:ln>
            <a:noFill/>
          </a:ln>
        </p:spPr>
      </p:pic>
      <p:sp>
        <p:nvSpPr>
          <p:cNvPr id="313" name="CustomShape 8"/>
          <p:cNvSpPr/>
          <p:nvPr/>
        </p:nvSpPr>
        <p:spPr>
          <a:xfrm>
            <a:off x="182160" y="3267360"/>
            <a:ext cx="3292200" cy="14529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2060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Филиал МБОУ СОШ № 4 п.г.т. Сосьва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14" name="CustomShape 9"/>
          <p:cNvSpPr/>
          <p:nvPr/>
        </p:nvSpPr>
        <p:spPr>
          <a:xfrm>
            <a:off x="4239360" y="5383800"/>
            <a:ext cx="3383280" cy="1220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2060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МБ ДОУ д/с № 16 «Малышок» п. Восточный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15" name="Picture 7"/>
          <p:cNvPicPr/>
          <p:nvPr/>
        </p:nvPicPr>
        <p:blipFill>
          <a:blip r:embed="rId4" cstate="print"/>
          <a:stretch/>
        </p:blipFill>
        <p:spPr>
          <a:xfrm>
            <a:off x="2918520" y="2863800"/>
            <a:ext cx="1584000" cy="1579320"/>
          </a:xfrm>
          <a:prstGeom prst="rect">
            <a:avLst/>
          </a:prstGeom>
          <a:ln>
            <a:noFill/>
          </a:ln>
        </p:spPr>
      </p:pic>
      <p:pic>
        <p:nvPicPr>
          <p:cNvPr id="316" name="Picture 8"/>
          <p:cNvPicPr/>
          <p:nvPr/>
        </p:nvPicPr>
        <p:blipFill>
          <a:blip r:embed="rId3" cstate="print"/>
          <a:stretch/>
        </p:blipFill>
        <p:spPr>
          <a:xfrm rot="4104000">
            <a:off x="7330320" y="4370400"/>
            <a:ext cx="1139400" cy="1090080"/>
          </a:xfrm>
          <a:prstGeom prst="rect">
            <a:avLst/>
          </a:prstGeom>
          <a:ln>
            <a:noFill/>
          </a:ln>
        </p:spPr>
      </p:pic>
      <p:sp>
        <p:nvSpPr>
          <p:cNvPr id="317" name="CustomShape 10"/>
          <p:cNvSpPr/>
          <p:nvPr/>
        </p:nvSpPr>
        <p:spPr>
          <a:xfrm>
            <a:off x="8394120" y="5166720"/>
            <a:ext cx="3383280" cy="1220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2060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МБ ДОУ д/с № 4 «Сказка»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</a:rPr>
              <a:t>Типовая модель дистанционных курсов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18" name="Рисунок 3"/>
          <p:cNvPicPr/>
          <p:nvPr/>
        </p:nvPicPr>
        <p:blipFill>
          <a:blip r:embed="rId5" cstate="print"/>
          <a:stretch/>
        </p:blipFill>
        <p:spPr>
          <a:xfrm rot="5190600">
            <a:off x="5090400" y="4331880"/>
            <a:ext cx="1584720" cy="1578600"/>
          </a:xfrm>
          <a:prstGeom prst="rect">
            <a:avLst/>
          </a:prstGeom>
          <a:ln>
            <a:noFill/>
          </a:ln>
        </p:spPr>
      </p:pic>
      <p:sp>
        <p:nvSpPr>
          <p:cNvPr id="319" name="CustomShape 11"/>
          <p:cNvSpPr/>
          <p:nvPr/>
        </p:nvSpPr>
        <p:spPr>
          <a:xfrm>
            <a:off x="4142520" y="1764360"/>
            <a:ext cx="3479760" cy="309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66FF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МБОУ ДО ДДТ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 п. Сосьва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(сотрудничество юридических лиц на основании договора о совместной деятельности)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192" y="260501"/>
            <a:ext cx="1036410" cy="10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1471748" y="180360"/>
            <a:ext cx="7042971" cy="617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0000"/>
                </a:solidFill>
                <a:latin typeface="Times New Roman"/>
              </a:rPr>
              <a:t>Дополнительные общеобразовательные программы:</a:t>
            </a: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229320" y="841320"/>
            <a:ext cx="3670200" cy="2013840"/>
          </a:xfrm>
          <a:prstGeom prst="ellipse">
            <a:avLst/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latin typeface="Times New Roman"/>
              </a:rPr>
              <a:t>«Дети –друзья природы»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Вологжанина Дарья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Игоревна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22" name="Рисунок 4"/>
          <p:cNvPicPr/>
          <p:nvPr/>
        </p:nvPicPr>
        <p:blipFill>
          <a:blip r:embed="rId2" cstate="print"/>
          <a:stretch/>
        </p:blipFill>
        <p:spPr>
          <a:xfrm>
            <a:off x="4602240" y="1094760"/>
            <a:ext cx="3871800" cy="1929600"/>
          </a:xfrm>
          <a:prstGeom prst="rect">
            <a:avLst/>
          </a:prstGeom>
          <a:ln>
            <a:noFill/>
          </a:ln>
        </p:spPr>
      </p:pic>
      <p:pic>
        <p:nvPicPr>
          <p:cNvPr id="323" name="Рисунок 5"/>
          <p:cNvPicPr/>
          <p:nvPr/>
        </p:nvPicPr>
        <p:blipFill>
          <a:blip r:embed="rId2" cstate="print"/>
          <a:stretch/>
        </p:blipFill>
        <p:spPr>
          <a:xfrm>
            <a:off x="8290440" y="227520"/>
            <a:ext cx="3688200" cy="1727640"/>
          </a:xfrm>
          <a:prstGeom prst="rect">
            <a:avLst/>
          </a:prstGeom>
          <a:ln>
            <a:noFill/>
          </a:ln>
        </p:spPr>
      </p:pic>
      <p:pic>
        <p:nvPicPr>
          <p:cNvPr id="324" name="Рисунок 6"/>
          <p:cNvPicPr/>
          <p:nvPr/>
        </p:nvPicPr>
        <p:blipFill>
          <a:blip r:embed="rId2" cstate="print"/>
          <a:stretch/>
        </p:blipFill>
        <p:spPr>
          <a:xfrm>
            <a:off x="239040" y="2920320"/>
            <a:ext cx="3448800" cy="1960920"/>
          </a:xfrm>
          <a:prstGeom prst="rect">
            <a:avLst/>
          </a:prstGeom>
          <a:ln>
            <a:noFill/>
          </a:ln>
        </p:spPr>
      </p:pic>
      <p:pic>
        <p:nvPicPr>
          <p:cNvPr id="325" name="Рисунок 7"/>
          <p:cNvPicPr/>
          <p:nvPr/>
        </p:nvPicPr>
        <p:blipFill>
          <a:blip r:embed="rId2" cstate="print"/>
          <a:stretch/>
        </p:blipFill>
        <p:spPr>
          <a:xfrm>
            <a:off x="4614840" y="4937760"/>
            <a:ext cx="3899880" cy="1919880"/>
          </a:xfrm>
          <a:prstGeom prst="rect">
            <a:avLst/>
          </a:prstGeom>
          <a:ln>
            <a:noFill/>
          </a:ln>
        </p:spPr>
      </p:pic>
      <p:pic>
        <p:nvPicPr>
          <p:cNvPr id="326" name="Рисунок 8"/>
          <p:cNvPicPr/>
          <p:nvPr/>
        </p:nvPicPr>
        <p:blipFill>
          <a:blip r:embed="rId2" cstate="print"/>
          <a:stretch/>
        </p:blipFill>
        <p:spPr>
          <a:xfrm>
            <a:off x="3953160" y="3038760"/>
            <a:ext cx="3633840" cy="181440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9"/>
          <p:cNvPicPr/>
          <p:nvPr/>
        </p:nvPicPr>
        <p:blipFill>
          <a:blip r:embed="rId2" cstate="print"/>
          <a:stretch/>
        </p:blipFill>
        <p:spPr>
          <a:xfrm>
            <a:off x="8290440" y="2138400"/>
            <a:ext cx="3688200" cy="2067480"/>
          </a:xfrm>
          <a:prstGeom prst="rect">
            <a:avLst/>
          </a:prstGeom>
          <a:ln>
            <a:noFill/>
          </a:ln>
        </p:spPr>
      </p:pic>
      <p:sp>
        <p:nvSpPr>
          <p:cNvPr id="328" name="CustomShape 3"/>
          <p:cNvSpPr/>
          <p:nvPr/>
        </p:nvSpPr>
        <p:spPr>
          <a:xfrm>
            <a:off x="4785840" y="1094760"/>
            <a:ext cx="3320640" cy="179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«Проектная деятельность для дошкольников»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Алешкевич Елена Анатольевна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412200" y="3249720"/>
            <a:ext cx="280476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«Бумажная фантазия»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Астанина Елена Альбертовна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4698720" y="3137040"/>
            <a:ext cx="2363040" cy="179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«Рисуем вместе»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Астанина Елена Альбертовна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5261400" y="5261400"/>
            <a:ext cx="289764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«Умный конструктор»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Карпов Сергей Владимирович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8658000" y="631080"/>
            <a:ext cx="2919600" cy="10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«Шахматы»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Спирин Игорь Владимирович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8658000" y="2687040"/>
            <a:ext cx="332064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«Волшебные кирпичики»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Ерохина Галина Николаевна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4" name="CustomShape 9"/>
          <p:cNvSpPr/>
          <p:nvPr/>
        </p:nvSpPr>
        <p:spPr>
          <a:xfrm>
            <a:off x="8296200" y="4177440"/>
            <a:ext cx="3895560" cy="1965960"/>
          </a:xfrm>
          <a:prstGeom prst="ellipse">
            <a:avLst/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«Вокальное и хоровое пение»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Худякова Виолетта Александровна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35" name="Рисунок 18"/>
          <p:cNvPicPr/>
          <p:nvPr/>
        </p:nvPicPr>
        <p:blipFill>
          <a:blip r:embed="rId2" cstate="print"/>
          <a:stretch/>
        </p:blipFill>
        <p:spPr>
          <a:xfrm>
            <a:off x="546120" y="4896720"/>
            <a:ext cx="3800160" cy="1960920"/>
          </a:xfrm>
          <a:prstGeom prst="rect">
            <a:avLst/>
          </a:prstGeom>
          <a:ln>
            <a:noFill/>
          </a:ln>
        </p:spPr>
      </p:pic>
      <p:sp>
        <p:nvSpPr>
          <p:cNvPr id="336" name="CustomShape 10"/>
          <p:cNvSpPr/>
          <p:nvPr/>
        </p:nvSpPr>
        <p:spPr>
          <a:xfrm>
            <a:off x="1224000" y="5402160"/>
            <a:ext cx="279900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«Я инженер»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Карпов Сергей Владимирович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15" y="24448"/>
            <a:ext cx="1036410" cy="10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4"/>
          <p:cNvPicPr/>
          <p:nvPr/>
        </p:nvPicPr>
        <p:blipFill>
          <a:blip r:embed="rId2" cstate="print"/>
          <a:stretch/>
        </p:blipFill>
        <p:spPr>
          <a:xfrm>
            <a:off x="1976400" y="0"/>
            <a:ext cx="3361680" cy="186876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8" name="Picture 4"/>
          <p:cNvPicPr/>
          <p:nvPr/>
        </p:nvPicPr>
        <p:blipFill>
          <a:blip r:embed="rId2" cstate="print"/>
          <a:stretch/>
        </p:blipFill>
        <p:spPr>
          <a:xfrm>
            <a:off x="4539935" y="1491364"/>
            <a:ext cx="3336480" cy="188460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9" name="CustomShape 1"/>
          <p:cNvSpPr/>
          <p:nvPr/>
        </p:nvSpPr>
        <p:spPr>
          <a:xfrm>
            <a:off x="5222880" y="1549800"/>
            <a:ext cx="2180880" cy="1660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«Финансовая грамотность»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Вологжанина Дарья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Игоревна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40" name="Picture 4"/>
          <p:cNvPicPr/>
          <p:nvPr/>
        </p:nvPicPr>
        <p:blipFill>
          <a:blip r:embed="rId2" cstate="print"/>
          <a:stretch/>
        </p:blipFill>
        <p:spPr>
          <a:xfrm>
            <a:off x="407880" y="1868760"/>
            <a:ext cx="3249360" cy="191520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1" name="Picture 4"/>
          <p:cNvPicPr/>
          <p:nvPr/>
        </p:nvPicPr>
        <p:blipFill>
          <a:blip r:embed="rId2" cstate="print"/>
          <a:stretch/>
        </p:blipFill>
        <p:spPr>
          <a:xfrm>
            <a:off x="8141040" y="3882690"/>
            <a:ext cx="3858480" cy="223281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2" name="Picture 4"/>
          <p:cNvPicPr/>
          <p:nvPr/>
        </p:nvPicPr>
        <p:blipFill>
          <a:blip r:embed="rId2" cstate="print"/>
          <a:stretch/>
        </p:blipFill>
        <p:spPr>
          <a:xfrm>
            <a:off x="7994109" y="1772280"/>
            <a:ext cx="3490560" cy="186300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3" name="Picture 4"/>
          <p:cNvPicPr/>
          <p:nvPr/>
        </p:nvPicPr>
        <p:blipFill>
          <a:blip r:embed="rId2" cstate="print"/>
          <a:stretch/>
        </p:blipFill>
        <p:spPr>
          <a:xfrm>
            <a:off x="196920" y="3813840"/>
            <a:ext cx="3235320" cy="165816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5" name="Picture 4"/>
          <p:cNvPicPr/>
          <p:nvPr/>
        </p:nvPicPr>
        <p:blipFill>
          <a:blip r:embed="rId2" cstate="print"/>
          <a:stretch/>
        </p:blipFill>
        <p:spPr>
          <a:xfrm>
            <a:off x="1350360" y="5402160"/>
            <a:ext cx="3345480" cy="164556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6" name="CustomShape 2"/>
          <p:cNvSpPr/>
          <p:nvPr/>
        </p:nvSpPr>
        <p:spPr>
          <a:xfrm>
            <a:off x="8612776" y="4342773"/>
            <a:ext cx="2930045" cy="129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«Школа  лидера»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Алешкевич Елена Анатольевна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348" name="Picture 4"/>
          <p:cNvPicPr/>
          <p:nvPr/>
        </p:nvPicPr>
        <p:blipFill>
          <a:blip r:embed="rId2" cstate="print"/>
          <a:stretch/>
        </p:blipFill>
        <p:spPr>
          <a:xfrm>
            <a:off x="7559280" y="0"/>
            <a:ext cx="3202200" cy="177228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9" name="CustomShape 4"/>
          <p:cNvSpPr/>
          <p:nvPr/>
        </p:nvSpPr>
        <p:spPr>
          <a:xfrm>
            <a:off x="10663200" y="9705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5"/>
          <p:cNvSpPr/>
          <p:nvPr/>
        </p:nvSpPr>
        <p:spPr>
          <a:xfrm flipH="1">
            <a:off x="7919280" y="182880"/>
            <a:ext cx="2686680" cy="13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«Шахматы для дошкольников»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Шестакова Елена Николаевна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1" name="CustomShape 6"/>
          <p:cNvSpPr/>
          <p:nvPr/>
        </p:nvSpPr>
        <p:spPr>
          <a:xfrm>
            <a:off x="2081349" y="87086"/>
            <a:ext cx="2882537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«Ментальная арифметика»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</a:rPr>
              <a:t>Астанина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  Елена Альбертовна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675360" y="2264760"/>
            <a:ext cx="2405160" cy="13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Бумажная мастерская»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Астанина Елена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Альбертовна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8734696" y="2115720"/>
            <a:ext cx="2026784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</a:rPr>
              <a:t>«Веселый мяч»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</a:rPr>
              <a:t>Басько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 Михаил Алексеевич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1828800" y="5613120"/>
            <a:ext cx="254592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«Гномики»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Гомонова Светлана Николаевна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590760" y="3910680"/>
            <a:ext cx="25459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«Радость творчества»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Колесникова Наталья Александровна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356" name="Picture 4"/>
          <p:cNvPicPr/>
          <p:nvPr/>
        </p:nvPicPr>
        <p:blipFill>
          <a:blip r:embed="rId2" cstate="print"/>
          <a:stretch/>
        </p:blipFill>
        <p:spPr>
          <a:xfrm>
            <a:off x="4754296" y="3342690"/>
            <a:ext cx="3385626" cy="181440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7" name="Picture 4"/>
          <p:cNvPicPr/>
          <p:nvPr/>
        </p:nvPicPr>
        <p:blipFill>
          <a:blip r:embed="rId2" cstate="print"/>
          <a:stretch/>
        </p:blipFill>
        <p:spPr>
          <a:xfrm>
            <a:off x="4738139" y="5157090"/>
            <a:ext cx="3874637" cy="171576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8" name="CustomShape 11"/>
          <p:cNvSpPr/>
          <p:nvPr/>
        </p:nvSpPr>
        <p:spPr>
          <a:xfrm>
            <a:off x="4850975" y="3635280"/>
            <a:ext cx="3143494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Times New Roman"/>
              </a:rPr>
              <a:t>Лего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 - роботы»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</a:rPr>
              <a:t>Дитятева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</a:rPr>
              <a:t> Татьяна Геннадьевна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59" name="CustomShape 12"/>
          <p:cNvSpPr/>
          <p:nvPr/>
        </p:nvSpPr>
        <p:spPr>
          <a:xfrm>
            <a:off x="4738141" y="5472000"/>
            <a:ext cx="3996556" cy="1117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Calibri"/>
              </a:rPr>
              <a:t>«Траектория театрального действия»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Ковалева </a:t>
            </a: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Гулнора</a:t>
            </a:r>
            <a:r>
              <a:rPr lang="ru-RU" sz="1800" b="1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FF0000"/>
                </a:solidFill>
                <a:latin typeface="Times New Roman"/>
                <a:ea typeface="Calibri"/>
              </a:rPr>
              <a:t>Хафизовна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880" y="273097"/>
            <a:ext cx="1036410" cy="10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806603" y="580525"/>
            <a:ext cx="8417260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(общеразвивающие программы:</a:t>
            </a:r>
            <a:endParaRPr lang="ru-RU" sz="28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1" name="Picture 4"/>
          <p:cNvPicPr/>
          <p:nvPr/>
        </p:nvPicPr>
        <p:blipFill>
          <a:blip r:embed="rId2" cstate="print"/>
          <a:stretch/>
        </p:blipFill>
        <p:spPr>
          <a:xfrm>
            <a:off x="184175" y="3295955"/>
            <a:ext cx="3166122" cy="1843474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2" name="Picture 4"/>
          <p:cNvPicPr/>
          <p:nvPr/>
        </p:nvPicPr>
        <p:blipFill>
          <a:blip r:embed="rId2" cstate="print"/>
          <a:stretch/>
        </p:blipFill>
        <p:spPr>
          <a:xfrm>
            <a:off x="227657" y="1612183"/>
            <a:ext cx="2898720" cy="137124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227657" y="1442299"/>
            <a:ext cx="2898720" cy="1673532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8141" y="1553681"/>
            <a:ext cx="3249450" cy="2089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138" y="3643166"/>
            <a:ext cx="3249450" cy="200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1029" y="1281275"/>
            <a:ext cx="3249450" cy="2033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767" y="1697453"/>
            <a:ext cx="2551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мастерская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Окружкова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Анатольевна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1463" y="2343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15543" y="1820092"/>
            <a:ext cx="2714647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Ментальная арифметика. Первая ступень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Сычукова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Сергеевна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9" y="3773794"/>
            <a:ext cx="2690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Авиамоделирование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 Сергей Владимирович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90936" y="4119153"/>
            <a:ext cx="2188835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«Гончарный круг»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Романова Елена Леонидовна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6658" y="3340449"/>
            <a:ext cx="3249450" cy="2036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51520" y="3926023"/>
            <a:ext cx="270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профессий»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Вологжанина Дарья Игоревна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1820093"/>
            <a:ext cx="22729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мастеров»</a:t>
            </a:r>
          </a:p>
          <a:p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Вискунова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Алексеевна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755" y="195283"/>
            <a:ext cx="1036410" cy="10668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06056" y="4267200"/>
            <a:ext cx="3785944" cy="2746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77160" y="734040"/>
            <a:ext cx="8596440" cy="5306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t/>
            </a:r>
            <a:br/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76720" y="590760"/>
            <a:ext cx="9833040" cy="5015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00000"/>
                </a:solidFill>
                <a:latin typeface="Times New Roman"/>
              </a:rPr>
              <a:t>               Сетевое взаимодействие в образовательной системе </a:t>
            </a:r>
            <a:r>
              <a:rPr lang="ru-RU" sz="3200" b="1" strike="noStrike" spc="-1" dirty="0" err="1">
                <a:solidFill>
                  <a:srgbClr val="C00000"/>
                </a:solidFill>
                <a:latin typeface="Times New Roman"/>
              </a:rPr>
              <a:t>Сосьвинского</a:t>
            </a:r>
            <a:r>
              <a:rPr lang="ru-RU" sz="3200" b="1" strike="noStrike" spc="-1" dirty="0">
                <a:solidFill>
                  <a:srgbClr val="C00000"/>
                </a:solidFill>
                <a:latin typeface="Times New Roman"/>
              </a:rPr>
              <a:t> городского округа 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latin typeface="Times New Roman"/>
              </a:rPr>
              <a:t> позволяет разрабатывать, апробировать и предлагать профессиональному педагогическому сообществу инновационные модели </a:t>
            </a:r>
            <a:r>
              <a:rPr lang="ru-RU" sz="3200" b="1" strike="noStrike" spc="-1" dirty="0" smtClean="0">
                <a:solidFill>
                  <a:srgbClr val="002060"/>
                </a:solidFill>
                <a:latin typeface="Times New Roman"/>
              </a:rPr>
              <a:t>интеграции общего и дополнительного образования  </a:t>
            </a:r>
            <a:r>
              <a:rPr lang="ru-RU" sz="3200" b="1" strike="noStrike" spc="-1" dirty="0">
                <a:solidFill>
                  <a:srgbClr val="002060"/>
                </a:solidFill>
                <a:latin typeface="Times New Roman"/>
              </a:rPr>
              <a:t>и </a:t>
            </a:r>
            <a:r>
              <a:rPr lang="ru-RU" sz="3200" b="1" strike="noStrike" spc="-1" dirty="0" smtClean="0">
                <a:solidFill>
                  <a:srgbClr val="002060"/>
                </a:solidFill>
                <a:latin typeface="Times New Roman"/>
              </a:rPr>
              <a:t>эффективно использовать ресурсы </a:t>
            </a:r>
            <a:r>
              <a:rPr lang="ru-RU" sz="3200" b="1" strike="noStrike" spc="-1" dirty="0">
                <a:solidFill>
                  <a:srgbClr val="002060"/>
                </a:solidFill>
                <a:latin typeface="Times New Roman"/>
              </a:rPr>
              <a:t>образовательных </a:t>
            </a:r>
            <a:r>
              <a:rPr lang="ru-RU" sz="3200" b="1" strike="noStrike" spc="-1" dirty="0" smtClean="0">
                <a:solidFill>
                  <a:srgbClr val="002060"/>
                </a:solidFill>
                <a:latin typeface="Times New Roman"/>
              </a:rPr>
              <a:t>учреждений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b="1" strike="noStrike" spc="-1" dirty="0" err="1" smtClean="0">
                <a:solidFill>
                  <a:srgbClr val="002060"/>
                </a:solidFill>
                <a:latin typeface="Times New Roman"/>
              </a:rPr>
              <a:t>Сосьвинского</a:t>
            </a:r>
            <a:r>
              <a:rPr lang="ru-RU" sz="3200" b="1" strike="noStrike" spc="-1" dirty="0" smtClean="0">
                <a:solidFill>
                  <a:srgbClr val="002060"/>
                </a:solidFill>
                <a:latin typeface="Times New Roman"/>
              </a:rPr>
              <a:t> городского округа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25" name="Содержимое 3"/>
          <p:cNvPicPr/>
          <p:nvPr/>
        </p:nvPicPr>
        <p:blipFill>
          <a:blip r:embed="rId2" cstate="print"/>
          <a:stretch/>
        </p:blipFill>
        <p:spPr>
          <a:xfrm>
            <a:off x="264600" y="354960"/>
            <a:ext cx="1033920" cy="1066320"/>
          </a:xfrm>
          <a:prstGeom prst="rect">
            <a:avLst/>
          </a:prstGeom>
          <a:ln>
            <a:noFill/>
          </a:ln>
        </p:spPr>
      </p:pic>
      <p:pic>
        <p:nvPicPr>
          <p:cNvPr id="226" name="Рисунок 1"/>
          <p:cNvPicPr/>
          <p:nvPr/>
        </p:nvPicPr>
        <p:blipFill>
          <a:blip r:embed="rId3" cstate="print"/>
          <a:stretch/>
        </p:blipFill>
        <p:spPr>
          <a:xfrm>
            <a:off x="8588880" y="4727160"/>
            <a:ext cx="2712600" cy="219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Содержимое 3"/>
          <p:cNvPicPr/>
          <p:nvPr/>
        </p:nvPicPr>
        <p:blipFill>
          <a:blip r:embed="rId2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086" y="461554"/>
            <a:ext cx="7080068" cy="4850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5090" y="4748590"/>
            <a:ext cx="4127350" cy="1999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965021"/>
            <a:ext cx="7261920" cy="60939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759131" y="339369"/>
            <a:ext cx="7323909" cy="77559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организации внеурочной деятельности в соответствие с ФГОС 2021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55" y="141868"/>
            <a:ext cx="1036410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9553" y="5175875"/>
            <a:ext cx="1383912" cy="148755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9538636"/>
              </p:ext>
            </p:extLst>
          </p:nvPr>
        </p:nvGraphicFramePr>
        <p:xfrm>
          <a:off x="409304" y="1208763"/>
          <a:ext cx="10014856" cy="5395214"/>
        </p:xfrm>
        <a:graphic>
          <a:graphicData uri="http://schemas.openxmlformats.org/drawingml/2006/table">
            <a:tbl>
              <a:tblPr firstRow="1" bandRow="1"/>
              <a:tblGrid>
                <a:gridCol w="4244709"/>
                <a:gridCol w="5770147"/>
              </a:tblGrid>
              <a:tr h="610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внеурочной деятельности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общеобразовательные (общеразвивающие) программы (ДООП)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59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изучение учебных предметов (углубленное изучение учебных предметов, организация учебно-исследовательской и проектной деятельности,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модули по краеведению и др.)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«Я-инженер»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«Шахматы»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«Дети –друзья природы»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«Радость творчества»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«Бумажная фантазия»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«Проектная мастерская»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«Рисуем вместе»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«Изобразительное искусство»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«Робототехника с элементами экологии»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«Волшебные кирпичики»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-роботы»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«Авиа конструирование» ДООП «Ментальная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арифметика»</a:t>
                      </a:r>
                      <a:endParaRPr lang="ru-RU" sz="1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DFE"/>
                    </a:solidFill>
                  </a:tcPr>
                </a:tc>
              </a:tr>
              <a:tr h="290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функциональной грамотности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FE"/>
                    </a:solidFill>
                  </a:tcPr>
                </a:tc>
              </a:tr>
              <a:tr h="794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 работа/ предпринимательство/ финансовая грамотность/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D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«Мир профессий»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«Финансовая грамотность»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«Я-инженер»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«Основы военной </a:t>
                      </a:r>
                      <a:r>
                        <a:rPr lang="ru-RU" sz="1000" b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службы»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5A5A5"/>
                      </a:solidFill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EDFE"/>
                    </a:solidFill>
                  </a:tcPr>
                </a:tc>
              </a:tr>
              <a:tr h="173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личности и самореализация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(занятие в хоре, школьном театре, участие в спортивных мероприятиях и др.)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«Школа лидера» 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ДООП   «Танец-залог духовного здоровья»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«Траектория театрального действия»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«Ступени лидерства»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«Вокально-хоровое пение»</a:t>
                      </a:r>
                    </a:p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«ОФП с элементами тенниса»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«Кожаные перчатки»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«Ратники»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«Город мастеров»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«Сувенир»      ДООП «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Страйкбольный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клуб»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 «Турист» ДООП «Гончарный круг» ДООП «Веселый мяч»</a:t>
                      </a:r>
                    </a:p>
                  </a:txBody>
                  <a:tcPr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5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885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66240" y="46080"/>
            <a:ext cx="11909520" cy="107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latin typeface="Times New Roman"/>
              </a:rPr>
              <a:t>Сравнительный анализ по реализации внеурочной деятельности и сетевого взаимодействия МБОУ ДО ДДТ п. Сосьва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0" y="1304280"/>
            <a:ext cx="3697560" cy="12031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002060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2019-2020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учебный год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3980160" y="1304280"/>
            <a:ext cx="3858840" cy="12031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002060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2020-2021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учебный год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8175960" y="1304280"/>
            <a:ext cx="3724560" cy="12031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rgbClr val="002060"/>
            </a:solidFill>
            <a:round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2021-2022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 учебный год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443880" y="3844800"/>
            <a:ext cx="2460600" cy="1371240"/>
          </a:xfrm>
          <a:prstGeom prst="ellips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4" name="Picture 2"/>
          <p:cNvPicPr/>
          <p:nvPr/>
        </p:nvPicPr>
        <p:blipFill>
          <a:blip r:embed="rId2" cstate="print"/>
          <a:stretch/>
        </p:blipFill>
        <p:spPr>
          <a:xfrm>
            <a:off x="80640" y="3844800"/>
            <a:ext cx="3599640" cy="138960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5" name="Picture 3"/>
          <p:cNvPicPr/>
          <p:nvPr/>
        </p:nvPicPr>
        <p:blipFill>
          <a:blip r:embed="rId2" cstate="print"/>
          <a:stretch/>
        </p:blipFill>
        <p:spPr>
          <a:xfrm>
            <a:off x="80640" y="2454120"/>
            <a:ext cx="367344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6" name="Picture 4"/>
          <p:cNvPicPr/>
          <p:nvPr/>
        </p:nvPicPr>
        <p:blipFill>
          <a:blip r:embed="rId2" cstate="print"/>
          <a:stretch/>
        </p:blipFill>
        <p:spPr>
          <a:xfrm>
            <a:off x="4151160" y="2454120"/>
            <a:ext cx="368784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7" name="Picture 5"/>
          <p:cNvPicPr/>
          <p:nvPr/>
        </p:nvPicPr>
        <p:blipFill>
          <a:blip r:embed="rId2" cstate="print"/>
          <a:stretch/>
        </p:blipFill>
        <p:spPr>
          <a:xfrm>
            <a:off x="4186440" y="3813120"/>
            <a:ext cx="3652920" cy="145368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" name="Picture 6"/>
          <p:cNvPicPr/>
          <p:nvPr/>
        </p:nvPicPr>
        <p:blipFill>
          <a:blip r:embed="rId2" cstate="print"/>
          <a:stretch/>
        </p:blipFill>
        <p:spPr>
          <a:xfrm>
            <a:off x="4257360" y="5267160"/>
            <a:ext cx="3582000" cy="14749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9" name="Picture 7"/>
          <p:cNvPicPr/>
          <p:nvPr/>
        </p:nvPicPr>
        <p:blipFill>
          <a:blip r:embed="rId2" cstate="print"/>
          <a:stretch/>
        </p:blipFill>
        <p:spPr>
          <a:xfrm>
            <a:off x="8236440" y="2549160"/>
            <a:ext cx="372456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0" name="Picture 8"/>
          <p:cNvPicPr/>
          <p:nvPr/>
        </p:nvPicPr>
        <p:blipFill>
          <a:blip r:embed="rId2" cstate="print"/>
          <a:stretch/>
        </p:blipFill>
        <p:spPr>
          <a:xfrm>
            <a:off x="8237880" y="3928680"/>
            <a:ext cx="373788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1" name="Picture 9"/>
          <p:cNvPicPr/>
          <p:nvPr/>
        </p:nvPicPr>
        <p:blipFill>
          <a:blip r:embed="rId2" cstate="print"/>
          <a:stretch/>
        </p:blipFill>
        <p:spPr>
          <a:xfrm>
            <a:off x="8390880" y="5351760"/>
            <a:ext cx="3509280" cy="1390320"/>
          </a:xfrm>
          <a:prstGeom prst="rect">
            <a:avLst/>
          </a:prstGeom>
          <a:ln>
            <a:noFill/>
          </a:ln>
        </p:spPr>
      </p:pic>
      <p:pic>
        <p:nvPicPr>
          <p:cNvPr id="382" name="Picture 10"/>
          <p:cNvPicPr/>
          <p:nvPr/>
        </p:nvPicPr>
        <p:blipFill>
          <a:blip r:embed="rId3" cstate="print"/>
          <a:stretch/>
        </p:blipFill>
        <p:spPr>
          <a:xfrm>
            <a:off x="4376880" y="2499480"/>
            <a:ext cx="319320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3" name="Picture 12"/>
          <p:cNvPicPr/>
          <p:nvPr/>
        </p:nvPicPr>
        <p:blipFill>
          <a:blip r:embed="rId3" cstate="print"/>
          <a:stretch/>
        </p:blipFill>
        <p:spPr>
          <a:xfrm>
            <a:off x="4412160" y="3884760"/>
            <a:ext cx="3277440" cy="13957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4" name="Picture 13"/>
          <p:cNvPicPr/>
          <p:nvPr/>
        </p:nvPicPr>
        <p:blipFill>
          <a:blip r:embed="rId3" cstate="print"/>
          <a:stretch/>
        </p:blipFill>
        <p:spPr>
          <a:xfrm>
            <a:off x="4483800" y="5267160"/>
            <a:ext cx="319248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5" name="Picture 15"/>
          <p:cNvPicPr/>
          <p:nvPr/>
        </p:nvPicPr>
        <p:blipFill>
          <a:blip r:embed="rId3" cstate="print"/>
          <a:stretch/>
        </p:blipFill>
        <p:spPr>
          <a:xfrm>
            <a:off x="8609400" y="5330160"/>
            <a:ext cx="312552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6" name="Picture 16"/>
          <p:cNvPicPr/>
          <p:nvPr/>
        </p:nvPicPr>
        <p:blipFill>
          <a:blip r:embed="rId3" cstate="print"/>
          <a:stretch/>
        </p:blipFill>
        <p:spPr>
          <a:xfrm>
            <a:off x="8462160" y="2538000"/>
            <a:ext cx="327312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7" name="Picture 17"/>
          <p:cNvPicPr/>
          <p:nvPr/>
        </p:nvPicPr>
        <p:blipFill>
          <a:blip r:embed="rId3" cstate="print"/>
          <a:stretch/>
        </p:blipFill>
        <p:spPr>
          <a:xfrm>
            <a:off x="8462160" y="3939480"/>
            <a:ext cx="327312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8" name="Picture 19"/>
          <p:cNvPicPr/>
          <p:nvPr/>
        </p:nvPicPr>
        <p:blipFill>
          <a:blip r:embed="rId3" cstate="print"/>
          <a:stretch/>
        </p:blipFill>
        <p:spPr>
          <a:xfrm>
            <a:off x="241920" y="3844800"/>
            <a:ext cx="3304080" cy="139032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" name="Picture 20"/>
          <p:cNvPicPr/>
          <p:nvPr/>
        </p:nvPicPr>
        <p:blipFill>
          <a:blip r:embed="rId3" cstate="print"/>
          <a:stretch/>
        </p:blipFill>
        <p:spPr>
          <a:xfrm>
            <a:off x="241920" y="2545200"/>
            <a:ext cx="3276720" cy="129924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0" name="Picture 21"/>
          <p:cNvPicPr/>
          <p:nvPr/>
        </p:nvPicPr>
        <p:blipFill>
          <a:blip r:embed="rId4" cstate="print"/>
          <a:stretch/>
        </p:blipFill>
        <p:spPr>
          <a:xfrm>
            <a:off x="66240" y="5216400"/>
            <a:ext cx="3573720" cy="150444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1" name="Picture 23"/>
          <p:cNvPicPr/>
          <p:nvPr/>
        </p:nvPicPr>
        <p:blipFill>
          <a:blip r:embed="rId5" cstate="print"/>
          <a:stretch/>
        </p:blipFill>
        <p:spPr>
          <a:xfrm>
            <a:off x="241920" y="5211720"/>
            <a:ext cx="3126600" cy="1395000"/>
          </a:xfrm>
          <a:prstGeom prst="rect">
            <a:avLst/>
          </a:prstGeom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2" name="CustomShape 6"/>
          <p:cNvSpPr/>
          <p:nvPr/>
        </p:nvSpPr>
        <p:spPr>
          <a:xfrm>
            <a:off x="4789440" y="2799360"/>
            <a:ext cx="3049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программ-13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93" name="CustomShape 7"/>
          <p:cNvSpPr/>
          <p:nvPr/>
        </p:nvSpPr>
        <p:spPr>
          <a:xfrm>
            <a:off x="4895640" y="3935880"/>
            <a:ext cx="22647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Times New Roman"/>
              </a:rPr>
              <a:t>Количество обучающихся по вн. деятельности -445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Times New Roman"/>
              </a:rPr>
              <a:t>Типовая модель-82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4" name="CustomShape 8"/>
          <p:cNvSpPr/>
          <p:nvPr/>
        </p:nvSpPr>
        <p:spPr>
          <a:xfrm>
            <a:off x="8609400" y="2954160"/>
            <a:ext cx="285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программ-23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8820360" y="4262400"/>
            <a:ext cx="30798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обучающихся по вн.деятельности-821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Типовая модель-59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96" name="CustomShape 10"/>
          <p:cNvSpPr/>
          <p:nvPr/>
        </p:nvSpPr>
        <p:spPr>
          <a:xfrm>
            <a:off x="8890920" y="5639040"/>
            <a:ext cx="2700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учреждений-7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7" name="CustomShape 11"/>
          <p:cNvSpPr/>
          <p:nvPr/>
        </p:nvSpPr>
        <p:spPr>
          <a:xfrm>
            <a:off x="4699800" y="5514480"/>
            <a:ext cx="312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учреждений-6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8" name="CustomShape 12"/>
          <p:cNvSpPr/>
          <p:nvPr/>
        </p:nvSpPr>
        <p:spPr>
          <a:xfrm>
            <a:off x="214560" y="2937960"/>
            <a:ext cx="3079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программ-12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9" name="CustomShape 13"/>
          <p:cNvSpPr/>
          <p:nvPr/>
        </p:nvSpPr>
        <p:spPr>
          <a:xfrm>
            <a:off x="443880" y="4349160"/>
            <a:ext cx="3082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обучающихся по вн. деятельности-470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0" name="CustomShape 14"/>
          <p:cNvSpPr/>
          <p:nvPr/>
        </p:nvSpPr>
        <p:spPr>
          <a:xfrm>
            <a:off x="214560" y="5823720"/>
            <a:ext cx="3153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Количество учреждений-5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888480" y="180360"/>
            <a:ext cx="10508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Уровень освоения обучающихся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программного материала по реализации ДООП сетевого взаимодействия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 за 2021-2022 учебный год 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416" name="Диаграмма 2"/>
          <p:cNvGraphicFramePr/>
          <p:nvPr/>
        </p:nvGraphicFramePr>
        <p:xfrm>
          <a:off x="1523880" y="1397160"/>
          <a:ext cx="9555840" cy="510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592560" y="244800"/>
            <a:ext cx="111783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Достижения обучающихся по реализации  ДООП сетевого взаимодействия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 за 2021-2022 учебный год 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418" name="Диаграмма 2"/>
          <p:cNvGraphicFramePr/>
          <p:nvPr/>
        </p:nvGraphicFramePr>
        <p:xfrm>
          <a:off x="1523880" y="1397160"/>
          <a:ext cx="8256240" cy="492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205920" y="257400"/>
            <a:ext cx="11229840" cy="6438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</a:rPr>
              <a:t>Достигнутый  </a:t>
            </a:r>
            <a:r>
              <a:rPr lang="ru-RU" sz="2400" b="1" strike="noStrike" spc="-1" dirty="0" smtClean="0">
                <a:solidFill>
                  <a:srgbClr val="002060"/>
                </a:solidFill>
                <a:latin typeface="Times New Roman"/>
              </a:rPr>
              <a:t>результат за 2021-2022 учебный год: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1. Обеспечено новое качество образования за счет развития личностно ориентированного обучения – </a:t>
            </a: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</a:rPr>
              <a:t>558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 обучающихся (средний уровень освоения программ, высокий уровень освоение программ - </a:t>
            </a: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</a:rPr>
              <a:t>223</a:t>
            </a:r>
            <a:r>
              <a:rPr lang="ru-RU" sz="2800" b="1" strike="noStrike" spc="-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обучающихся).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2.Сохранено единство образовательного пространства, и создано при этом условия для развития системы вариативного образования.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3.Обеспечен равный доступ к получению качественного дополнительного образования в  образовательных учреждениях СГО.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4.Увеличен охват детей  получающих образовательные услуги дополнительного образования (по сравнению с предыдущим годом на </a:t>
            </a:r>
            <a:r>
              <a:rPr lang="ru-RU" sz="2800" b="1" strike="noStrike" spc="-1" dirty="0">
                <a:solidFill>
                  <a:srgbClr val="002060"/>
                </a:solidFill>
                <a:latin typeface="Times New Roman"/>
              </a:rPr>
              <a:t>353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 обучающихся).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2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5. Увеличен спектр дополнительных общеобразовательных программ (по сравнению с предыдущим годом на </a:t>
            </a: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10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 программ, увеличилось число педагогов на </a:t>
            </a:r>
            <a:r>
              <a:rPr lang="ru-RU" sz="2600" b="1" strike="noStrike" spc="-1" dirty="0">
                <a:solidFill>
                  <a:srgbClr val="002060"/>
                </a:solidFill>
                <a:latin typeface="Times New Roman"/>
              </a:rPr>
              <a:t>8 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человек).</a:t>
            </a: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677160" y="609480"/>
            <a:ext cx="10646640" cy="5996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000"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2060"/>
                </a:solidFill>
                <a:latin typeface="Times New Roman"/>
              </a:rPr>
              <a:t>Перспективный план деятельности МБОУ ДО ДДТ п. Сосьва по реализации мероприятий  на 2022-2023 учебный год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1.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/>
              </a:rPr>
              <a:t>Внедрение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дополнительных общеобразовательных программ (</a:t>
            </a:r>
            <a:r>
              <a:rPr lang="ru-RU" sz="2000" b="1" strike="noStrike" spc="-1" dirty="0" err="1">
                <a:solidFill>
                  <a:srgbClr val="C00000"/>
                </a:solidFill>
                <a:latin typeface="Times New Roman"/>
              </a:rPr>
              <a:t>АвиаМоделирование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, Профориентация, Возрождение народных ремесел (гончарное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/>
              </a:rPr>
              <a:t>ремесло, Проектная мастерская, Ментальная арифметика -2 программы).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2.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/>
              </a:rPr>
              <a:t>Организации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и реализации дополнительной общеобразовательных программ по приоритетной для каждого учреждения тематике, реализуемой в сетевой форме.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4.Реализация дополнительных общеобразовательных программ в  рамках сетевого взаимодействия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5.</a:t>
            </a:r>
            <a:r>
              <a:rPr lang="ru-RU" sz="1800" b="0" strike="noStrike" spc="-1" dirty="0">
                <a:solidFill>
                  <a:srgbClr val="C00000"/>
                </a:solidFill>
                <a:latin typeface="Trebuchet MS"/>
              </a:rPr>
              <a:t> </a:t>
            </a:r>
            <a:r>
              <a:rPr lang="ru-RU" sz="1800" b="0" strike="noStrike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рименение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образовательной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/>
              </a:rPr>
              <a:t>совместной деятельности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индивидуальных образовательных маршрутов для обучающихся (возможно для обучающихся с СВЗ), реализации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/>
              </a:rPr>
              <a:t>очной и дистанционной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формы освоения ДООП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C00000"/>
                </a:solidFill>
                <a:latin typeface="Times New Roman"/>
              </a:rPr>
              <a:t>6. Организация методической поддержки образовательного учреждения, реализующего дополнительные общеобразовательные программы, в обновлении содержания и технологий обучения дополнительного образования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000" b="0" strike="noStrike" spc="-1" dirty="0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677160" y="717480"/>
            <a:ext cx="8596440" cy="5323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5400" b="1" i="1" strike="noStrike" spc="-1" dirty="0">
                <a:solidFill>
                  <a:srgbClr val="C00000"/>
                </a:solidFill>
                <a:latin typeface="Times New Roman"/>
              </a:rPr>
              <a:t>БЛАГОДАРИМ </a:t>
            </a:r>
            <a:r>
              <a:rPr lang="ru-RU" sz="5400" b="1" i="1" strike="noStrike" spc="-1" dirty="0" smtClean="0">
                <a:solidFill>
                  <a:srgbClr val="C00000"/>
                </a:solidFill>
                <a:latin typeface="Times New Roman"/>
              </a:rPr>
              <a:t>и </a:t>
            </a:r>
            <a:r>
              <a:rPr lang="ru-RU" sz="5400" b="1" i="1" spc="-1" dirty="0" smtClean="0">
                <a:solidFill>
                  <a:srgbClr val="C00000"/>
                </a:solidFill>
                <a:latin typeface="Times New Roman"/>
              </a:rPr>
              <a:t>НАДЕЕМСЯ</a:t>
            </a:r>
            <a:endParaRPr lang="ru-RU" sz="5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5400" b="1" i="1" spc="-1" dirty="0" smtClean="0">
                <a:solidFill>
                  <a:srgbClr val="C00000"/>
                </a:solidFill>
                <a:latin typeface="Times New Roman"/>
              </a:rPr>
              <a:t>Н</a:t>
            </a:r>
            <a:r>
              <a:rPr lang="ru-RU" sz="5400" b="1" i="1" strike="noStrike" spc="-1" dirty="0" smtClean="0">
                <a:solidFill>
                  <a:srgbClr val="C00000"/>
                </a:solidFill>
                <a:latin typeface="Times New Roman"/>
              </a:rPr>
              <a:t>А </a:t>
            </a:r>
            <a:endParaRPr lang="ru-RU" sz="5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5400" b="1" i="1" strike="noStrike" spc="-1" dirty="0">
                <a:solidFill>
                  <a:srgbClr val="C00000"/>
                </a:solidFill>
                <a:latin typeface="Times New Roman"/>
              </a:rPr>
              <a:t>СОТРУДНИЧЕСТВО</a:t>
            </a:r>
            <a:endParaRPr lang="ru-RU" sz="5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441" name="Рисунок 1"/>
          <p:cNvPicPr/>
          <p:nvPr/>
        </p:nvPicPr>
        <p:blipFill>
          <a:blip r:embed="rId2" cstate="print"/>
          <a:stretch/>
        </p:blipFill>
        <p:spPr>
          <a:xfrm>
            <a:off x="0" y="4639320"/>
            <a:ext cx="3340440" cy="221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194560" y="942480"/>
            <a:ext cx="8510954" cy="5098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4000" b="1" strike="noStrike" spc="-1" dirty="0">
                <a:solidFill>
                  <a:srgbClr val="C00000"/>
                </a:solidFill>
                <a:latin typeface="Times New Roman"/>
              </a:rPr>
              <a:t>ПРОБЛЕМНОЕ ПОЛЕ</a:t>
            </a:r>
            <a:r>
              <a:rPr lang="ru-RU" sz="4000" b="1" strike="noStrike" spc="-1" dirty="0" smtClean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4000" b="1" spc="-1" dirty="0" smtClean="0">
                <a:solidFill>
                  <a:srgbClr val="002060"/>
                </a:solidFill>
                <a:latin typeface="Times New Roman"/>
              </a:rPr>
              <a:t>Рассмотрение основных особенностей реализации внеурочной деятельности в рамках ФГОС, как неотъемлемой частью образовательного процесса, организации внеурочной деятельности, как способа достижения единства образовательного пространства на территории </a:t>
            </a:r>
            <a:r>
              <a:rPr lang="ru-RU" sz="4000" b="1" spc="-1" dirty="0" err="1" smtClean="0">
                <a:solidFill>
                  <a:srgbClr val="002060"/>
                </a:solidFill>
                <a:latin typeface="Times New Roman"/>
              </a:rPr>
              <a:t>Сосьвинского</a:t>
            </a:r>
            <a:r>
              <a:rPr lang="ru-RU" sz="4000" b="1" spc="-1" dirty="0" smtClean="0">
                <a:solidFill>
                  <a:srgbClr val="002060"/>
                </a:solidFill>
                <a:latin typeface="Times New Roman"/>
              </a:rPr>
              <a:t> городского округа </a:t>
            </a:r>
            <a:endParaRPr lang="ru-RU" sz="4000" b="0" strike="noStrike" spc="-1" dirty="0">
              <a:solidFill>
                <a:srgbClr val="002060"/>
              </a:solidFill>
              <a:latin typeface="Trebuchet MS"/>
            </a:endParaRPr>
          </a:p>
        </p:txBody>
      </p:sp>
      <p:pic>
        <p:nvPicPr>
          <p:cNvPr id="228" name="Рисунок 1"/>
          <p:cNvPicPr/>
          <p:nvPr/>
        </p:nvPicPr>
        <p:blipFill>
          <a:blip r:embed="rId2" cstate="print"/>
          <a:stretch/>
        </p:blipFill>
        <p:spPr>
          <a:xfrm>
            <a:off x="0" y="1540080"/>
            <a:ext cx="2706480" cy="4596480"/>
          </a:xfrm>
          <a:prstGeom prst="rect">
            <a:avLst/>
          </a:prstGeom>
          <a:ln>
            <a:noFill/>
          </a:ln>
        </p:spPr>
      </p:pic>
      <p:pic>
        <p:nvPicPr>
          <p:cNvPr id="229" name="Рисунок 3"/>
          <p:cNvPicPr/>
          <p:nvPr/>
        </p:nvPicPr>
        <p:blipFill>
          <a:blip r:embed="rId3" cstate="print"/>
          <a:stretch/>
        </p:blipFill>
        <p:spPr>
          <a:xfrm>
            <a:off x="100080" y="174240"/>
            <a:ext cx="1036080" cy="106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224000" y="94680"/>
            <a:ext cx="8640000" cy="192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Times New Roman"/>
              </a:rPr>
              <a:t>           Федеральный закон от 29.12.2012 N 273-ФЗ (ред. от      02.07.2021)"Об образовании в Российской Федерации" </a:t>
            </a:r>
            <a:r>
              <a:t/>
            </a:r>
            <a:br/>
            <a:r>
              <a:rPr lang="ru-RU" sz="2400" b="1" strike="noStrike" spc="-1">
                <a:solidFill>
                  <a:srgbClr val="7030A0"/>
                </a:solidFill>
                <a:latin typeface="Times New Roman"/>
              </a:rPr>
              <a:t>с изм. и доп., вступ. в силу с 01.09.2021)</a:t>
            </a:r>
            <a:r>
              <a:t/>
            </a:r>
            <a:br/>
            <a:r>
              <a:rPr lang="ru-RU" sz="2400" b="0" strike="noStrike" spc="-1">
                <a:solidFill>
                  <a:srgbClr val="7030A0"/>
                </a:solidFill>
                <a:latin typeface="Times New Roman"/>
              </a:rPr>
              <a:t>Ст. 2. п.1. Основные понятия, используемые в настоящем Федеральном законе </a:t>
            </a:r>
            <a:r>
              <a:t/>
            </a:r>
            <a:br/>
            <a:endParaRPr lang="ru-RU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191520" y="2264400"/>
            <a:ext cx="9082080" cy="316572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91520" y="2264400"/>
            <a:ext cx="4579920" cy="31521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5050800" y="2264400"/>
            <a:ext cx="4833000" cy="315216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29)</a:t>
            </a:r>
            <a:r>
              <a:rPr lang="ru-RU" sz="1800" b="1" strike="noStrike" spc="-1">
                <a:solidFill>
                  <a:srgbClr val="0070C0"/>
                </a:solidFill>
                <a:latin typeface="Times New Roman"/>
              </a:rPr>
              <a:t>КАЧЕСТВО ОБРАЗОВАНИЯ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-комплексная </a:t>
            </a:r>
            <a:r>
              <a:rPr lang="ru-RU" sz="1800" b="1" strike="noStrike" spc="-1">
                <a:solidFill>
                  <a:srgbClr val="0070C0"/>
                </a:solidFill>
                <a:latin typeface="Times New Roman"/>
              </a:rPr>
              <a:t>характеристика образовательной деятельности и подготовки обучающегося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, </a:t>
            </a:r>
            <a:r>
              <a:rPr lang="ru-RU" sz="1800" b="1" i="1" strike="noStrike" spc="-1">
                <a:solidFill>
                  <a:srgbClr val="0070C0"/>
                </a:solidFill>
                <a:latin typeface="Times New Roman"/>
              </a:rPr>
              <a:t>выражающая степень их соответствия: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-ФГОС НОО;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70C0"/>
                </a:solidFill>
                <a:latin typeface="Times New Roman"/>
              </a:rPr>
              <a:t>Потребностям физического лица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, в интересах которого осуществляется образовательная деятельность, в том числе степень достижения планируемых результатов образовательной программы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 flipH="1">
            <a:off x="260640" y="2333880"/>
            <a:ext cx="437148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1) </a:t>
            </a:r>
            <a:r>
              <a:rPr lang="ru-RU" sz="1800" b="1" strike="noStrike" spc="-1">
                <a:solidFill>
                  <a:srgbClr val="0070C0"/>
                </a:solidFill>
                <a:latin typeface="Times New Roman"/>
              </a:rPr>
              <a:t>ОБРАЗОВАНИЕ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-единый </a:t>
            </a:r>
            <a:r>
              <a:rPr lang="ru-RU" sz="1800" b="1" strike="noStrike" spc="-1">
                <a:solidFill>
                  <a:srgbClr val="0070C0"/>
                </a:solidFill>
                <a:latin typeface="Times New Roman"/>
              </a:rPr>
              <a:t>целенаправленный процесс воспитания и обучения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, являющийся </a:t>
            </a:r>
            <a:r>
              <a:rPr lang="ru-RU" sz="1800" b="1" i="1" strike="noStrike" spc="-1">
                <a:solidFill>
                  <a:srgbClr val="0070C0"/>
                </a:solidFill>
                <a:latin typeface="Times New Roman"/>
              </a:rPr>
              <a:t>общественно значимым благом 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и осуществляемый в интересах человека, семьи, общества и государства… </a:t>
            </a:r>
            <a:r>
              <a:rPr lang="ru-RU" sz="1800" b="1" strike="noStrike" spc="-1">
                <a:solidFill>
                  <a:srgbClr val="0070C0"/>
                </a:solidFill>
                <a:latin typeface="Times New Roman"/>
              </a:rPr>
              <a:t>в целях 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</a:rPr>
              <a:t>интеллектуального, духовно-нравственного, творческого, физического </a:t>
            </a:r>
            <a:r>
              <a:rPr lang="ru-RU" sz="1800" b="1" i="1" strike="noStrike" spc="-1">
                <a:solidFill>
                  <a:srgbClr val="0070C0"/>
                </a:solidFill>
                <a:latin typeface="Times New Roman"/>
              </a:rPr>
              <a:t>развития человека, удовлетворения его образовательных потребностей и интересов</a:t>
            </a:r>
            <a:r>
              <a:rPr lang="ru-RU" sz="1800" b="0" i="1" strike="noStrike" spc="-1">
                <a:solidFill>
                  <a:srgbClr val="0070C0"/>
                </a:solidFill>
                <a:latin typeface="Times New Roman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35" name="Содержимое 3"/>
          <p:cNvPicPr/>
          <p:nvPr/>
        </p:nvPicPr>
        <p:blipFill>
          <a:blip r:embed="rId2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9489" y="5444198"/>
            <a:ext cx="9537896" cy="11816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современного образования в рамках единства образовательного пространства - «формирование человека, совершенствующего самого себя, способного самостоятельно принимать решения, отвечать за эти решения, находить пути их реализации».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536566" y="1172188"/>
            <a:ext cx="9971640" cy="5340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4900" b="1" strike="noStrike" spc="-1" dirty="0">
                <a:solidFill>
                  <a:srgbClr val="C00000"/>
                </a:solidFill>
                <a:latin typeface="Times New Roman"/>
              </a:rPr>
              <a:t>              </a:t>
            </a:r>
            <a:endParaRPr lang="ru-RU" sz="4900" b="1" strike="noStrike" spc="-1" dirty="0" smtClean="0">
              <a:solidFill>
                <a:srgbClr val="C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4900" b="1" spc="-1" dirty="0" smtClean="0">
              <a:solidFill>
                <a:srgbClr val="C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4900" b="1" strike="noStrike" spc="-1" dirty="0" smtClean="0">
              <a:solidFill>
                <a:srgbClr val="C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4900" b="1" strike="noStrike" spc="-1" dirty="0" smtClean="0">
                <a:solidFill>
                  <a:srgbClr val="C00000"/>
                </a:solidFill>
                <a:latin typeface="Times New Roman"/>
              </a:rPr>
              <a:t>Задачи</a:t>
            </a:r>
            <a:r>
              <a:rPr lang="ru-RU" sz="4900" b="0" strike="noStrike" spc="-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4900" b="0" strike="noStrike" spc="-1" dirty="0">
                <a:solidFill>
                  <a:srgbClr val="C00000"/>
                </a:solidFill>
                <a:latin typeface="Times New Roman"/>
              </a:rPr>
              <a:t>ФГОС 2021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0070C0"/>
                </a:solidFill>
                <a:latin typeface="Times New Roman"/>
              </a:rPr>
              <a:t>-создание </a:t>
            </a:r>
            <a:r>
              <a:rPr lang="ru-RU" sz="4000" b="1" u="sng" strike="noStrike" spc="-1" dirty="0">
                <a:solidFill>
                  <a:srgbClr val="0070C0"/>
                </a:solidFill>
                <a:uFillTx/>
                <a:latin typeface="Times New Roman"/>
              </a:rPr>
              <a:t>единого  образовательного пространства</a:t>
            </a:r>
            <a:r>
              <a:rPr lang="ru-RU" sz="4000" b="1" strike="noStrike" spc="-1" dirty="0">
                <a:solidFill>
                  <a:srgbClr val="0070C0"/>
                </a:solidFill>
                <a:latin typeface="Times New Roman"/>
              </a:rPr>
              <a:t> по всей Российской Федерации </a:t>
            </a:r>
            <a:r>
              <a:rPr b="1" dirty="0"/>
              <a:t/>
            </a:r>
            <a:br>
              <a:rPr b="1" dirty="0"/>
            </a:br>
            <a:r>
              <a:rPr lang="ru-RU" sz="4000" b="1" strike="noStrike" spc="-1" dirty="0">
                <a:solidFill>
                  <a:srgbClr val="90C226"/>
                </a:solidFill>
                <a:latin typeface="Times New Roman"/>
              </a:rPr>
              <a:t> </a:t>
            </a:r>
            <a:r>
              <a:rPr b="1" dirty="0"/>
              <a:t/>
            </a:r>
            <a:br>
              <a:rPr b="1" dirty="0"/>
            </a:br>
            <a:r>
              <a:rPr lang="ru-RU" sz="4000" b="1" strike="noStrike" spc="-1" dirty="0">
                <a:solidFill>
                  <a:srgbClr val="0070C0"/>
                </a:solidFill>
                <a:latin typeface="Times New Roman"/>
              </a:rPr>
              <a:t>-обеспечение </a:t>
            </a:r>
            <a:r>
              <a:rPr lang="ru-RU" sz="4000" b="1" u="sng" strike="noStrike" spc="-1" dirty="0">
                <a:solidFill>
                  <a:srgbClr val="0070C0"/>
                </a:solidFill>
                <a:uFillTx/>
                <a:latin typeface="Times New Roman"/>
              </a:rPr>
              <a:t>преемственности</a:t>
            </a:r>
            <a:r>
              <a:rPr lang="ru-RU" sz="4000" b="1" strike="noStrike" spc="-1" dirty="0">
                <a:solidFill>
                  <a:srgbClr val="0070C0"/>
                </a:solidFill>
                <a:latin typeface="Times New Roman"/>
              </a:rPr>
              <a:t>   образовательных программ начального общего, основного общего и среднего общего </a:t>
            </a:r>
            <a:r>
              <a:rPr lang="ru-RU" sz="4000" b="1" strike="noStrike" spc="-1" dirty="0" smtClean="0">
                <a:solidFill>
                  <a:srgbClr val="0070C0"/>
                </a:solidFill>
                <a:latin typeface="Times New Roman"/>
              </a:rPr>
              <a:t>образования</a:t>
            </a:r>
          </a:p>
          <a:p>
            <a:pPr>
              <a:lnSpc>
                <a:spcPct val="100000"/>
              </a:lnSpc>
            </a:pPr>
            <a:endParaRPr lang="ru-RU" sz="4000" spc="-1" dirty="0" smtClean="0">
              <a:solidFill>
                <a:srgbClr val="0070C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третьего поколения регламентирует нормы образовательного процесса, урочной и внеурочной деятельности</a:t>
            </a:r>
            <a:endParaRPr lang="ru-RU" sz="36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3300" b="1" strike="noStrike" spc="-1" dirty="0">
                <a:solidFill>
                  <a:srgbClr val="FF0000"/>
                </a:solidFill>
                <a:latin typeface="Times New Roman"/>
              </a:rPr>
              <a:t>•	</a:t>
            </a:r>
            <a:r>
              <a:rPr lang="ru-RU" sz="2900" b="1" strike="noStrike" spc="-1" dirty="0">
                <a:solidFill>
                  <a:srgbClr val="FF0000"/>
                </a:solidFill>
                <a:latin typeface="Times New Roman"/>
              </a:rPr>
              <a:t>Приказ Министерства просвещения Российской Федерации от 31.05.2021 № 286 "Об утверждении федерального образовательного стандарта начального общего образования";</a:t>
            </a:r>
            <a:r>
              <a:rPr sz="2900" dirty="0"/>
              <a:t/>
            </a:r>
            <a:br>
              <a:rPr sz="2900" dirty="0"/>
            </a:br>
            <a:r>
              <a:rPr lang="ru-RU" sz="2900" b="1" strike="noStrike" spc="-1" dirty="0">
                <a:solidFill>
                  <a:srgbClr val="FF0000"/>
                </a:solidFill>
                <a:latin typeface="Times New Roman"/>
              </a:rPr>
              <a:t>•	Приказ Министерства просвещения Российской Федерации от 31.05.2021 № 287 "Об утверждении федерального образовательного стандарта основного общего </a:t>
            </a:r>
            <a:r>
              <a:rPr lang="ru-RU" sz="2900" b="1" strike="noStrike" spc="-1" dirty="0" smtClean="0">
                <a:solidFill>
                  <a:srgbClr val="FF0000"/>
                </a:solidFill>
                <a:latin typeface="Times New Roman"/>
              </a:rPr>
              <a:t>образования</a:t>
            </a:r>
          </a:p>
          <a:p>
            <a:pPr>
              <a:lnSpc>
                <a:spcPct val="100000"/>
              </a:lnSpc>
            </a:pPr>
            <a:r>
              <a:rPr sz="2900" dirty="0"/>
              <a:t/>
            </a:r>
            <a:br>
              <a:rPr sz="2900" dirty="0"/>
            </a:br>
            <a:endParaRPr lang="ru-RU" sz="29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7" name="Содержимое 3"/>
          <p:cNvPicPr/>
          <p:nvPr/>
        </p:nvPicPr>
        <p:blipFill>
          <a:blip r:embed="rId2" cstate="print"/>
          <a:stretch/>
        </p:blipFill>
        <p:spPr>
          <a:xfrm>
            <a:off x="360000" y="216000"/>
            <a:ext cx="1033920" cy="106632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61514" y="520505"/>
            <a:ext cx="9580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внедрения ФГОС 2021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обеспечить равные возможности получения качественного образования для каждого ребёнка в стране независимо от того, учится он в маленькой сельской школе или в престижной гимназии большого города.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031" y="5711483"/>
            <a:ext cx="11521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 является инструментом создания единого образовательного пространства, что означает единую систему требований к результату образования и систему оценивания достижений обучающихся.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936000" y="609480"/>
            <a:ext cx="8799840" cy="748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500" lnSpcReduction="10000"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Times New Roman"/>
              </a:rPr>
              <a:t>          Требования к условиям реализации ООП НОО</a:t>
            </a:r>
            <a:endParaRPr lang="ru-RU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679320" y="1358640"/>
            <a:ext cx="8594280" cy="4676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598320" y="1316160"/>
            <a:ext cx="3962160" cy="268200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Ст.17.Формы получения образования и формы обучения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</a:rPr>
              <a:t>1. В РФ образование может быть получено: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</a:rPr>
              <a:t>1) В организациях, осуществляющих образовательную деятельность;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</a:rPr>
              <a:t>2) В не организаций (в форме семейного образования и самообразования).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</a:rPr>
              <a:t>2.Обучение в организациях, осуществляющих образовательную деятельность… осуществляется в очной, очно-заочной или заочной форме</a:t>
            </a:r>
            <a:r>
              <a:rPr lang="ru-RU" sz="1800" b="0" strike="noStrike" spc="-1">
                <a:solidFill>
                  <a:srgbClr val="002060"/>
                </a:solidFill>
                <a:latin typeface="Trebuchet M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4842000" y="1358640"/>
            <a:ext cx="4431600" cy="268200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Ст.19.Реализация программы НОО осуществляется организацией как самостоятельно, так и посредством сетевой формы.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При реализации программы НОО организации в праве применять: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</a:rPr>
              <a:t>Различные образовательные технологии, в том числе электронное обучение, дистанционные образовательные технологии;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</a:rPr>
              <a:t>Модульный принцип представления содержания указанной программы и построения учебных планов, использования соответствующих образовательных технологий</a:t>
            </a:r>
            <a:r>
              <a:rPr lang="ru-RU" sz="1800" b="0" strike="noStrike" spc="-1">
                <a:solidFill>
                  <a:srgbClr val="002060"/>
                </a:solidFill>
                <a:latin typeface="Trebuchet M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357120" y="4276080"/>
            <a:ext cx="8995680" cy="914040"/>
          </a:xfrm>
          <a:prstGeom prst="rect">
            <a:avLst/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</a:rPr>
              <a:t>Приказ РособрнадзораN 590, МинпросвещенияРоссии № 219 от 06.05.2019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396720" y="5425560"/>
            <a:ext cx="8916480" cy="914040"/>
          </a:xfrm>
          <a:prstGeom prst="rect">
            <a:avLst/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Результат –развивающая образовательная среда;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доступ к информационно-образовательной среде;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создание психолого-педагогических условий.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44" name="Рисунок 9"/>
          <p:cNvPicPr/>
          <p:nvPr/>
        </p:nvPicPr>
        <p:blipFill>
          <a:blip r:embed="rId2" cstate="print"/>
          <a:stretch/>
        </p:blipFill>
        <p:spPr>
          <a:xfrm>
            <a:off x="0" y="3754440"/>
            <a:ext cx="1048680" cy="709560"/>
          </a:xfrm>
          <a:prstGeom prst="rect">
            <a:avLst/>
          </a:prstGeom>
          <a:ln>
            <a:noFill/>
          </a:ln>
        </p:spPr>
      </p:pic>
      <p:pic>
        <p:nvPicPr>
          <p:cNvPr id="245" name="Рисунок 10"/>
          <p:cNvPicPr/>
          <p:nvPr/>
        </p:nvPicPr>
        <p:blipFill>
          <a:blip r:embed="rId3" cstate="print"/>
          <a:stretch/>
        </p:blipFill>
        <p:spPr>
          <a:xfrm>
            <a:off x="396720" y="5711760"/>
            <a:ext cx="1082880" cy="645840"/>
          </a:xfrm>
          <a:prstGeom prst="rect">
            <a:avLst/>
          </a:prstGeom>
          <a:ln>
            <a:noFill/>
          </a:ln>
        </p:spPr>
      </p:pic>
      <p:pic>
        <p:nvPicPr>
          <p:cNvPr id="246" name="Содержимое 3"/>
          <p:cNvPicPr/>
          <p:nvPr/>
        </p:nvPicPr>
        <p:blipFill>
          <a:blip r:embed="rId4" cstate="print"/>
          <a:stretch/>
        </p:blipFill>
        <p:spPr>
          <a:xfrm>
            <a:off x="432000" y="157680"/>
            <a:ext cx="1033920" cy="106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728000" y="0"/>
            <a:ext cx="7545600" cy="87219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FF0000"/>
                </a:solidFill>
                <a:latin typeface="Times New Roman"/>
              </a:rPr>
              <a:t>ФГОС 2021</a:t>
            </a:r>
            <a:r>
              <a:rPr dirty="0"/>
              <a:t/>
            </a:r>
            <a:br>
              <a:rPr dirty="0"/>
            </a:br>
            <a:endParaRPr lang="ru-RU" sz="4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677160" y="1111348"/>
            <a:ext cx="10042422" cy="128016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Times New Roman"/>
              </a:rPr>
              <a:t>Обновлённая редакция ФГОС сохраняет и фиксирует принципы вариативности в формировании школами программ начального общего и основного общего образования, а также учёта интересов и возможностей как образовательных организаций, так и их учеников.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677159" y="2560320"/>
            <a:ext cx="10056489" cy="1533378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Times New Roman"/>
              </a:rPr>
              <a:t>Именно с 1 сентября 2022 года начнут действовать ФГОС в каждой школе, а обучающиеся, которые будут приняты на обучение в первые и пятые классы в 2022 году, будут учиться уже по обновленным ФГОС. Для несовершеннолетних обучающихся, зачисленных на обучение до вступления в силу настоящих приказов, возможно обучение по обновленным ФГОС с согласия их родителей (законных представителей).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677160" y="4248444"/>
            <a:ext cx="10000218" cy="1420836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Times New Roman"/>
              </a:rPr>
              <a:t>В обновлённых ФГОС сформулированы максимально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Обновлённые ФГОС также обеспечивают личностное развитие учащихся, включая гражданское, патриотическое, духовно-нравственное, эстетическое, физическое, трудовое, экологическое воспитание.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52" name="Содержимое 3"/>
          <p:cNvPicPr/>
          <p:nvPr/>
        </p:nvPicPr>
        <p:blipFill>
          <a:blip r:embed="rId2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17452" y="5908431"/>
            <a:ext cx="9819250" cy="94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Ориентировать образовательную деятельность на личностное развитие и воспитание обучающихся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1"/>
          <p:cNvPicPr/>
          <p:nvPr/>
        </p:nvPicPr>
        <p:blipFill>
          <a:blip r:embed="rId2" cstate="print"/>
          <a:stretch/>
        </p:blipFill>
        <p:spPr>
          <a:xfrm>
            <a:off x="975600" y="277560"/>
            <a:ext cx="7269480" cy="6651000"/>
          </a:xfrm>
          <a:prstGeom prst="rect">
            <a:avLst/>
          </a:prstGeom>
          <a:ln>
            <a:noFill/>
          </a:ln>
        </p:spPr>
      </p:pic>
      <p:sp>
        <p:nvSpPr>
          <p:cNvPr id="254" name="CustomShape 1"/>
          <p:cNvSpPr/>
          <p:nvPr/>
        </p:nvSpPr>
        <p:spPr>
          <a:xfrm>
            <a:off x="2159640" y="478800"/>
            <a:ext cx="4885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В обновленном ФГОС усилили результаты, которые развивают систему ценностей.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55" name="Рисунок 3"/>
          <p:cNvPicPr/>
          <p:nvPr/>
        </p:nvPicPr>
        <p:blipFill>
          <a:blip r:embed="rId3" cstate="print"/>
          <a:stretch/>
        </p:blipFill>
        <p:spPr>
          <a:xfrm>
            <a:off x="3370320" y="1326600"/>
            <a:ext cx="3674520" cy="186516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4"/>
          <p:cNvPicPr/>
          <p:nvPr/>
        </p:nvPicPr>
        <p:blipFill>
          <a:blip r:embed="rId4" cstate="print"/>
          <a:stretch/>
        </p:blipFill>
        <p:spPr>
          <a:xfrm>
            <a:off x="6121440" y="3192120"/>
            <a:ext cx="1846800" cy="35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"/>
          <p:cNvPicPr/>
          <p:nvPr/>
        </p:nvPicPr>
        <p:blipFill>
          <a:blip r:embed="rId2" cstate="print"/>
          <a:stretch/>
        </p:blipFill>
        <p:spPr>
          <a:xfrm>
            <a:off x="1081800" y="-74880"/>
            <a:ext cx="7224120" cy="1347120"/>
          </a:xfrm>
          <a:prstGeom prst="rect">
            <a:avLst/>
          </a:prstGeom>
          <a:ln>
            <a:noFill/>
          </a:ln>
        </p:spPr>
      </p:pic>
      <p:pic>
        <p:nvPicPr>
          <p:cNvPr id="270" name="Рисунок 2"/>
          <p:cNvPicPr/>
          <p:nvPr/>
        </p:nvPicPr>
        <p:blipFill>
          <a:blip r:embed="rId3" cstate="print"/>
          <a:stretch/>
        </p:blipFill>
        <p:spPr>
          <a:xfrm>
            <a:off x="175680" y="1105920"/>
            <a:ext cx="2837160" cy="631440"/>
          </a:xfrm>
          <a:prstGeom prst="rect">
            <a:avLst/>
          </a:prstGeom>
          <a:ln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1081800" y="1811520"/>
            <a:ext cx="30456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</a:rPr>
              <a:t>Регулятивные;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72" name="Рисунок 4"/>
          <p:cNvPicPr/>
          <p:nvPr/>
        </p:nvPicPr>
        <p:blipFill>
          <a:blip r:embed="rId4" cstate="print"/>
          <a:stretch/>
        </p:blipFill>
        <p:spPr>
          <a:xfrm>
            <a:off x="1872360" y="2211480"/>
            <a:ext cx="2873520" cy="609840"/>
          </a:xfrm>
          <a:prstGeom prst="rect">
            <a:avLst/>
          </a:prstGeom>
          <a:ln>
            <a:noFill/>
          </a:ln>
        </p:spPr>
      </p:pic>
      <p:pic>
        <p:nvPicPr>
          <p:cNvPr id="273" name="Рисунок 5"/>
          <p:cNvPicPr/>
          <p:nvPr/>
        </p:nvPicPr>
        <p:blipFill>
          <a:blip r:embed="rId5" cstate="print"/>
          <a:stretch/>
        </p:blipFill>
        <p:spPr>
          <a:xfrm>
            <a:off x="2394720" y="2664720"/>
            <a:ext cx="4293000" cy="722520"/>
          </a:xfrm>
          <a:prstGeom prst="rect">
            <a:avLst/>
          </a:prstGeom>
          <a:ln>
            <a:noFill/>
          </a:ln>
        </p:spPr>
      </p:pic>
      <p:pic>
        <p:nvPicPr>
          <p:cNvPr id="274" name="Рисунок 6"/>
          <p:cNvPicPr/>
          <p:nvPr/>
        </p:nvPicPr>
        <p:blipFill>
          <a:blip r:embed="rId6" cstate="print"/>
          <a:stretch/>
        </p:blipFill>
        <p:spPr>
          <a:xfrm>
            <a:off x="2821680" y="3143880"/>
            <a:ext cx="5076720" cy="879120"/>
          </a:xfrm>
          <a:prstGeom prst="rect">
            <a:avLst/>
          </a:prstGeom>
          <a:ln>
            <a:noFill/>
          </a:ln>
        </p:spPr>
      </p:pic>
      <p:pic>
        <p:nvPicPr>
          <p:cNvPr id="275" name="Рисунок 7"/>
          <p:cNvPicPr/>
          <p:nvPr/>
        </p:nvPicPr>
        <p:blipFill>
          <a:blip r:embed="rId7" cstate="print"/>
          <a:stretch/>
        </p:blipFill>
        <p:spPr>
          <a:xfrm>
            <a:off x="418680" y="4738320"/>
            <a:ext cx="1828440" cy="182268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644400" y="4842000"/>
            <a:ext cx="12276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84EEFC"/>
                </a:solidFill>
                <a:latin typeface="Arial"/>
              </a:rPr>
              <a:t>П. 35 обновленного ФГОС НОО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77" name="Рисунок 9"/>
          <p:cNvPicPr/>
          <p:nvPr/>
        </p:nvPicPr>
        <p:blipFill>
          <a:blip r:embed="rId8" cstate="print"/>
          <a:stretch/>
        </p:blipFill>
        <p:spPr>
          <a:xfrm>
            <a:off x="6959880" y="2890800"/>
            <a:ext cx="2852640" cy="3462480"/>
          </a:xfrm>
          <a:prstGeom prst="rect">
            <a:avLst/>
          </a:prstGeom>
          <a:ln>
            <a:noFill/>
          </a:ln>
        </p:spPr>
      </p:pic>
      <p:pic>
        <p:nvPicPr>
          <p:cNvPr id="278" name="Содержимое 3"/>
          <p:cNvPicPr/>
          <p:nvPr/>
        </p:nvPicPr>
        <p:blipFill>
          <a:blip r:embed="rId9" cstate="print"/>
          <a:stretch/>
        </p:blipFill>
        <p:spPr>
          <a:xfrm>
            <a:off x="172080" y="154440"/>
            <a:ext cx="1033920" cy="106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1530</TotalTime>
  <Words>1942</Words>
  <Application>Microsoft Office PowerPoint</Application>
  <PresentationFormat>Произвольный</PresentationFormat>
  <Paragraphs>257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Внеурочная деятельность</vt:lpstr>
      <vt:lpstr>Слайд 12</vt:lpstr>
      <vt:lpstr>Слайд 13</vt:lpstr>
      <vt:lpstr>Слайд 14</vt:lpstr>
      <vt:lpstr>           Ресурсы дополнительного образования, сетевого взаимодействия ОУ СГО  в реализации моделей внеурочной деятельности ФГОС 2021</vt:lpstr>
      <vt:lpstr>Слайд 16</vt:lpstr>
      <vt:lpstr>Слайд 17</vt:lpstr>
      <vt:lpstr>Слайд 18</vt:lpstr>
      <vt:lpstr>Слайд 19</vt:lpstr>
      <vt:lpstr>Слайд 20</vt:lpstr>
      <vt:lpstr>   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дополнительным общеобразовательным программам реализуемые в рамках сетевого взаимодействия образовательных учреждений Сосьвинского городского округа на базе МБОУ СОШ с. Романово, филиала МБОУ СОШ с. Романово детский сад № 7 «Ивушка»</dc:title>
  <dc:subject/>
  <dc:creator>Алешкевич</dc:creator>
  <dc:description/>
  <cp:lastModifiedBy>123</cp:lastModifiedBy>
  <cp:revision>241</cp:revision>
  <cp:lastPrinted>2022-05-27T03:32:33Z</cp:lastPrinted>
  <dcterms:created xsi:type="dcterms:W3CDTF">2022-05-25T07:57:40Z</dcterms:created>
  <dcterms:modified xsi:type="dcterms:W3CDTF">2022-08-24T18:45:47Z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