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278" r:id="rId2"/>
    <p:sldId id="311" r:id="rId3"/>
    <p:sldId id="310" r:id="rId4"/>
    <p:sldId id="309" r:id="rId5"/>
    <p:sldId id="301" r:id="rId6"/>
    <p:sldId id="300" r:id="rId7"/>
    <p:sldId id="345" r:id="rId8"/>
    <p:sldId id="347" r:id="rId9"/>
    <p:sldId id="346" r:id="rId10"/>
    <p:sldId id="348" r:id="rId11"/>
    <p:sldId id="349" r:id="rId12"/>
    <p:sldId id="350" r:id="rId13"/>
    <p:sldId id="351" r:id="rId14"/>
    <p:sldId id="357" r:id="rId15"/>
    <p:sldId id="353" r:id="rId16"/>
    <p:sldId id="354" r:id="rId17"/>
    <p:sldId id="355" r:id="rId18"/>
    <p:sldId id="308" r:id="rId19"/>
    <p:sldId id="340" r:id="rId20"/>
    <p:sldId id="338" r:id="rId21"/>
    <p:sldId id="339" r:id="rId22"/>
    <p:sldId id="329" r:id="rId23"/>
    <p:sldId id="331" r:id="rId24"/>
    <p:sldId id="334" r:id="rId25"/>
    <p:sldId id="335" r:id="rId26"/>
    <p:sldId id="328" r:id="rId27"/>
    <p:sldId id="323" r:id="rId28"/>
    <p:sldId id="324" r:id="rId29"/>
    <p:sldId id="325" r:id="rId30"/>
    <p:sldId id="326" r:id="rId31"/>
    <p:sldId id="356" r:id="rId32"/>
    <p:sldId id="327" r:id="rId33"/>
    <p:sldId id="330" r:id="rId34"/>
    <p:sldId id="332" r:id="rId35"/>
    <p:sldId id="341" r:id="rId36"/>
    <p:sldId id="342" r:id="rId37"/>
    <p:sldId id="343" r:id="rId38"/>
    <p:sldId id="337" r:id="rId39"/>
    <p:sldId id="344" r:id="rId40"/>
  </p:sldIdLst>
  <p:sldSz cx="9906000" cy="6858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C7720BA-E195-4D20-ACE8-1274695E6F41}">
          <p14:sldIdLst>
            <p14:sldId id="278"/>
            <p14:sldId id="311"/>
            <p14:sldId id="310"/>
            <p14:sldId id="309"/>
            <p14:sldId id="301"/>
            <p14:sldId id="300"/>
            <p14:sldId id="345"/>
            <p14:sldId id="347"/>
            <p14:sldId id="346"/>
            <p14:sldId id="348"/>
            <p14:sldId id="349"/>
            <p14:sldId id="350"/>
            <p14:sldId id="351"/>
            <p14:sldId id="357"/>
            <p14:sldId id="353"/>
            <p14:sldId id="354"/>
            <p14:sldId id="355"/>
            <p14:sldId id="308"/>
            <p14:sldId id="340"/>
            <p14:sldId id="338"/>
            <p14:sldId id="339"/>
            <p14:sldId id="329"/>
            <p14:sldId id="331"/>
            <p14:sldId id="334"/>
            <p14:sldId id="335"/>
            <p14:sldId id="328"/>
            <p14:sldId id="323"/>
            <p14:sldId id="324"/>
            <p14:sldId id="325"/>
            <p14:sldId id="326"/>
            <p14:sldId id="356"/>
            <p14:sldId id="327"/>
            <p14:sldId id="330"/>
            <p14:sldId id="332"/>
            <p14:sldId id="341"/>
            <p14:sldId id="342"/>
            <p14:sldId id="343"/>
            <p14:sldId id="337"/>
            <p14:sldId id="344"/>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A50021"/>
    <a:srgbClr val="8497B0"/>
    <a:srgbClr val="A0A0C0"/>
    <a:srgbClr val="333399"/>
    <a:srgbClr val="F57E1B"/>
    <a:srgbClr val="F5801F"/>
    <a:srgbClr val="006600"/>
    <a:srgbClr val="F68E38"/>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86455" autoAdjust="0"/>
  </p:normalViewPr>
  <p:slideViewPr>
    <p:cSldViewPr>
      <p:cViewPr varScale="1">
        <p:scale>
          <a:sx n="113" d="100"/>
          <a:sy n="113" d="100"/>
        </p:scale>
        <p:origin x="1326" y="9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93A3E1-B414-47C5-9B1E-D80445C5B6D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342388F6-BDDA-4E46-A26D-0D25598FD94A}">
      <dgm:prSet/>
      <dgm:spPr/>
      <dgm:t>
        <a:bodyPr/>
        <a:lstStyle/>
        <a:p>
          <a:pPr rtl="0"/>
          <a:r>
            <a:rPr lang="ru-RU" dirty="0" smtClean="0"/>
            <a:t>Онлайн анкетирование</a:t>
          </a:r>
          <a:endParaRPr lang="ru-RU" dirty="0"/>
        </a:p>
      </dgm:t>
    </dgm:pt>
    <dgm:pt modelId="{D8821E5E-67AE-403D-BF3B-F5BDDD1D5796}" type="parTrans" cxnId="{B163078C-0289-4B72-9F0F-79C8B63D8C60}">
      <dgm:prSet/>
      <dgm:spPr/>
      <dgm:t>
        <a:bodyPr/>
        <a:lstStyle/>
        <a:p>
          <a:endParaRPr lang="ru-RU"/>
        </a:p>
      </dgm:t>
    </dgm:pt>
    <dgm:pt modelId="{4CCFA66C-1A87-4ECC-9914-37266DADD1A6}" type="sibTrans" cxnId="{B163078C-0289-4B72-9F0F-79C8B63D8C60}">
      <dgm:prSet/>
      <dgm:spPr/>
      <dgm:t>
        <a:bodyPr/>
        <a:lstStyle/>
        <a:p>
          <a:endParaRPr lang="ru-RU"/>
        </a:p>
      </dgm:t>
    </dgm:pt>
    <dgm:pt modelId="{CD7DD90D-0796-4DD4-83F3-3975EE44C434}">
      <dgm:prSet/>
      <dgm:spPr/>
      <dgm:t>
        <a:bodyPr/>
        <a:lstStyle/>
        <a:p>
          <a:pPr rtl="0"/>
          <a:r>
            <a:rPr lang="ru-RU" dirty="0" smtClean="0"/>
            <a:t>Анкетирование на бумажных носителях</a:t>
          </a:r>
          <a:endParaRPr lang="ru-RU" dirty="0"/>
        </a:p>
      </dgm:t>
    </dgm:pt>
    <dgm:pt modelId="{92204A97-E97F-491C-B8EC-0FA35E99B834}" type="parTrans" cxnId="{5A897E5E-35AC-41E2-9A82-7C8A2A772E00}">
      <dgm:prSet/>
      <dgm:spPr/>
      <dgm:t>
        <a:bodyPr/>
        <a:lstStyle/>
        <a:p>
          <a:endParaRPr lang="ru-RU"/>
        </a:p>
      </dgm:t>
    </dgm:pt>
    <dgm:pt modelId="{2DC55C1C-454C-419F-B255-3F127CE95B2F}" type="sibTrans" cxnId="{5A897E5E-35AC-41E2-9A82-7C8A2A772E00}">
      <dgm:prSet/>
      <dgm:spPr/>
      <dgm:t>
        <a:bodyPr/>
        <a:lstStyle/>
        <a:p>
          <a:endParaRPr lang="ru-RU"/>
        </a:p>
      </dgm:t>
    </dgm:pt>
    <dgm:pt modelId="{21C7ECAD-F347-464E-B939-73B6278D68E9}" type="pres">
      <dgm:prSet presAssocID="{4393A3E1-B414-47C5-9B1E-D80445C5B6D7}" presName="linearFlow" presStyleCnt="0">
        <dgm:presLayoutVars>
          <dgm:dir/>
          <dgm:resizeHandles val="exact"/>
        </dgm:presLayoutVars>
      </dgm:prSet>
      <dgm:spPr/>
      <dgm:t>
        <a:bodyPr/>
        <a:lstStyle/>
        <a:p>
          <a:endParaRPr lang="ru-RU"/>
        </a:p>
      </dgm:t>
    </dgm:pt>
    <dgm:pt modelId="{1EBD7C8A-87FB-4137-96DF-7CC258EE79CB}" type="pres">
      <dgm:prSet presAssocID="{342388F6-BDDA-4E46-A26D-0D25598FD94A}" presName="composite" presStyleCnt="0"/>
      <dgm:spPr/>
    </dgm:pt>
    <dgm:pt modelId="{8F785B67-0DA4-42CF-B638-1BC75E8328EF}" type="pres">
      <dgm:prSet presAssocID="{342388F6-BDDA-4E46-A26D-0D25598FD94A}" presName="imgShp" presStyleLbl="fgImgPlace1" presStyleIdx="0" presStyleCnt="2"/>
      <dgm:spPr>
        <a:blipFill rotWithShape="1">
          <a:blip xmlns:r="http://schemas.openxmlformats.org/officeDocument/2006/relationships" r:embed="rId1"/>
          <a:stretch>
            <a:fillRect/>
          </a:stretch>
        </a:blipFill>
      </dgm:spPr>
    </dgm:pt>
    <dgm:pt modelId="{842DB0B1-1C17-4873-ABBA-DC58E2F982D8}" type="pres">
      <dgm:prSet presAssocID="{342388F6-BDDA-4E46-A26D-0D25598FD94A}" presName="txShp" presStyleLbl="node1" presStyleIdx="0" presStyleCnt="2" custScaleX="73827" custScaleY="36928">
        <dgm:presLayoutVars>
          <dgm:bulletEnabled val="1"/>
        </dgm:presLayoutVars>
      </dgm:prSet>
      <dgm:spPr/>
      <dgm:t>
        <a:bodyPr/>
        <a:lstStyle/>
        <a:p>
          <a:endParaRPr lang="ru-RU"/>
        </a:p>
      </dgm:t>
    </dgm:pt>
    <dgm:pt modelId="{D96F4532-1411-4F97-8566-1FDE5B71E324}" type="pres">
      <dgm:prSet presAssocID="{4CCFA66C-1A87-4ECC-9914-37266DADD1A6}" presName="spacing" presStyleCnt="0"/>
      <dgm:spPr/>
    </dgm:pt>
    <dgm:pt modelId="{FDBD4495-64E9-4F90-BB18-D732757E60BC}" type="pres">
      <dgm:prSet presAssocID="{CD7DD90D-0796-4DD4-83F3-3975EE44C434}" presName="composite" presStyleCnt="0"/>
      <dgm:spPr/>
    </dgm:pt>
    <dgm:pt modelId="{9917C2B7-2FA5-4C6B-8271-3D227D8CA6C4}" type="pres">
      <dgm:prSet presAssocID="{CD7DD90D-0796-4DD4-83F3-3975EE44C434}" presName="imgShp" presStyleLbl="fgImgPlace1" presStyleIdx="1" presStyleCnt="2"/>
      <dgm:spPr>
        <a:blipFill rotWithShape="1">
          <a:blip xmlns:r="http://schemas.openxmlformats.org/officeDocument/2006/relationships" r:embed="rId2"/>
          <a:stretch>
            <a:fillRect/>
          </a:stretch>
        </a:blipFill>
      </dgm:spPr>
    </dgm:pt>
    <dgm:pt modelId="{BFEAE0BE-8E9E-43A2-B91D-5F442E70175F}" type="pres">
      <dgm:prSet presAssocID="{CD7DD90D-0796-4DD4-83F3-3975EE44C434}" presName="txShp" presStyleLbl="node1" presStyleIdx="1" presStyleCnt="2" custScaleX="73827" custScaleY="36928">
        <dgm:presLayoutVars>
          <dgm:bulletEnabled val="1"/>
        </dgm:presLayoutVars>
      </dgm:prSet>
      <dgm:spPr/>
      <dgm:t>
        <a:bodyPr/>
        <a:lstStyle/>
        <a:p>
          <a:endParaRPr lang="ru-RU"/>
        </a:p>
      </dgm:t>
    </dgm:pt>
  </dgm:ptLst>
  <dgm:cxnLst>
    <dgm:cxn modelId="{B163078C-0289-4B72-9F0F-79C8B63D8C60}" srcId="{4393A3E1-B414-47C5-9B1E-D80445C5B6D7}" destId="{342388F6-BDDA-4E46-A26D-0D25598FD94A}" srcOrd="0" destOrd="0" parTransId="{D8821E5E-67AE-403D-BF3B-F5BDDD1D5796}" sibTransId="{4CCFA66C-1A87-4ECC-9914-37266DADD1A6}"/>
    <dgm:cxn modelId="{2157C26F-4E8C-4B5A-9DFA-443FFDC35E36}" type="presOf" srcId="{CD7DD90D-0796-4DD4-83F3-3975EE44C434}" destId="{BFEAE0BE-8E9E-43A2-B91D-5F442E70175F}" srcOrd="0" destOrd="0" presId="urn:microsoft.com/office/officeart/2005/8/layout/vList3"/>
    <dgm:cxn modelId="{BAFE71DB-E249-4526-B4DB-CC96877498B4}" type="presOf" srcId="{342388F6-BDDA-4E46-A26D-0D25598FD94A}" destId="{842DB0B1-1C17-4873-ABBA-DC58E2F982D8}" srcOrd="0" destOrd="0" presId="urn:microsoft.com/office/officeart/2005/8/layout/vList3"/>
    <dgm:cxn modelId="{94E03322-CCB2-4F72-B833-54074290B402}" type="presOf" srcId="{4393A3E1-B414-47C5-9B1E-D80445C5B6D7}" destId="{21C7ECAD-F347-464E-B939-73B6278D68E9}" srcOrd="0" destOrd="0" presId="urn:microsoft.com/office/officeart/2005/8/layout/vList3"/>
    <dgm:cxn modelId="{5A897E5E-35AC-41E2-9A82-7C8A2A772E00}" srcId="{4393A3E1-B414-47C5-9B1E-D80445C5B6D7}" destId="{CD7DD90D-0796-4DD4-83F3-3975EE44C434}" srcOrd="1" destOrd="0" parTransId="{92204A97-E97F-491C-B8EC-0FA35E99B834}" sibTransId="{2DC55C1C-454C-419F-B255-3F127CE95B2F}"/>
    <dgm:cxn modelId="{57BA5875-CA12-4537-8751-84774918CCBC}" type="presParOf" srcId="{21C7ECAD-F347-464E-B939-73B6278D68E9}" destId="{1EBD7C8A-87FB-4137-96DF-7CC258EE79CB}" srcOrd="0" destOrd="0" presId="urn:microsoft.com/office/officeart/2005/8/layout/vList3"/>
    <dgm:cxn modelId="{472796B9-0CFF-4B4E-BD90-24E1025DF0BE}" type="presParOf" srcId="{1EBD7C8A-87FB-4137-96DF-7CC258EE79CB}" destId="{8F785B67-0DA4-42CF-B638-1BC75E8328EF}" srcOrd="0" destOrd="0" presId="urn:microsoft.com/office/officeart/2005/8/layout/vList3"/>
    <dgm:cxn modelId="{4F93E8FD-700A-439D-BACE-871C626E286E}" type="presParOf" srcId="{1EBD7C8A-87FB-4137-96DF-7CC258EE79CB}" destId="{842DB0B1-1C17-4873-ABBA-DC58E2F982D8}" srcOrd="1" destOrd="0" presId="urn:microsoft.com/office/officeart/2005/8/layout/vList3"/>
    <dgm:cxn modelId="{B217F225-5435-4441-8FAF-18B1D1413EE8}" type="presParOf" srcId="{21C7ECAD-F347-464E-B939-73B6278D68E9}" destId="{D96F4532-1411-4F97-8566-1FDE5B71E324}" srcOrd="1" destOrd="0" presId="urn:microsoft.com/office/officeart/2005/8/layout/vList3"/>
    <dgm:cxn modelId="{2AD74C52-61D8-44E7-B5EE-030C8A942A6D}" type="presParOf" srcId="{21C7ECAD-F347-464E-B939-73B6278D68E9}" destId="{FDBD4495-64E9-4F90-BB18-D732757E60BC}" srcOrd="2" destOrd="0" presId="urn:microsoft.com/office/officeart/2005/8/layout/vList3"/>
    <dgm:cxn modelId="{93C695C8-5F1E-4CDF-9058-3F2F6AE517C2}" type="presParOf" srcId="{FDBD4495-64E9-4F90-BB18-D732757E60BC}" destId="{9917C2B7-2FA5-4C6B-8271-3D227D8CA6C4}" srcOrd="0" destOrd="0" presId="urn:microsoft.com/office/officeart/2005/8/layout/vList3"/>
    <dgm:cxn modelId="{71860097-04DE-45D7-A615-E625BF9597EE}" type="presParOf" srcId="{FDBD4495-64E9-4F90-BB18-D732757E60BC}" destId="{BFEAE0BE-8E9E-43A2-B91D-5F442E70175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DB0B1-1C17-4873-ABBA-DC58E2F982D8}">
      <dsp:nvSpPr>
        <dsp:cNvPr id="0" name=""/>
        <dsp:cNvSpPr/>
      </dsp:nvSpPr>
      <dsp:spPr>
        <a:xfrm rot="10800000">
          <a:off x="3313860" y="526402"/>
          <a:ext cx="4772559" cy="61538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4855" tIns="64770" rIns="120904" bIns="64770" numCol="1" spcCol="1270" anchor="ctr" anchorCtr="0">
          <a:noAutofit/>
        </a:bodyPr>
        <a:lstStyle/>
        <a:p>
          <a:pPr lvl="0" algn="ctr" defTabSz="755650" rtl="0">
            <a:lnSpc>
              <a:spcPct val="90000"/>
            </a:lnSpc>
            <a:spcBef>
              <a:spcPct val="0"/>
            </a:spcBef>
            <a:spcAft>
              <a:spcPct val="35000"/>
            </a:spcAft>
          </a:pPr>
          <a:r>
            <a:rPr lang="ru-RU" sz="1700" kern="1200" dirty="0" smtClean="0"/>
            <a:t>Онлайн анкетирование</a:t>
          </a:r>
          <a:endParaRPr lang="ru-RU" sz="1700" kern="1200" dirty="0"/>
        </a:p>
      </dsp:txBody>
      <dsp:txXfrm rot="10800000">
        <a:off x="3467706" y="526402"/>
        <a:ext cx="4618713" cy="615384"/>
      </dsp:txXfrm>
    </dsp:sp>
    <dsp:sp modelId="{8F785B67-0DA4-42CF-B638-1BC75E8328EF}">
      <dsp:nvSpPr>
        <dsp:cNvPr id="0" name=""/>
        <dsp:cNvSpPr/>
      </dsp:nvSpPr>
      <dsp:spPr>
        <a:xfrm>
          <a:off x="1634659" y="872"/>
          <a:ext cx="1666443" cy="1666443"/>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EAE0BE-8E9E-43A2-B91D-5F442E70175F}">
      <dsp:nvSpPr>
        <dsp:cNvPr id="0" name=""/>
        <dsp:cNvSpPr/>
      </dsp:nvSpPr>
      <dsp:spPr>
        <a:xfrm rot="10800000">
          <a:off x="3313860" y="2682025"/>
          <a:ext cx="4772559" cy="61538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4855" tIns="64770" rIns="120904" bIns="64770" numCol="1" spcCol="1270" anchor="ctr" anchorCtr="0">
          <a:noAutofit/>
        </a:bodyPr>
        <a:lstStyle/>
        <a:p>
          <a:pPr lvl="0" algn="ctr" defTabSz="755650" rtl="0">
            <a:lnSpc>
              <a:spcPct val="90000"/>
            </a:lnSpc>
            <a:spcBef>
              <a:spcPct val="0"/>
            </a:spcBef>
            <a:spcAft>
              <a:spcPct val="35000"/>
            </a:spcAft>
          </a:pPr>
          <a:r>
            <a:rPr lang="ru-RU" sz="1700" kern="1200" dirty="0" smtClean="0"/>
            <a:t>Анкетирование на бумажных носителях</a:t>
          </a:r>
          <a:endParaRPr lang="ru-RU" sz="1700" kern="1200" dirty="0"/>
        </a:p>
      </dsp:txBody>
      <dsp:txXfrm rot="10800000">
        <a:off x="3467706" y="2682025"/>
        <a:ext cx="4618713" cy="615384"/>
      </dsp:txXfrm>
    </dsp:sp>
    <dsp:sp modelId="{9917C2B7-2FA5-4C6B-8271-3D227D8CA6C4}">
      <dsp:nvSpPr>
        <dsp:cNvPr id="0" name=""/>
        <dsp:cNvSpPr/>
      </dsp:nvSpPr>
      <dsp:spPr>
        <a:xfrm>
          <a:off x="1634659" y="2156495"/>
          <a:ext cx="1666443" cy="1666443"/>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B1FE7E-733F-46C8-8933-47B116E8E3CF}" type="datetimeFigureOut">
              <a:rPr lang="ru-RU" smtClean="0"/>
              <a:pPr/>
              <a:t>20.05.2023</a:t>
            </a:fld>
            <a:endParaRPr lang="ru-RU"/>
          </a:p>
        </p:txBody>
      </p:sp>
      <p:sp>
        <p:nvSpPr>
          <p:cNvPr id="4" name="Образ слайда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DA9856-44DB-467A-B2D6-F7E17747486B}" type="slidenum">
              <a:rPr lang="ru-RU" smtClean="0"/>
              <a:pPr/>
              <a:t>‹#›</a:t>
            </a:fld>
            <a:endParaRPr lang="ru-RU"/>
          </a:p>
        </p:txBody>
      </p:sp>
    </p:spTree>
    <p:extLst>
      <p:ext uri="{BB962C8B-B14F-4D97-AF65-F5344CB8AC3E}">
        <p14:creationId xmlns:p14="http://schemas.microsoft.com/office/powerpoint/2010/main" val="3705499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88EA76E-1650-4EB5-978F-A5B64442E145}" type="datetime1">
              <a:rPr lang="ru-RU" smtClean="0"/>
              <a:pPr/>
              <a:t>20.05.2023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94391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C32AA52-E1D3-4084-B1B8-400CC8C13149}" type="datetime1">
              <a:rPr lang="ru-RU" smtClean="0"/>
              <a:pPr/>
              <a:t>20.05.2023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4149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D1D53B4-8B69-498F-9FA9-CC1F0AB7F18F}" type="datetime1">
              <a:rPr lang="ru-RU" smtClean="0"/>
              <a:pPr/>
              <a:t>20.05.2023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78800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883DE45-3473-491F-BD8A-0C01047C4516}" type="datetime1">
              <a:rPr lang="ru-RU" smtClean="0"/>
              <a:pPr/>
              <a:t>20.05.2023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45546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AE0F8F7-AD15-4341-96AC-C9C2E150338D}" type="datetime1">
              <a:rPr lang="ru-RU" smtClean="0"/>
              <a:pPr/>
              <a:t>20.05.2023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85207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1A96EED-74A5-4972-8E09-0D9267430BD7}" type="datetime1">
              <a:rPr lang="ru-RU" smtClean="0"/>
              <a:pPr/>
              <a:t>20.05.2023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6507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697E1A4-8537-400E-96B6-6A23F5812FB4}" type="datetime1">
              <a:rPr lang="ru-RU" smtClean="0"/>
              <a:pPr/>
              <a:t>20.05.2023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17109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B12CB02-300D-462B-B123-04B944DDB1CC}" type="datetime1">
              <a:rPr lang="ru-RU" smtClean="0"/>
              <a:pPr/>
              <a:t>20.05.2023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39107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4111E-788B-476D-A74D-CF0C0DFA91D4}" type="datetime1">
              <a:rPr lang="ru-RU" smtClean="0"/>
              <a:pPr/>
              <a:t>20.05.2023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24613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ABFDC1C-2A02-40A0-8B05-DAC64BFAD052}" type="datetime1">
              <a:rPr lang="ru-RU" smtClean="0"/>
              <a:pPr/>
              <a:t>20.05.2023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74887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D9D61D0-ABD8-4F61-9D9B-50A38DFED321}" type="datetime1">
              <a:rPr lang="ru-RU" smtClean="0"/>
              <a:pPr/>
              <a:t>20.05.2023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16727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D7E04-A238-4F0D-9334-B3DDFF79AABD}" type="datetime1">
              <a:rPr lang="ru-RU" smtClean="0"/>
              <a:pPr/>
              <a:t>20.05.2023</a:t>
            </a:fld>
            <a:endParaRPr lang="ru-RU"/>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28574596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ocs.google.com/spreadsheets/d/1wQTva_GMWzuIWh3EqvFvEilHxYpya2n1TCFWofl-F6c/edit#gid=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mailto:nok2@gepicentr.ru"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docs.google.com/spreadsheets/d/1wQTva_GMWzuIWh3EqvFvEilHxYpya2n1TCFWofl-F6c/edit#gid=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38.xml"/><Relationship Id="rId4" Type="http://schemas.openxmlformats.org/officeDocument/2006/relationships/slide" Target="slide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2864768" y="1340768"/>
            <a:ext cx="655272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16496" y="6016861"/>
            <a:ext cx="8496944" cy="442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1284" y="2016710"/>
            <a:ext cx="8602196" cy="2708434"/>
          </a:xfrm>
          <a:prstGeom prst="rect">
            <a:avLst/>
          </a:prstGeom>
          <a:noFill/>
        </p:spPr>
        <p:txBody>
          <a:bodyPr wrap="square" rtlCol="0">
            <a:spAutoFit/>
          </a:bodyPr>
          <a:lstStyle/>
          <a:p>
            <a:pPr algn="ctr"/>
            <a:r>
              <a:rPr lang="ru-RU" sz="3400" b="1" dirty="0" smtClean="0">
                <a:latin typeface="Times New Roman" panose="02020603050405020304" pitchFamily="18" charset="0"/>
                <a:cs typeface="Times New Roman" panose="02020603050405020304" pitchFamily="18" charset="0"/>
              </a:rPr>
              <a:t>НЕЗАВИСИМАЯ ОЦЕНКА КАЧЕСТВА </a:t>
            </a:r>
            <a:br>
              <a:rPr lang="ru-RU" sz="3400" b="1" dirty="0" smtClean="0">
                <a:latin typeface="Times New Roman" panose="02020603050405020304" pitchFamily="18" charset="0"/>
                <a:cs typeface="Times New Roman" panose="02020603050405020304" pitchFamily="18" charset="0"/>
              </a:rPr>
            </a:br>
            <a:r>
              <a:rPr lang="ru-RU" sz="3400" b="1" dirty="0" smtClean="0">
                <a:latin typeface="Times New Roman" panose="02020603050405020304" pitchFamily="18" charset="0"/>
                <a:cs typeface="Times New Roman" panose="02020603050405020304" pitchFamily="18" charset="0"/>
              </a:rPr>
              <a:t>УСЛОВИЙ ОКАЗАНИЯ УСЛУГ ОРГАНИЗАЦИЯМИ ДОПОЛНИТЕЛЬНОГО ОБРАЗОВАНИЯ </a:t>
            </a:r>
            <a:br>
              <a:rPr lang="ru-RU" sz="3400" b="1" dirty="0" smtClean="0">
                <a:latin typeface="Times New Roman" panose="02020603050405020304" pitchFamily="18" charset="0"/>
                <a:cs typeface="Times New Roman" panose="02020603050405020304" pitchFamily="18" charset="0"/>
              </a:rPr>
            </a:br>
            <a:endParaRPr lang="ru-RU" sz="3400" b="1" dirty="0">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306964" y="6165304"/>
            <a:ext cx="7598364" cy="313932"/>
          </a:xfrm>
          <a:prstGeom prst="rect">
            <a:avLst/>
          </a:prstGeom>
        </p:spPr>
        <p:txBody>
          <a:bodyPr wrap="square">
            <a:spAutoFit/>
          </a:bodyPr>
          <a:lstStyle/>
          <a:p>
            <a:pPr>
              <a:lnSpc>
                <a:spcPct val="90000"/>
              </a:lnSpc>
            </a:pPr>
            <a:r>
              <a:rPr lang="ru-RU" sz="1600" dirty="0" smtClean="0">
                <a:latin typeface="Times New Roman" panose="02020603050405020304" pitchFamily="18" charset="0"/>
                <a:cs typeface="Times New Roman" panose="02020603050405020304" pitchFamily="18" charset="0"/>
              </a:rPr>
              <a:t>ООО «ГЭПИЦентр-2» </a:t>
            </a:r>
          </a:p>
        </p:txBody>
      </p:sp>
      <p:sp>
        <p:nvSpPr>
          <p:cNvPr id="2" name="Прямоугольник 1"/>
          <p:cNvSpPr/>
          <p:nvPr/>
        </p:nvSpPr>
        <p:spPr>
          <a:xfrm>
            <a:off x="2892996" y="5107635"/>
            <a:ext cx="7013004" cy="923330"/>
          </a:xfrm>
          <a:prstGeom prst="rect">
            <a:avLst/>
          </a:prstGeom>
        </p:spPr>
        <p:txBody>
          <a:bodyPr wrap="square">
            <a:spAutoFit/>
          </a:bodyPr>
          <a:lstStyle/>
          <a:p>
            <a:pPr algn="r"/>
            <a:r>
              <a:rPr lang="ru-RU" dirty="0"/>
              <a:t>Ведущий спикер: Гартман Вячеслав Владимирович, начальник отдела проведения НОК ООО «Центр гуманитарных, социально-экономических и политических исследований-2» </a:t>
            </a:r>
          </a:p>
        </p:txBody>
      </p:sp>
    </p:spTree>
    <p:extLst>
      <p:ext uri="{BB962C8B-B14F-4D97-AF65-F5344CB8AC3E}">
        <p14:creationId xmlns:p14="http://schemas.microsoft.com/office/powerpoint/2010/main" val="1336162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847816" y="-77467"/>
            <a:ext cx="8640960"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I</a:t>
            </a:r>
            <a:r>
              <a:rPr lang="ru-RU" sz="2400" b="1" dirty="0">
                <a:latin typeface="Times New Roman" panose="02020603050405020304" pitchFamily="18" charset="0"/>
                <a:cs typeface="Times New Roman" panose="02020603050405020304" pitchFamily="18" charset="0"/>
              </a:rPr>
              <a:t>. Открытость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и доступность информации об организации </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10</a:t>
            </a:fld>
            <a:endParaRPr lang="ru-RU" sz="1400" dirty="0">
              <a:solidFill>
                <a:srgbClr val="A5002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726085819"/>
              </p:ext>
            </p:extLst>
          </p:nvPr>
        </p:nvGraphicFramePr>
        <p:xfrm>
          <a:off x="558044" y="1800239"/>
          <a:ext cx="8543925" cy="3711920"/>
        </p:xfrm>
        <a:graphic>
          <a:graphicData uri="http://schemas.openxmlformats.org/drawingml/2006/table">
            <a:tbl>
              <a:tblPr>
                <a:tableStyleId>{327F97BB-C833-4FB7-BDE5-3F7075034690}</a:tableStyleId>
              </a:tblPr>
              <a:tblGrid>
                <a:gridCol w="543190">
                  <a:extLst>
                    <a:ext uri="{9D8B030D-6E8A-4147-A177-3AD203B41FA5}">
                      <a16:colId xmlns:a16="http://schemas.microsoft.com/office/drawing/2014/main" xmlns="" val="2098094506"/>
                    </a:ext>
                  </a:extLst>
                </a:gridCol>
                <a:gridCol w="5073434">
                  <a:extLst>
                    <a:ext uri="{9D8B030D-6E8A-4147-A177-3AD203B41FA5}">
                      <a16:colId xmlns:a16="http://schemas.microsoft.com/office/drawing/2014/main" xmlns="" val="2839790408"/>
                    </a:ext>
                  </a:extLst>
                </a:gridCol>
                <a:gridCol w="2927301">
                  <a:extLst>
                    <a:ext uri="{9D8B030D-6E8A-4147-A177-3AD203B41FA5}">
                      <a16:colId xmlns:a16="http://schemas.microsoft.com/office/drawing/2014/main" xmlns="" val="520818725"/>
                    </a:ext>
                  </a:extLst>
                </a:gridCol>
              </a:tblGrid>
              <a:tr h="162957">
                <a:tc>
                  <a:txBody>
                    <a:bodyPr/>
                    <a:lstStyle/>
                    <a:p>
                      <a:pPr algn="ctr" fontAlgn="ctr"/>
                      <a:r>
                        <a:rPr lang="ru-RU" sz="1600" u="none" strike="noStrike" dirty="0">
                          <a:effectLst/>
                        </a:rPr>
                        <a:t>№ п.</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Индикатор</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Балл</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34899995"/>
                  </a:ext>
                </a:extLst>
              </a:tr>
              <a:tr h="162957">
                <a:tc>
                  <a:txBody>
                    <a:bodyPr/>
                    <a:lstStyle/>
                    <a:p>
                      <a:pPr algn="ctr" fontAlgn="ctr"/>
                      <a:r>
                        <a:rPr lang="ru-RU" sz="1600" u="none" strike="noStrike">
                          <a:effectLst/>
                        </a:rPr>
                        <a:t>1</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Телефон</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1 или 0</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46527738"/>
                  </a:ext>
                </a:extLst>
              </a:tr>
              <a:tr h="162957">
                <a:tc>
                  <a:txBody>
                    <a:bodyPr/>
                    <a:lstStyle/>
                    <a:p>
                      <a:pPr algn="ctr" fontAlgn="ctr"/>
                      <a:r>
                        <a:rPr lang="ru-RU" sz="1600" u="none" strike="noStrike">
                          <a:effectLst/>
                        </a:rPr>
                        <a:t>2</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Электронная почта</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1 или 0</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92443358"/>
                  </a:ext>
                </a:extLst>
              </a:tr>
              <a:tr h="651828">
                <a:tc>
                  <a:txBody>
                    <a:bodyPr/>
                    <a:lstStyle/>
                    <a:p>
                      <a:pPr algn="ctr" fontAlgn="ctr"/>
                      <a:r>
                        <a:rPr lang="ru-RU" sz="1600" u="none" strike="noStrike">
                          <a:effectLst/>
                        </a:rPr>
                        <a:t>3</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Электронные сервисы для дистанционного взаимодействия, размещенные на официальном сайте организации (форма для подачи электронного обращения (жалобы, предложения), получения консультации по оказываемым услугам</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96709376"/>
                  </a:ext>
                </a:extLst>
              </a:tr>
              <a:tr h="162957">
                <a:tc>
                  <a:txBody>
                    <a:bodyPr/>
                    <a:lstStyle/>
                    <a:p>
                      <a:pPr algn="ctr" fontAlgn="ctr"/>
                      <a:r>
                        <a:rPr lang="ru-RU" sz="1600" u="none" strike="noStrike">
                          <a:effectLst/>
                        </a:rPr>
                        <a:t>4</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a:effectLst/>
                        </a:rPr>
                        <a:t>Раздел "Часто задаваемые вопросы"</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2972762"/>
                  </a:ext>
                </a:extLst>
              </a:tr>
              <a:tr h="488871">
                <a:tc>
                  <a:txBody>
                    <a:bodyPr/>
                    <a:lstStyle/>
                    <a:p>
                      <a:pPr algn="ctr" fontAlgn="ctr"/>
                      <a:r>
                        <a:rPr lang="ru-RU" sz="1600" u="none" strike="noStrike">
                          <a:effectLst/>
                        </a:rPr>
                        <a:t>5</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a:effectLst/>
                        </a:rPr>
                        <a:t>Техническая возможность выражения получателем услуг мнения о качестве условий оказания услуг организацией (учреждением) (наличие анкеты для опроса граждан или гиперссылки на нее)</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2292081"/>
                  </a:ext>
                </a:extLst>
              </a:tr>
              <a:tr h="162957">
                <a:tc>
                  <a:txBody>
                    <a:bodyPr/>
                    <a:lstStyle/>
                    <a:p>
                      <a:pPr algn="ctr" fontAlgn="ctr"/>
                      <a:r>
                        <a:rPr lang="ru-RU" sz="1600" u="none" strike="noStrike">
                          <a:effectLst/>
                        </a:rPr>
                        <a:t>6</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Материалы о популяризации </a:t>
                      </a:r>
                      <a:r>
                        <a:rPr lang="en-US" sz="1600" u="none" strike="noStrike" dirty="0" smtClean="0">
                          <a:effectLst/>
                        </a:rPr>
                        <a:t>bus.gov.ru</a:t>
                      </a:r>
                      <a:r>
                        <a:rPr lang="ru-RU" sz="1600" u="none" strike="noStrike" dirty="0" smtClean="0">
                          <a:effectLst/>
                        </a:rPr>
                        <a:t> </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67413068"/>
                  </a:ext>
                </a:extLst>
              </a:tr>
              <a:tr h="162957">
                <a:tc gridSpan="2">
                  <a:txBody>
                    <a:bodyPr/>
                    <a:lstStyle/>
                    <a:p>
                      <a:pPr algn="ctr" fontAlgn="ctr"/>
                      <a:r>
                        <a:rPr lang="ru-RU" sz="1600" u="none" strike="noStrike">
                          <a:effectLst/>
                        </a:rPr>
                        <a:t>Всего</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fontAlgn="ctr"/>
                      <a:r>
                        <a:rPr lang="ru-RU" sz="1600" u="none" strike="noStrike" dirty="0">
                          <a:effectLst/>
                        </a:rPr>
                        <a:t>ИТОГ от 0 до 6</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92468920"/>
                  </a:ext>
                </a:extLst>
              </a:tr>
            </a:tbl>
          </a:graphicData>
        </a:graphic>
      </p:graphicFrame>
    </p:spTree>
    <p:extLst>
      <p:ext uri="{BB962C8B-B14F-4D97-AF65-F5344CB8AC3E}">
        <p14:creationId xmlns:p14="http://schemas.microsoft.com/office/powerpoint/2010/main" val="818878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087960" y="-99031"/>
            <a:ext cx="7416824"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a:t>
            </a:r>
            <a:r>
              <a:rPr lang="en-US" sz="2400" b="1" dirty="0" smtClean="0">
                <a:latin typeface="Times New Roman" panose="02020603050405020304" pitchFamily="18" charset="0"/>
                <a:cs typeface="Times New Roman" panose="02020603050405020304" pitchFamily="18" charset="0"/>
              </a:rPr>
              <a:t>II</a:t>
            </a:r>
            <a:r>
              <a:rPr lang="ru-RU" sz="2400" b="1" dirty="0">
                <a:latin typeface="Times New Roman" panose="02020603050405020304" pitchFamily="18" charset="0"/>
                <a:cs typeface="Times New Roman" panose="02020603050405020304" pitchFamily="18" charset="0"/>
              </a:rPr>
              <a:t>. Комфортность условий предоставления </a:t>
            </a:r>
            <a:r>
              <a:rPr lang="ru-RU" sz="2400" b="1" dirty="0" smtClean="0">
                <a:latin typeface="Times New Roman" panose="02020603050405020304" pitchFamily="18" charset="0"/>
                <a:cs typeface="Times New Roman" panose="02020603050405020304" pitchFamily="18" charset="0"/>
              </a:rPr>
              <a:t>услуг</a:t>
            </a:r>
            <a:endParaRPr lang="ru-RU" sz="2400" b="1"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11</a:t>
            </a:fld>
            <a:endParaRPr lang="ru-RU" sz="1400" dirty="0">
              <a:solidFill>
                <a:srgbClr val="A5002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060794638"/>
              </p:ext>
            </p:extLst>
          </p:nvPr>
        </p:nvGraphicFramePr>
        <p:xfrm>
          <a:off x="262528" y="858597"/>
          <a:ext cx="9288304" cy="5734187"/>
        </p:xfrm>
        <a:graphic>
          <a:graphicData uri="http://schemas.openxmlformats.org/drawingml/2006/table">
            <a:tbl>
              <a:tblPr>
                <a:tableStyleId>{5C22544A-7EE6-4342-B048-85BDC9FD1C3A}</a:tableStyleId>
              </a:tblPr>
              <a:tblGrid>
                <a:gridCol w="363620">
                  <a:extLst>
                    <a:ext uri="{9D8B030D-6E8A-4147-A177-3AD203B41FA5}">
                      <a16:colId xmlns:a16="http://schemas.microsoft.com/office/drawing/2014/main" xmlns="" val="593308277"/>
                    </a:ext>
                  </a:extLst>
                </a:gridCol>
                <a:gridCol w="1865517">
                  <a:extLst>
                    <a:ext uri="{9D8B030D-6E8A-4147-A177-3AD203B41FA5}">
                      <a16:colId xmlns:a16="http://schemas.microsoft.com/office/drawing/2014/main" xmlns="" val="4171869634"/>
                    </a:ext>
                  </a:extLst>
                </a:gridCol>
                <a:gridCol w="4799780">
                  <a:extLst>
                    <a:ext uri="{9D8B030D-6E8A-4147-A177-3AD203B41FA5}">
                      <a16:colId xmlns:a16="http://schemas.microsoft.com/office/drawing/2014/main" xmlns="" val="2551092542"/>
                    </a:ext>
                  </a:extLst>
                </a:gridCol>
                <a:gridCol w="2259387">
                  <a:extLst>
                    <a:ext uri="{9D8B030D-6E8A-4147-A177-3AD203B41FA5}">
                      <a16:colId xmlns:a16="http://schemas.microsoft.com/office/drawing/2014/main" xmlns="" val="294736365"/>
                    </a:ext>
                  </a:extLst>
                </a:gridCol>
              </a:tblGrid>
              <a:tr h="535731">
                <a:tc>
                  <a:txBody>
                    <a:bodyPr/>
                    <a:lstStyle/>
                    <a:p>
                      <a:pPr algn="ctr" fontAlgn="ctr"/>
                      <a:r>
                        <a:rPr lang="ru-RU" sz="1050" b="1" u="none" strike="noStrike" dirty="0">
                          <a:effectLst/>
                        </a:rPr>
                        <a:t>№</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50" b="1" u="none" strike="noStrike" dirty="0">
                          <a:effectLst/>
                        </a:rPr>
                        <a:t>Показатели</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50" b="1" u="none" strike="noStrike" dirty="0">
                          <a:effectLst/>
                        </a:rPr>
                        <a:t>Параметры, подлежащие оценке </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50" b="1" u="none" strike="noStrike" dirty="0">
                          <a:effectLst/>
                        </a:rPr>
                        <a:t>Источник</a:t>
                      </a:r>
                      <a:endParaRPr lang="ru-RU" sz="105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1545498304"/>
                  </a:ext>
                </a:extLst>
              </a:tr>
              <a:tr h="173734">
                <a:tc>
                  <a:txBody>
                    <a:bodyPr/>
                    <a:lstStyle/>
                    <a:p>
                      <a:pPr algn="l" fontAlgn="ctr"/>
                      <a:r>
                        <a:rPr lang="ru-RU" sz="1050" b="1" u="none" strike="noStrike">
                          <a:effectLst/>
                        </a:rPr>
                        <a:t>2</a:t>
                      </a:r>
                      <a:endParaRPr lang="ru-RU" sz="1050" b="1" i="0" u="none" strike="noStrike">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050" b="1" u="none" strike="noStrike" dirty="0">
                          <a:solidFill>
                            <a:srgbClr val="FF0000"/>
                          </a:solidFill>
                          <a:effectLst/>
                        </a:rPr>
                        <a:t>Критерий "Комфортность условий предоставления услуг, в том числе время ожидания предоставления услуг" </a:t>
                      </a:r>
                      <a:endParaRPr lang="ru-RU" sz="1050" b="1" i="0" u="none" strike="noStrike" dirty="0">
                        <a:solidFill>
                          <a:srgbClr val="FF0000"/>
                        </a:solidFill>
                        <a:effectLst/>
                        <a:latin typeface="Times New Roman" panose="02020603050405020304" pitchFamily="18" charset="0"/>
                      </a:endParaRPr>
                    </a:p>
                  </a:txBody>
                  <a:tcPr marL="3919" marR="3919" marT="3919" marB="0" anchor="ctr"/>
                </a:tc>
                <a:tc hMerge="1">
                  <a:txBody>
                    <a:bodyPr/>
                    <a:lstStyle/>
                    <a:p>
                      <a:endParaRPr lang="ru-RU"/>
                    </a:p>
                  </a:txBody>
                  <a:tcPr/>
                </a:tc>
                <a:tc>
                  <a:txBody>
                    <a:bodyPr/>
                    <a:lstStyle/>
                    <a:p>
                      <a:pPr algn="ctr" fontAlgn="ctr"/>
                      <a:r>
                        <a:rPr lang="ru-RU" sz="1050" b="1" u="none" strike="noStrike">
                          <a:effectLst/>
                        </a:rPr>
                        <a:t> </a:t>
                      </a:r>
                      <a:endParaRPr lang="ru-RU" sz="1050" b="1" i="0" u="none" strike="noStrike">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3093327494"/>
                  </a:ext>
                </a:extLst>
              </a:tr>
              <a:tr h="217187">
                <a:tc rowSpan="9">
                  <a:txBody>
                    <a:bodyPr/>
                    <a:lstStyle/>
                    <a:p>
                      <a:pPr algn="l" fontAlgn="ctr"/>
                      <a:r>
                        <a:rPr lang="ru-RU" sz="1050" b="1" u="none" strike="noStrike">
                          <a:effectLst/>
                        </a:rPr>
                        <a:t>2.1.</a:t>
                      </a:r>
                      <a:endParaRPr lang="ru-RU" sz="1050" b="1" i="0" u="none" strike="noStrike">
                        <a:solidFill>
                          <a:srgbClr val="000000"/>
                        </a:solidFill>
                        <a:effectLst/>
                        <a:latin typeface="Times New Roman" panose="02020603050405020304" pitchFamily="18" charset="0"/>
                      </a:endParaRPr>
                    </a:p>
                  </a:txBody>
                  <a:tcPr marL="3919" marR="3919" marT="3919" marB="0" anchor="ctr"/>
                </a:tc>
                <a:tc rowSpan="9">
                  <a:txBody>
                    <a:bodyPr/>
                    <a:lstStyle/>
                    <a:p>
                      <a:pPr algn="ctr" fontAlgn="ctr"/>
                      <a:r>
                        <a:rPr lang="ru-RU" sz="1050" b="1" u="none" strike="noStrike" dirty="0">
                          <a:effectLst/>
                        </a:rPr>
                        <a:t>Обеспечение в организации комфортных условий для предоставления услуг (перечень параметров комфортных условий устанавливается в ведомственном нормативном акте уполномоченного федерального органа исполнительной власти об утверждении показателей независимой оценки качества).</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l" fontAlgn="ctr"/>
                      <a:r>
                        <a:rPr lang="ru-RU" sz="1050" b="1" u="none" strike="noStrike" dirty="0">
                          <a:effectLst/>
                        </a:rPr>
                        <a:t>2.1.1. Наличие комфортных условий для предоставления услуг, например:</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rowSpan="9">
                  <a:txBody>
                    <a:bodyPr/>
                    <a:lstStyle/>
                    <a:p>
                      <a:pPr algn="ctr" fontAlgn="ctr"/>
                      <a:r>
                        <a:rPr lang="ru-RU" sz="1050" b="1" u="none" strike="noStrike" dirty="0">
                          <a:effectLst/>
                          <a:hlinkClick r:id="rId2" action="ppaction://hlinksldjump"/>
                        </a:rPr>
                        <a:t>Баллы начисляются по протоколу от эксперта № 1</a:t>
                      </a:r>
                      <a:endParaRPr lang="ru-RU" sz="105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3302534499"/>
                  </a:ext>
                </a:extLst>
              </a:tr>
              <a:tr h="342641">
                <a:tc vMerge="1">
                  <a:txBody>
                    <a:bodyPr/>
                    <a:lstStyle/>
                    <a:p>
                      <a:endParaRPr lang="ru-RU"/>
                    </a:p>
                  </a:txBody>
                  <a:tcPr/>
                </a:tc>
                <a:tc vMerge="1">
                  <a:txBody>
                    <a:bodyPr/>
                    <a:lstStyle/>
                    <a:p>
                      <a:endParaRPr lang="ru-RU"/>
                    </a:p>
                  </a:txBody>
                  <a:tcPr/>
                </a:tc>
                <a:tc>
                  <a:txBody>
                    <a:bodyPr/>
                    <a:lstStyle/>
                    <a:p>
                      <a:pPr algn="l" fontAlgn="ctr"/>
                      <a:r>
                        <a:rPr lang="ru-RU" sz="1050" b="1" u="none" strike="noStrike" dirty="0">
                          <a:effectLst/>
                        </a:rPr>
                        <a:t>- наличие комфортной зоны отдыха (ожидания) оборудованной соответствующей мебелью;</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1176994911"/>
                  </a:ext>
                </a:extLst>
              </a:tr>
              <a:tr h="173734">
                <a:tc vMerge="1">
                  <a:txBody>
                    <a:bodyPr/>
                    <a:lstStyle/>
                    <a:p>
                      <a:endParaRPr lang="ru-RU"/>
                    </a:p>
                  </a:txBody>
                  <a:tcPr/>
                </a:tc>
                <a:tc vMerge="1">
                  <a:txBody>
                    <a:bodyPr/>
                    <a:lstStyle/>
                    <a:p>
                      <a:endParaRPr lang="ru-RU"/>
                    </a:p>
                  </a:txBody>
                  <a:tcPr/>
                </a:tc>
                <a:tc>
                  <a:txBody>
                    <a:bodyPr/>
                    <a:lstStyle/>
                    <a:p>
                      <a:pPr algn="l" fontAlgn="ctr"/>
                      <a:r>
                        <a:rPr lang="ru-RU" sz="1050" b="1" u="none" strike="noStrike" dirty="0">
                          <a:effectLst/>
                        </a:rPr>
                        <a:t>- наличие и понятность навигации внутри организации;</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3863285215"/>
                  </a:ext>
                </a:extLst>
              </a:tr>
              <a:tr h="173734">
                <a:tc vMerge="1">
                  <a:txBody>
                    <a:bodyPr/>
                    <a:lstStyle/>
                    <a:p>
                      <a:endParaRPr lang="ru-RU"/>
                    </a:p>
                  </a:txBody>
                  <a:tcPr/>
                </a:tc>
                <a:tc vMerge="1">
                  <a:txBody>
                    <a:bodyPr/>
                    <a:lstStyle/>
                    <a:p>
                      <a:endParaRPr lang="ru-RU"/>
                    </a:p>
                  </a:txBody>
                  <a:tcPr/>
                </a:tc>
                <a:tc>
                  <a:txBody>
                    <a:bodyPr/>
                    <a:lstStyle/>
                    <a:p>
                      <a:pPr algn="l" fontAlgn="ctr"/>
                      <a:r>
                        <a:rPr lang="ru-RU" sz="1050" b="1" u="none" strike="noStrike" dirty="0">
                          <a:effectLst/>
                        </a:rPr>
                        <a:t>- наличие и доступность питьевой воды;</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239991965"/>
                  </a:ext>
                </a:extLst>
              </a:tr>
              <a:tr h="173734">
                <a:tc vMerge="1">
                  <a:txBody>
                    <a:bodyPr/>
                    <a:lstStyle/>
                    <a:p>
                      <a:endParaRPr lang="ru-RU"/>
                    </a:p>
                  </a:txBody>
                  <a:tcPr/>
                </a:tc>
                <a:tc vMerge="1">
                  <a:txBody>
                    <a:bodyPr/>
                    <a:lstStyle/>
                    <a:p>
                      <a:endParaRPr lang="ru-RU"/>
                    </a:p>
                  </a:txBody>
                  <a:tcPr/>
                </a:tc>
                <a:tc>
                  <a:txBody>
                    <a:bodyPr/>
                    <a:lstStyle/>
                    <a:p>
                      <a:pPr algn="l" fontAlgn="ctr"/>
                      <a:r>
                        <a:rPr lang="ru-RU" sz="1050" b="1" u="none" strike="noStrike" dirty="0">
                          <a:effectLst/>
                        </a:rPr>
                        <a:t>- наличие и доступность санитарно-гигиенических помещений;</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2162689344"/>
                  </a:ext>
                </a:extLst>
              </a:tr>
              <a:tr h="173734">
                <a:tc vMerge="1">
                  <a:txBody>
                    <a:bodyPr/>
                    <a:lstStyle/>
                    <a:p>
                      <a:endParaRPr lang="ru-RU"/>
                    </a:p>
                  </a:txBody>
                  <a:tcPr/>
                </a:tc>
                <a:tc vMerge="1">
                  <a:txBody>
                    <a:bodyPr/>
                    <a:lstStyle/>
                    <a:p>
                      <a:endParaRPr lang="ru-RU"/>
                    </a:p>
                  </a:txBody>
                  <a:tcPr/>
                </a:tc>
                <a:tc>
                  <a:txBody>
                    <a:bodyPr/>
                    <a:lstStyle/>
                    <a:p>
                      <a:pPr algn="l" fontAlgn="ctr"/>
                      <a:r>
                        <a:rPr lang="ru-RU" sz="1050" b="1" u="none" strike="noStrike" dirty="0">
                          <a:effectLst/>
                        </a:rPr>
                        <a:t>- санитарное состояние помещений организации;</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3881362477"/>
                  </a:ext>
                </a:extLst>
              </a:tr>
              <a:tr h="342641">
                <a:tc vMerge="1">
                  <a:txBody>
                    <a:bodyPr/>
                    <a:lstStyle/>
                    <a:p>
                      <a:endParaRPr lang="ru-RU"/>
                    </a:p>
                  </a:txBody>
                  <a:tcPr/>
                </a:tc>
                <a:tc vMerge="1">
                  <a:txBody>
                    <a:bodyPr/>
                    <a:lstStyle/>
                    <a:p>
                      <a:endParaRPr lang="ru-RU"/>
                    </a:p>
                  </a:txBody>
                  <a:tcPr/>
                </a:tc>
                <a:tc>
                  <a:txBody>
                    <a:bodyPr/>
                    <a:lstStyle/>
                    <a:p>
                      <a:pPr algn="l" fontAlgn="ctr"/>
                      <a:r>
                        <a:rPr lang="ru-RU" sz="1050" b="1" u="none" strike="noStrike" dirty="0">
                          <a:effectLst/>
                        </a:rPr>
                        <a:t>- транспортная доступность (доступность общественного транспорта и наличие парковки);</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618201896"/>
                  </a:ext>
                </a:extLst>
              </a:tr>
              <a:tr h="680457">
                <a:tc vMerge="1">
                  <a:txBody>
                    <a:bodyPr/>
                    <a:lstStyle/>
                    <a:p>
                      <a:endParaRPr lang="ru-RU"/>
                    </a:p>
                  </a:txBody>
                  <a:tcPr/>
                </a:tc>
                <a:tc vMerge="1">
                  <a:txBody>
                    <a:bodyPr/>
                    <a:lstStyle/>
                    <a:p>
                      <a:endParaRPr lang="ru-RU"/>
                    </a:p>
                  </a:txBody>
                  <a:tcPr/>
                </a:tc>
                <a:tc>
                  <a:txBody>
                    <a:bodyPr/>
                    <a:lstStyle/>
                    <a:p>
                      <a:pPr algn="l" fontAlgn="ctr"/>
                      <a:r>
                        <a:rPr lang="ru-RU" sz="1050" b="1" u="none" strike="noStrike" dirty="0">
                          <a:effectLst/>
                        </a:rPr>
                        <a:t>- доступность записи на получение услуги (по телефону, с использованием сети "Интернет" на официальном сайте организации, на "Едином портале государственных и функциональных услуг (функций)" (</a:t>
                      </a:r>
                      <a:r>
                        <a:rPr lang="ru-RU" sz="1050" b="1" u="none" strike="noStrike" dirty="0" err="1">
                          <a:effectLst/>
                        </a:rPr>
                        <a:t>Госуслуги.ру</a:t>
                      </a:r>
                      <a:r>
                        <a:rPr lang="ru-RU" sz="1050" b="1" u="none" strike="noStrike" dirty="0">
                          <a:effectLst/>
                        </a:rPr>
                        <a:t>), при личном посещении в регистратуре или у специалиста и пр.);</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3159819712"/>
                  </a:ext>
                </a:extLst>
              </a:tr>
              <a:tr h="342641">
                <a:tc vMerge="1">
                  <a:txBody>
                    <a:bodyPr/>
                    <a:lstStyle/>
                    <a:p>
                      <a:endParaRPr lang="ru-RU"/>
                    </a:p>
                  </a:txBody>
                  <a:tcPr/>
                </a:tc>
                <a:tc vMerge="1">
                  <a:txBody>
                    <a:bodyPr/>
                    <a:lstStyle/>
                    <a:p>
                      <a:endParaRPr lang="ru-RU"/>
                    </a:p>
                  </a:txBody>
                  <a:tcPr/>
                </a:tc>
                <a:tc>
                  <a:txBody>
                    <a:bodyPr/>
                    <a:lstStyle/>
                    <a:p>
                      <a:pPr algn="l" fontAlgn="ctr"/>
                      <a:r>
                        <a:rPr lang="ru-RU" sz="1050" b="1" u="none" strike="noStrike" dirty="0">
                          <a:effectLst/>
                        </a:rPr>
                        <a:t>- иные параметры комфортных условий, установленные ведомственным актом уполномоченного федерального органа исполнительной власти</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672731464"/>
                  </a:ext>
                </a:extLst>
              </a:tr>
              <a:tr h="2031720">
                <a:tc>
                  <a:txBody>
                    <a:bodyPr/>
                    <a:lstStyle/>
                    <a:p>
                      <a:pPr algn="l" fontAlgn="ctr"/>
                      <a:r>
                        <a:rPr lang="ru-RU" sz="1050" b="1" u="none" strike="noStrike">
                          <a:effectLst/>
                        </a:rPr>
                        <a:t>2.3.</a:t>
                      </a:r>
                      <a:endParaRPr lang="ru-RU" sz="105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50" b="1" u="none" strike="noStrike">
                          <a:effectLst/>
                        </a:rPr>
                        <a:t>Доля получателей услуг удовлетворенных комфортностью предоставления услуг (в % от общего числа опрошенных получателей услуг).</a:t>
                      </a:r>
                      <a:endParaRPr lang="ru-RU" sz="105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l" fontAlgn="ctr"/>
                      <a:r>
                        <a:rPr lang="ru-RU" sz="1050" b="1" u="none" strike="noStrike" dirty="0">
                          <a:effectLst/>
                        </a:rPr>
                        <a:t>2.3.1. Удовлетворенность комфортностью предоставления услуг</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50" b="1" u="none" strike="noStrike" dirty="0">
                          <a:effectLst/>
                        </a:rPr>
                        <a:t>ВОПРОС АНКЕТЫ 6. Удовлетворены ли Вы комфортностью условий предоставления образовательных услуг в организации (обеспечение в организации комфортных условий, в которых осуществляется образовательная деятельность: наличие зоны отдыха (ожидания); наличие и понятность навигации внутри организации; наличие и доступность питьевой воды; наличие и доступность санитарно-гигиенических помещений; санитарное состояние помещений организации)? </a:t>
                      </a:r>
                      <a:endParaRPr lang="ru-RU" sz="105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2322016694"/>
                  </a:ext>
                </a:extLst>
              </a:tr>
            </a:tbl>
          </a:graphicData>
        </a:graphic>
      </p:graphicFrame>
    </p:spTree>
    <p:extLst>
      <p:ext uri="{BB962C8B-B14F-4D97-AF65-F5344CB8AC3E}">
        <p14:creationId xmlns:p14="http://schemas.microsoft.com/office/powerpoint/2010/main" val="195119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087960" y="-99031"/>
            <a:ext cx="7416824"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a:t>
            </a:r>
            <a:r>
              <a:rPr lang="en-US" sz="2400" b="1" dirty="0" smtClean="0">
                <a:latin typeface="Times New Roman" panose="02020603050405020304" pitchFamily="18" charset="0"/>
                <a:cs typeface="Times New Roman" panose="02020603050405020304" pitchFamily="18" charset="0"/>
              </a:rPr>
              <a:t>II</a:t>
            </a:r>
            <a:r>
              <a:rPr lang="ru-RU" sz="2400" b="1" dirty="0">
                <a:latin typeface="Times New Roman" panose="02020603050405020304" pitchFamily="18" charset="0"/>
                <a:cs typeface="Times New Roman" panose="02020603050405020304" pitchFamily="18" charset="0"/>
              </a:rPr>
              <a:t>. Комфортность условий предоставления </a:t>
            </a:r>
            <a:r>
              <a:rPr lang="ru-RU" sz="2400" b="1" dirty="0" smtClean="0">
                <a:latin typeface="Times New Roman" panose="02020603050405020304" pitchFamily="18" charset="0"/>
                <a:cs typeface="Times New Roman" panose="02020603050405020304" pitchFamily="18" charset="0"/>
              </a:rPr>
              <a:t>услуг</a:t>
            </a:r>
            <a:endParaRPr lang="ru-RU" sz="2400" b="1"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12</a:t>
            </a:fld>
            <a:endParaRPr lang="ru-RU" sz="1400" dirty="0">
              <a:solidFill>
                <a:srgbClr val="A50021"/>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077328376"/>
              </p:ext>
            </p:extLst>
          </p:nvPr>
        </p:nvGraphicFramePr>
        <p:xfrm>
          <a:off x="335696" y="1939644"/>
          <a:ext cx="9232305" cy="3721604"/>
        </p:xfrm>
        <a:graphic>
          <a:graphicData uri="http://schemas.openxmlformats.org/drawingml/2006/table">
            <a:tbl>
              <a:tblPr>
                <a:tableStyleId>{327F97BB-C833-4FB7-BDE5-3F7075034690}</a:tableStyleId>
              </a:tblPr>
              <a:tblGrid>
                <a:gridCol w="570050">
                  <a:extLst>
                    <a:ext uri="{9D8B030D-6E8A-4147-A177-3AD203B41FA5}">
                      <a16:colId xmlns:a16="http://schemas.microsoft.com/office/drawing/2014/main" xmlns="" val="2191518326"/>
                    </a:ext>
                  </a:extLst>
                </a:gridCol>
                <a:gridCol w="7278822">
                  <a:extLst>
                    <a:ext uri="{9D8B030D-6E8A-4147-A177-3AD203B41FA5}">
                      <a16:colId xmlns:a16="http://schemas.microsoft.com/office/drawing/2014/main" xmlns="" val="436573322"/>
                    </a:ext>
                  </a:extLst>
                </a:gridCol>
                <a:gridCol w="1383433">
                  <a:extLst>
                    <a:ext uri="{9D8B030D-6E8A-4147-A177-3AD203B41FA5}">
                      <a16:colId xmlns:a16="http://schemas.microsoft.com/office/drawing/2014/main" xmlns="" val="3057687890"/>
                    </a:ext>
                  </a:extLst>
                </a:gridCol>
              </a:tblGrid>
              <a:tr h="297559">
                <a:tc>
                  <a:txBody>
                    <a:bodyPr/>
                    <a:lstStyle/>
                    <a:p>
                      <a:pPr algn="ctr" fontAlgn="ctr"/>
                      <a:r>
                        <a:rPr lang="ru-RU" sz="1600" u="none" strike="noStrike" dirty="0">
                          <a:effectLst/>
                        </a:rPr>
                        <a:t>№ п.</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Индикатор</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Балл</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40981506"/>
                  </a:ext>
                </a:extLst>
              </a:tr>
              <a:tr h="587056">
                <a:tc>
                  <a:txBody>
                    <a:bodyPr/>
                    <a:lstStyle/>
                    <a:p>
                      <a:pPr algn="ctr" fontAlgn="ctr"/>
                      <a:r>
                        <a:rPr lang="ru-RU" sz="1600" u="none" strike="noStrike">
                          <a:effectLst/>
                        </a:rPr>
                        <a:t>1)    </a:t>
                      </a:r>
                      <a:endParaRPr lang="ru-RU" sz="1600" b="0" i="0" u="none" strike="noStrike">
                        <a:solidFill>
                          <a:srgbClr val="000000"/>
                        </a:solidFill>
                        <a:effectLst/>
                        <a:latin typeface="Times New Roman" panose="02020603050405020304" pitchFamily="18"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наличие комфортной зоны отдыха (ожидания) оборудованной соответствующей мебелью</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1 или 0</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71637020"/>
                  </a:ext>
                </a:extLst>
              </a:tr>
              <a:tr h="362755">
                <a:tc>
                  <a:txBody>
                    <a:bodyPr/>
                    <a:lstStyle/>
                    <a:p>
                      <a:pPr algn="ctr" fontAlgn="ctr"/>
                      <a:r>
                        <a:rPr lang="ru-RU" sz="1600" u="none" strike="noStrike">
                          <a:effectLst/>
                        </a:rPr>
                        <a:t>2)    </a:t>
                      </a:r>
                      <a:endParaRPr lang="ru-RU" sz="1600" b="0" i="0" u="none" strike="noStrike">
                        <a:solidFill>
                          <a:srgbClr val="000000"/>
                        </a:solidFill>
                        <a:effectLst/>
                        <a:latin typeface="Times New Roman" panose="02020603050405020304" pitchFamily="18"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наличие и понятность навигации внутри организации</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1 или 0</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4730425"/>
                  </a:ext>
                </a:extLst>
              </a:tr>
              <a:tr h="297559">
                <a:tc>
                  <a:txBody>
                    <a:bodyPr/>
                    <a:lstStyle/>
                    <a:p>
                      <a:pPr algn="ctr" fontAlgn="ctr"/>
                      <a:r>
                        <a:rPr lang="ru-RU" sz="1600" u="none" strike="noStrike">
                          <a:effectLst/>
                        </a:rPr>
                        <a:t>3)    </a:t>
                      </a:r>
                      <a:endParaRPr lang="ru-RU" sz="1600" b="0" i="0" u="none" strike="noStrike">
                        <a:solidFill>
                          <a:srgbClr val="000000"/>
                        </a:solidFill>
                        <a:effectLst/>
                        <a:latin typeface="Times New Roman" panose="02020603050405020304" pitchFamily="18"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наличие и доступность питьевой воды</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1 или 0</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78548545"/>
                  </a:ext>
                </a:extLst>
              </a:tr>
              <a:tr h="362755">
                <a:tc>
                  <a:txBody>
                    <a:bodyPr/>
                    <a:lstStyle/>
                    <a:p>
                      <a:pPr algn="ctr" fontAlgn="ctr"/>
                      <a:r>
                        <a:rPr lang="ru-RU" sz="1600" u="none" strike="noStrike">
                          <a:effectLst/>
                        </a:rPr>
                        <a:t>4)    </a:t>
                      </a:r>
                      <a:endParaRPr lang="ru-RU" sz="1600" b="0" i="0" u="none" strike="noStrike">
                        <a:solidFill>
                          <a:srgbClr val="000000"/>
                        </a:solidFill>
                        <a:effectLst/>
                        <a:latin typeface="Times New Roman" panose="02020603050405020304" pitchFamily="18"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наличие и доступность санитарно-гигиенических помещений</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1 или 0</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1130312"/>
                  </a:ext>
                </a:extLst>
              </a:tr>
              <a:tr h="297559">
                <a:tc>
                  <a:txBody>
                    <a:bodyPr/>
                    <a:lstStyle/>
                    <a:p>
                      <a:pPr algn="ctr" fontAlgn="ctr"/>
                      <a:r>
                        <a:rPr lang="ru-RU" sz="1600" u="none" strike="noStrike">
                          <a:effectLst/>
                        </a:rPr>
                        <a:t>5)    </a:t>
                      </a:r>
                      <a:endParaRPr lang="ru-RU" sz="1600" b="0" i="0" u="none" strike="noStrike">
                        <a:solidFill>
                          <a:srgbClr val="000000"/>
                        </a:solidFill>
                        <a:effectLst/>
                        <a:latin typeface="Times New Roman" panose="02020603050405020304" pitchFamily="18"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санитарное состояние помещений организации </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47917000"/>
                  </a:ext>
                </a:extLst>
              </a:tr>
              <a:tr h="587056">
                <a:tc>
                  <a:txBody>
                    <a:bodyPr/>
                    <a:lstStyle/>
                    <a:p>
                      <a:pPr algn="ctr" fontAlgn="ctr"/>
                      <a:r>
                        <a:rPr lang="ru-RU" sz="1600" u="none" strike="noStrike">
                          <a:effectLst/>
                        </a:rPr>
                        <a:t>6)    </a:t>
                      </a:r>
                      <a:endParaRPr lang="ru-RU" sz="1600" b="0" i="0" u="none" strike="noStrike">
                        <a:solidFill>
                          <a:srgbClr val="000000"/>
                        </a:solidFill>
                        <a:effectLst/>
                        <a:latin typeface="Times New Roman" panose="02020603050405020304" pitchFamily="18"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транспортная доступность (доступность общественного транспорта и наличие парковки)</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92830525"/>
                  </a:ext>
                </a:extLst>
              </a:tr>
              <a:tr h="631746">
                <a:tc>
                  <a:txBody>
                    <a:bodyPr/>
                    <a:lstStyle/>
                    <a:p>
                      <a:pPr algn="ctr" fontAlgn="ctr"/>
                      <a:r>
                        <a:rPr lang="ru-RU" sz="1600" u="none" strike="noStrike" dirty="0">
                          <a:effectLst/>
                        </a:rPr>
                        <a:t>7)    </a:t>
                      </a:r>
                      <a:endParaRPr lang="ru-RU" sz="1600" b="0" i="0" u="none" strike="noStrike" dirty="0">
                        <a:solidFill>
                          <a:srgbClr val="000000"/>
                        </a:solidFill>
                        <a:effectLst/>
                        <a:latin typeface="Times New Roman" panose="02020603050405020304" pitchFamily="18"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600" u="none" strike="noStrike" dirty="0">
                          <a:effectLst/>
                        </a:rPr>
                        <a:t>доступность записи на получение услуги (по телефону</a:t>
                      </a:r>
                      <a:r>
                        <a:rPr lang="ru-RU" sz="1600" u="none" strike="noStrike" dirty="0" smtClean="0">
                          <a:effectLst/>
                        </a:rPr>
                        <a:t>, с использованием сети «Интернет» на официальном сайте организации и пр.)</a:t>
                      </a:r>
                      <a:endParaRPr lang="ru-RU" sz="1600" b="0" i="0" u="none" strike="noStrike" dirty="0" smtClean="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75577112"/>
                  </a:ext>
                </a:extLst>
              </a:tr>
              <a:tr h="297559">
                <a:tc gridSpan="2">
                  <a:txBody>
                    <a:bodyPr/>
                    <a:lstStyle/>
                    <a:p>
                      <a:pPr algn="ctr" fontAlgn="ctr"/>
                      <a:r>
                        <a:rPr lang="ru-RU" sz="1600" u="none" strike="noStrike" dirty="0">
                          <a:effectLst/>
                        </a:rPr>
                        <a:t>Всего</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fontAlgn="ctr"/>
                      <a:r>
                        <a:rPr lang="ru-RU" sz="1600" u="none" strike="noStrike" dirty="0">
                          <a:effectLst/>
                        </a:rPr>
                        <a:t>ИТОГ от 0 до 7</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13440610"/>
                  </a:ext>
                </a:extLst>
              </a:tr>
            </a:tbl>
          </a:graphicData>
        </a:graphic>
      </p:graphicFrame>
    </p:spTree>
    <p:extLst>
      <p:ext uri="{BB962C8B-B14F-4D97-AF65-F5344CB8AC3E}">
        <p14:creationId xmlns:p14="http://schemas.microsoft.com/office/powerpoint/2010/main" val="4293762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072680" y="162289"/>
            <a:ext cx="7416824"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a:t>
            </a:r>
            <a:r>
              <a:rPr lang="en-US" sz="2400" b="1" dirty="0" smtClean="0">
                <a:latin typeface="Times New Roman" panose="02020603050405020304" pitchFamily="18" charset="0"/>
                <a:cs typeface="Times New Roman" panose="02020603050405020304" pitchFamily="18" charset="0"/>
              </a:rPr>
              <a:t>III</a:t>
            </a:r>
            <a:r>
              <a:rPr lang="ru-RU" sz="2400" b="1" dirty="0">
                <a:latin typeface="Times New Roman" panose="02020603050405020304" pitchFamily="18" charset="0"/>
                <a:cs typeface="Times New Roman" panose="02020603050405020304" pitchFamily="18" charset="0"/>
              </a:rPr>
              <a:t>. Доступность услуг для инвалидов</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13</a:t>
            </a:fld>
            <a:endParaRPr lang="ru-RU" sz="1400" dirty="0">
              <a:solidFill>
                <a:srgbClr val="A50021"/>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75633298"/>
              </p:ext>
            </p:extLst>
          </p:nvPr>
        </p:nvGraphicFramePr>
        <p:xfrm>
          <a:off x="271760" y="926446"/>
          <a:ext cx="9361760" cy="5529810"/>
        </p:xfrm>
        <a:graphic>
          <a:graphicData uri="http://schemas.openxmlformats.org/drawingml/2006/table">
            <a:tbl>
              <a:tblPr>
                <a:tableStyleId>{5C22544A-7EE6-4342-B048-85BDC9FD1C3A}</a:tableStyleId>
              </a:tblPr>
              <a:tblGrid>
                <a:gridCol w="288752">
                  <a:extLst>
                    <a:ext uri="{9D8B030D-6E8A-4147-A177-3AD203B41FA5}">
                      <a16:colId xmlns:a16="http://schemas.microsoft.com/office/drawing/2014/main" xmlns="" val="603945991"/>
                    </a:ext>
                  </a:extLst>
                </a:gridCol>
                <a:gridCol w="1584176">
                  <a:extLst>
                    <a:ext uri="{9D8B030D-6E8A-4147-A177-3AD203B41FA5}">
                      <a16:colId xmlns:a16="http://schemas.microsoft.com/office/drawing/2014/main" xmlns="" val="341708086"/>
                    </a:ext>
                  </a:extLst>
                </a:gridCol>
                <a:gridCol w="258284">
                  <a:extLst>
                    <a:ext uri="{9D8B030D-6E8A-4147-A177-3AD203B41FA5}">
                      <a16:colId xmlns:a16="http://schemas.microsoft.com/office/drawing/2014/main" xmlns="" val="2797341643"/>
                    </a:ext>
                  </a:extLst>
                </a:gridCol>
                <a:gridCol w="5934404">
                  <a:extLst>
                    <a:ext uri="{9D8B030D-6E8A-4147-A177-3AD203B41FA5}">
                      <a16:colId xmlns:a16="http://schemas.microsoft.com/office/drawing/2014/main" xmlns="" val="692849554"/>
                    </a:ext>
                  </a:extLst>
                </a:gridCol>
                <a:gridCol w="1296144">
                  <a:extLst>
                    <a:ext uri="{9D8B030D-6E8A-4147-A177-3AD203B41FA5}">
                      <a16:colId xmlns:a16="http://schemas.microsoft.com/office/drawing/2014/main" xmlns="" val="4067608761"/>
                    </a:ext>
                  </a:extLst>
                </a:gridCol>
              </a:tblGrid>
              <a:tr h="463667">
                <a:tc>
                  <a:txBody>
                    <a:bodyPr/>
                    <a:lstStyle/>
                    <a:p>
                      <a:pPr algn="ctr" fontAlgn="ctr"/>
                      <a:r>
                        <a:rPr lang="ru-RU" sz="1100" b="1" u="none" strike="noStrike" dirty="0">
                          <a:effectLst/>
                        </a:rPr>
                        <a:t>№</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ctr" fontAlgn="ctr"/>
                      <a:r>
                        <a:rPr lang="ru-RU" sz="1100" b="1" u="none" strike="noStrike" dirty="0">
                          <a:effectLst/>
                        </a:rPr>
                        <a:t>Показатели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endParaRPr lang="ru-RU"/>
                    </a:p>
                  </a:txBody>
                  <a:tcPr/>
                </a:tc>
                <a:tc>
                  <a:txBody>
                    <a:bodyPr/>
                    <a:lstStyle/>
                    <a:p>
                      <a:pPr algn="ctr" fontAlgn="ctr"/>
                      <a:r>
                        <a:rPr lang="ru-RU" sz="1100" b="1" u="none" strike="noStrike" dirty="0">
                          <a:effectLst/>
                        </a:rPr>
                        <a:t>Параметры, подлежащие оценке </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Источник</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3229809731"/>
                  </a:ext>
                </a:extLst>
              </a:tr>
              <a:tr h="182850">
                <a:tc>
                  <a:txBody>
                    <a:bodyPr/>
                    <a:lstStyle/>
                    <a:p>
                      <a:pPr algn="l" fontAlgn="ctr"/>
                      <a:r>
                        <a:rPr lang="ru-RU" sz="1100" b="1" u="none" strike="noStrike">
                          <a:effectLst/>
                        </a:rPr>
                        <a:t>3</a:t>
                      </a:r>
                      <a:endParaRPr lang="ru-RU" sz="1100" b="1" i="0" u="none" strike="noStrike">
                        <a:solidFill>
                          <a:srgbClr val="000000"/>
                        </a:solidFill>
                        <a:effectLst/>
                        <a:latin typeface="Times New Roman" panose="02020603050405020304" pitchFamily="18" charset="0"/>
                      </a:endParaRPr>
                    </a:p>
                  </a:txBody>
                  <a:tcPr marL="3919" marR="3919" marT="3919" marB="0" anchor="ctr"/>
                </a:tc>
                <a:tc gridSpan="3">
                  <a:txBody>
                    <a:bodyPr/>
                    <a:lstStyle/>
                    <a:p>
                      <a:pPr algn="l" fontAlgn="ctr"/>
                      <a:r>
                        <a:rPr lang="ru-RU" sz="1100" b="1" u="none" strike="noStrike" dirty="0">
                          <a:solidFill>
                            <a:srgbClr val="FF0000"/>
                          </a:solidFill>
                          <a:effectLst/>
                        </a:rPr>
                        <a:t>Критерий "Доступность услуг для инвалидов"</a:t>
                      </a:r>
                      <a:endParaRPr lang="ru-RU" sz="1100" b="1" i="0" u="none" strike="noStrike" dirty="0">
                        <a:solidFill>
                          <a:srgbClr val="FF0000"/>
                        </a:solidFill>
                        <a:effectLst/>
                        <a:latin typeface="Times New Roman" panose="02020603050405020304" pitchFamily="18" charset="0"/>
                      </a:endParaRPr>
                    </a:p>
                  </a:txBody>
                  <a:tcPr marL="3919" marR="3919" marT="3919" marB="0" anchor="ctr"/>
                </a:tc>
                <a:tc hMerge="1">
                  <a:txBody>
                    <a:bodyPr/>
                    <a:lstStyle/>
                    <a:p>
                      <a:endParaRPr lang="ru-RU"/>
                    </a:p>
                  </a:txBody>
                  <a:tcPr/>
                </a:tc>
                <a:tc hMerge="1">
                  <a:txBody>
                    <a:bodyPr/>
                    <a:lstStyle/>
                    <a:p>
                      <a:endParaRPr lang="ru-RU"/>
                    </a:p>
                  </a:txBody>
                  <a:tcPr/>
                </a:tc>
                <a:tc>
                  <a:txBody>
                    <a:bodyPr/>
                    <a:lstStyle/>
                    <a:p>
                      <a:pPr algn="ctr" fontAlgn="ctr"/>
                      <a:r>
                        <a:rPr lang="ru-RU" sz="1100" b="1" u="none" strike="noStrike">
                          <a:effectLst/>
                        </a:rPr>
                        <a:t> </a:t>
                      </a:r>
                      <a:endParaRPr lang="ru-RU" sz="1100" b="1" i="0" u="none" strike="noStrike">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1829528575"/>
                  </a:ext>
                </a:extLst>
              </a:tr>
              <a:tr h="192151">
                <a:tc rowSpan="6">
                  <a:txBody>
                    <a:bodyPr/>
                    <a:lstStyle/>
                    <a:p>
                      <a:pPr algn="l" fontAlgn="ctr"/>
                      <a:r>
                        <a:rPr lang="ru-RU" sz="1100" b="1" u="none" strike="noStrike">
                          <a:effectLst/>
                        </a:rPr>
                        <a:t>3.1.</a:t>
                      </a:r>
                      <a:endParaRPr lang="ru-RU" sz="1100" b="1" i="0" u="none" strike="noStrike">
                        <a:solidFill>
                          <a:srgbClr val="000000"/>
                        </a:solidFill>
                        <a:effectLst/>
                        <a:latin typeface="Times New Roman" panose="02020603050405020304" pitchFamily="18" charset="0"/>
                      </a:endParaRPr>
                    </a:p>
                  </a:txBody>
                  <a:tcPr marL="3919" marR="3919" marT="3919" marB="0" anchor="ctr"/>
                </a:tc>
                <a:tc rowSpan="6">
                  <a:txBody>
                    <a:bodyPr/>
                    <a:lstStyle/>
                    <a:p>
                      <a:pPr algn="ctr" fontAlgn="ctr"/>
                      <a:r>
                        <a:rPr lang="ru-RU" sz="1100" b="1" u="none" strike="noStrike" dirty="0">
                          <a:effectLst/>
                        </a:rPr>
                        <a:t>Оборудование территории, прилегающей к организации и ее помещений с учетом доступности для инвалидов</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100" b="1" u="none" strike="noStrike" dirty="0">
                          <a:effectLst/>
                        </a:rPr>
                        <a:t>3.1.1. Наличие на территории, прилегающей к организации и в ее помещениях:</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rowSpan="6">
                  <a:txBody>
                    <a:bodyPr/>
                    <a:lstStyle/>
                    <a:p>
                      <a:pPr algn="ctr" fontAlgn="ctr"/>
                      <a:r>
                        <a:rPr lang="ru-RU" sz="1100" b="1" u="none" strike="noStrike" dirty="0">
                          <a:effectLst/>
                          <a:hlinkClick r:id="rId2" action="ppaction://hlinksldjump"/>
                        </a:rPr>
                        <a:t>Баллы начисляются по протоколу от эксперта № 1</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119500366"/>
                  </a:ext>
                </a:extLst>
              </a:tr>
              <a:tr h="187973">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оборудованных входных групп пандусами/подъемными платформами;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55037093"/>
                  </a:ext>
                </a:extLst>
              </a:tr>
              <a:tr h="187973">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выделенных стоянок для автотранспортных средств инвалидов;</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2885546654"/>
                  </a:ext>
                </a:extLst>
              </a:tr>
              <a:tr h="187973">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адаптированных лифтов, поручней, расширенных дверных проемов;</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3996566356"/>
                  </a:ext>
                </a:extLst>
              </a:tr>
              <a:tr h="182850">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сменных кресел-колясок;</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697849086"/>
                  </a:ext>
                </a:extLst>
              </a:tr>
              <a:tr h="315972">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специально оборудованных санитарно-гигиенических помещений в организации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3597294771"/>
                  </a:ext>
                </a:extLst>
              </a:tr>
              <a:tr h="361524">
                <a:tc rowSpan="7">
                  <a:txBody>
                    <a:bodyPr/>
                    <a:lstStyle/>
                    <a:p>
                      <a:pPr algn="l" fontAlgn="ctr"/>
                      <a:r>
                        <a:rPr lang="ru-RU" sz="1100" b="1" u="none" strike="noStrike">
                          <a:effectLst/>
                        </a:rPr>
                        <a:t>3.2.</a:t>
                      </a:r>
                      <a:endParaRPr lang="ru-RU" sz="1100" b="1" i="0" u="none" strike="noStrike">
                        <a:solidFill>
                          <a:srgbClr val="000000"/>
                        </a:solidFill>
                        <a:effectLst/>
                        <a:latin typeface="Times New Roman" panose="02020603050405020304" pitchFamily="18" charset="0"/>
                      </a:endParaRPr>
                    </a:p>
                  </a:txBody>
                  <a:tcPr marL="3919" marR="3919" marT="3919" marB="0" anchor="ctr"/>
                </a:tc>
                <a:tc rowSpan="7">
                  <a:txBody>
                    <a:bodyPr/>
                    <a:lstStyle/>
                    <a:p>
                      <a:pPr algn="ctr" fontAlgn="ctr"/>
                      <a:r>
                        <a:rPr lang="ru-RU" sz="1100" b="1" u="none" strike="noStrike">
                          <a:effectLst/>
                        </a:rPr>
                        <a:t>Обеспечение в организации условий доступности, позволяющих инвалидам получать услуги наравне с другими</a:t>
                      </a:r>
                      <a:endParaRPr lang="ru-RU" sz="1100" b="1" i="0" u="none" strike="noStrike">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100" b="1" u="none" strike="noStrike" dirty="0">
                          <a:effectLst/>
                        </a:rPr>
                        <a:t>3.2.1. Наличие в организации условий доступности, позволяющих инвалидам получать услуги наравне с другими: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rowSpan="7">
                  <a:txBody>
                    <a:bodyPr/>
                    <a:lstStyle/>
                    <a:p>
                      <a:pPr algn="ctr" fontAlgn="ctr"/>
                      <a:r>
                        <a:rPr lang="ru-RU" sz="1100" b="1" u="none" strike="noStrike" dirty="0">
                          <a:effectLst/>
                          <a:hlinkClick r:id="rId3" action="ppaction://hlinksldjump"/>
                        </a:rPr>
                        <a:t>Баллы начисляются по протоколу от эксперта № 1</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3840304764"/>
                  </a:ext>
                </a:extLst>
              </a:tr>
              <a:tr h="192151">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дублирование для инвалидов по слуху и зрению звуковой и зрительной информации;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1256804008"/>
                  </a:ext>
                </a:extLst>
              </a:tr>
              <a:tr h="361524">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дублирование надписей, знаков и иной текстовой и графической информации знаками, выполненными рельефно-точечным шрифтом Брайля;</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2034886371"/>
                  </a:ext>
                </a:extLst>
              </a:tr>
              <a:tr h="361524">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возможность предоставления инвалидам по слуху (слуху и зрению) услуг </a:t>
                      </a:r>
                      <a:r>
                        <a:rPr lang="ru-RU" sz="1100" b="1" u="none" strike="noStrike" dirty="0" err="1">
                          <a:effectLst/>
                        </a:rPr>
                        <a:t>сурдопереводчика</a:t>
                      </a:r>
                      <a:r>
                        <a:rPr lang="ru-RU" sz="1100" b="1" u="none" strike="noStrike" dirty="0">
                          <a:effectLst/>
                        </a:rPr>
                        <a:t> (</a:t>
                      </a:r>
                      <a:r>
                        <a:rPr lang="ru-RU" sz="1100" b="1" u="none" strike="noStrike" dirty="0" err="1">
                          <a:effectLst/>
                        </a:rPr>
                        <a:t>тифлосурдопереводчика</a:t>
                      </a:r>
                      <a:r>
                        <a:rPr lang="ru-RU" sz="1100" b="1" u="none" strike="noStrike" dirty="0">
                          <a:effectLst/>
                        </a:rPr>
                        <a:t>);</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3174461389"/>
                  </a:ext>
                </a:extLst>
              </a:tr>
              <a:tr h="361524">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наличие альтернативной версии официального сайта организации в сети "Интернет" для инвалидов по зрению;</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805094985"/>
                  </a:ext>
                </a:extLst>
              </a:tr>
              <a:tr h="361524">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помощь, оказываемая работниками организации, прошедшими необходимое обучение (инструктирование);</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3972269276"/>
                  </a:ext>
                </a:extLst>
              </a:tr>
              <a:tr h="192151">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наличие возможности предоставления услуги в дистанционном режиме или на дому</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1821324492"/>
                  </a:ext>
                </a:extLst>
              </a:tr>
              <a:tr h="1433564">
                <a:tc>
                  <a:txBody>
                    <a:bodyPr/>
                    <a:lstStyle/>
                    <a:p>
                      <a:pPr algn="l" fontAlgn="ctr"/>
                      <a:r>
                        <a:rPr lang="ru-RU" sz="1100" b="1" u="none" strike="noStrike">
                          <a:effectLst/>
                        </a:rPr>
                        <a:t>3.3.</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Доля получателей услуг, удовлетворенных доступностью услуг для инвалидов (в % от общего числа опрошенных получателей услуг - инвалидов).</a:t>
                      </a:r>
                      <a:endParaRPr lang="ru-RU" sz="1100" b="1" i="0" u="none" strike="noStrike" dirty="0">
                        <a:solidFill>
                          <a:srgbClr val="000000"/>
                        </a:solidFill>
                        <a:effectLst/>
                        <a:latin typeface="Times New Roman" panose="02020603050405020304" pitchFamily="18" charset="0"/>
                      </a:endParaRPr>
                    </a:p>
                    <a:p>
                      <a:pPr algn="ctr" fontAlgn="ctr"/>
                      <a:r>
                        <a:rPr lang="ru-RU" sz="600" b="1" u="none" strike="noStrike" dirty="0">
                          <a:effectLst/>
                        </a:rPr>
                        <a:t> </a:t>
                      </a:r>
                      <a:endParaRPr lang="ru-RU" sz="6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100" b="1" u="none" strike="noStrike" dirty="0">
                          <a:effectLst/>
                        </a:rPr>
                        <a:t>3.3.1. Удовлетворенность доступностью услуг для инвалидов</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ВОПРОС АНКЕТЫ 8. Удовлетворены ли Вы доступностью предоставления образовательных услуг для инвалидов в организации? </a:t>
                      </a:r>
                      <a:br>
                        <a:rPr lang="ru-RU" sz="1100" b="1" u="none" strike="noStrike" dirty="0">
                          <a:effectLst/>
                        </a:rPr>
                      </a:b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3324039066"/>
                  </a:ext>
                </a:extLst>
              </a:tr>
            </a:tbl>
          </a:graphicData>
        </a:graphic>
      </p:graphicFrame>
    </p:spTree>
    <p:extLst>
      <p:ext uri="{BB962C8B-B14F-4D97-AF65-F5344CB8AC3E}">
        <p14:creationId xmlns:p14="http://schemas.microsoft.com/office/powerpoint/2010/main" val="4012352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072680" y="162289"/>
            <a:ext cx="7416824"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hlinkClick r:id="rId2" action="ppaction://hlinksldjump"/>
              </a:rPr>
              <a:t>КРИТЕРИЙ </a:t>
            </a:r>
            <a:r>
              <a:rPr lang="en-US" sz="2400" b="1" dirty="0" smtClean="0">
                <a:latin typeface="Times New Roman" panose="02020603050405020304" pitchFamily="18" charset="0"/>
                <a:cs typeface="Times New Roman" panose="02020603050405020304" pitchFamily="18" charset="0"/>
                <a:hlinkClick r:id="rId2" action="ppaction://hlinksldjump"/>
              </a:rPr>
              <a:t>III</a:t>
            </a:r>
            <a:r>
              <a:rPr lang="ru-RU" sz="2400" b="1" dirty="0">
                <a:latin typeface="Times New Roman" panose="02020603050405020304" pitchFamily="18" charset="0"/>
                <a:cs typeface="Times New Roman" panose="02020603050405020304" pitchFamily="18" charset="0"/>
                <a:hlinkClick r:id="rId2" action="ppaction://hlinksldjump"/>
              </a:rPr>
              <a:t>. Доступность услуг для инвалидов</a:t>
            </a:r>
            <a:endParaRPr lang="ru-RU" sz="2400" b="1"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14</a:t>
            </a:fld>
            <a:endParaRPr lang="ru-RU" sz="1400" dirty="0">
              <a:solidFill>
                <a:srgbClr val="A5002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454221272"/>
              </p:ext>
            </p:extLst>
          </p:nvPr>
        </p:nvGraphicFramePr>
        <p:xfrm>
          <a:off x="776536" y="1844824"/>
          <a:ext cx="8543925" cy="2729770"/>
        </p:xfrm>
        <a:graphic>
          <a:graphicData uri="http://schemas.openxmlformats.org/drawingml/2006/table">
            <a:tbl>
              <a:tblPr>
                <a:tableStyleId>{327F97BB-C833-4FB7-BDE5-3F7075034690}</a:tableStyleId>
              </a:tblPr>
              <a:tblGrid>
                <a:gridCol w="432048">
                  <a:extLst>
                    <a:ext uri="{9D8B030D-6E8A-4147-A177-3AD203B41FA5}">
                      <a16:colId xmlns:a16="http://schemas.microsoft.com/office/drawing/2014/main" xmlns="" val="1744660448"/>
                    </a:ext>
                  </a:extLst>
                </a:gridCol>
                <a:gridCol w="6048672">
                  <a:extLst>
                    <a:ext uri="{9D8B030D-6E8A-4147-A177-3AD203B41FA5}">
                      <a16:colId xmlns:a16="http://schemas.microsoft.com/office/drawing/2014/main" xmlns="" val="4233258371"/>
                    </a:ext>
                  </a:extLst>
                </a:gridCol>
                <a:gridCol w="2063205">
                  <a:extLst>
                    <a:ext uri="{9D8B030D-6E8A-4147-A177-3AD203B41FA5}">
                      <a16:colId xmlns:a16="http://schemas.microsoft.com/office/drawing/2014/main" xmlns="" val="1995798041"/>
                    </a:ext>
                  </a:extLst>
                </a:gridCol>
              </a:tblGrid>
              <a:tr h="162957">
                <a:tc>
                  <a:txBody>
                    <a:bodyPr/>
                    <a:lstStyle/>
                    <a:p>
                      <a:pPr algn="ctr" fontAlgn="ctr"/>
                      <a:r>
                        <a:rPr lang="ru-RU" sz="1600" u="none" strike="noStrike" dirty="0">
                          <a:effectLst/>
                        </a:rPr>
                        <a:t>№ п.</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Индикатор</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Балл</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10256758"/>
                  </a:ext>
                </a:extLst>
              </a:tr>
              <a:tr h="325914">
                <a:tc>
                  <a:txBody>
                    <a:bodyPr/>
                    <a:lstStyle/>
                    <a:p>
                      <a:pPr algn="ctr" fontAlgn="b"/>
                      <a:r>
                        <a:rPr lang="ru-RU" sz="1600" u="none" strike="noStrike" dirty="0">
                          <a:effectLst/>
                        </a:rPr>
                        <a:t>1</a:t>
                      </a:r>
                      <a:endParaRPr lang="ru-RU" sz="1600" b="0" i="0" u="none" strike="noStrike" dirty="0">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a:effectLst/>
                        </a:rPr>
                        <a:t>оборудование входных групп пандусами (подъемными платформами)</a:t>
                      </a:r>
                      <a:endParaRPr lang="ru-RU" sz="1600" b="0" i="0" u="none" strike="noStrike" dirty="0">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15688821"/>
                  </a:ext>
                </a:extLst>
              </a:tr>
              <a:tr h="325914">
                <a:tc>
                  <a:txBody>
                    <a:bodyPr/>
                    <a:lstStyle/>
                    <a:p>
                      <a:pPr algn="ctr" fontAlgn="b"/>
                      <a:r>
                        <a:rPr lang="ru-RU" sz="1600" u="none" strike="noStrike" dirty="0">
                          <a:effectLst/>
                        </a:rPr>
                        <a:t>2</a:t>
                      </a:r>
                      <a:endParaRPr lang="ru-RU" sz="1600" b="0" i="0" u="none" strike="noStrike" dirty="0">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a:effectLst/>
                        </a:rPr>
                        <a:t>наличие выделенных стоянок для автотранспортных средств инвалидов</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90833154"/>
                  </a:ext>
                </a:extLst>
              </a:tr>
              <a:tr h="325914">
                <a:tc>
                  <a:txBody>
                    <a:bodyPr/>
                    <a:lstStyle/>
                    <a:p>
                      <a:pPr algn="ctr" fontAlgn="b"/>
                      <a:r>
                        <a:rPr lang="ru-RU" sz="1600" u="none" strike="noStrike" dirty="0">
                          <a:effectLst/>
                        </a:rPr>
                        <a:t>3</a:t>
                      </a:r>
                      <a:endParaRPr lang="ru-RU" sz="1600" b="0" i="0" u="none" strike="noStrike" dirty="0">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a:effectLst/>
                        </a:rPr>
                        <a:t>наличие адаптированных лифтов, поручней, расширенных дверных проемов</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33817738"/>
                  </a:ext>
                </a:extLst>
              </a:tr>
              <a:tr h="162957">
                <a:tc>
                  <a:txBody>
                    <a:bodyPr/>
                    <a:lstStyle/>
                    <a:p>
                      <a:pPr algn="ctr" fontAlgn="b"/>
                      <a:r>
                        <a:rPr lang="ru-RU" sz="1600" u="none" strike="noStrike" dirty="0">
                          <a:effectLst/>
                        </a:rPr>
                        <a:t>4</a:t>
                      </a:r>
                      <a:endParaRPr lang="ru-RU" sz="1600" b="0" i="0" u="none" strike="noStrike" dirty="0">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a:effectLst/>
                        </a:rPr>
                        <a:t>наличие сменных кресел-колясок</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69441049"/>
                  </a:ext>
                </a:extLst>
              </a:tr>
              <a:tr h="325914">
                <a:tc>
                  <a:txBody>
                    <a:bodyPr/>
                    <a:lstStyle/>
                    <a:p>
                      <a:pPr algn="ctr" fontAlgn="b"/>
                      <a:r>
                        <a:rPr lang="ru-RU" sz="1600" u="none" strike="noStrike" dirty="0">
                          <a:effectLst/>
                        </a:rPr>
                        <a:t>5</a:t>
                      </a:r>
                      <a:endParaRPr lang="ru-RU" sz="1600" b="0" i="0" u="none" strike="noStrike" dirty="0">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a:effectLst/>
                        </a:rPr>
                        <a:t>наличие специально оборудованных для инвалидов санитарно-гигиенических помещений</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30542691"/>
                  </a:ext>
                </a:extLst>
              </a:tr>
              <a:tr h="162957">
                <a:tc gridSpan="2">
                  <a:txBody>
                    <a:bodyPr/>
                    <a:lstStyle/>
                    <a:p>
                      <a:pPr algn="ctr" fontAlgn="ctr"/>
                      <a:r>
                        <a:rPr lang="ru-RU" sz="1600" u="none" strike="noStrike">
                          <a:effectLst/>
                        </a:rPr>
                        <a:t>Всего</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fontAlgn="ctr"/>
                      <a:r>
                        <a:rPr lang="ru-RU" sz="1600" u="none" strike="noStrike" dirty="0">
                          <a:effectLst/>
                        </a:rPr>
                        <a:t>ИТОГ от 0 до 5</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853405"/>
                  </a:ext>
                </a:extLst>
              </a:tr>
            </a:tbl>
          </a:graphicData>
        </a:graphic>
      </p:graphicFrame>
      <p:sp>
        <p:nvSpPr>
          <p:cNvPr id="5" name="Прямоугольник 4"/>
          <p:cNvSpPr/>
          <p:nvPr/>
        </p:nvSpPr>
        <p:spPr>
          <a:xfrm>
            <a:off x="2504728" y="5607240"/>
            <a:ext cx="7301036" cy="954107"/>
          </a:xfrm>
          <a:prstGeom prst="rect">
            <a:avLst/>
          </a:prstGeom>
        </p:spPr>
        <p:txBody>
          <a:bodyPr wrap="square">
            <a:spAutoFit/>
          </a:bodyPr>
          <a:lstStyle/>
          <a:p>
            <a:r>
              <a:rPr lang="ru-RU" sz="1400" dirty="0"/>
              <a:t>Приказ  Министерства образования  и  науки Российской  Федерации  от  09.11.2015  №  1309 «Об утверждении Порядка обеспечения условий доступности для инвалидов объектов и предоставляемых услуг в сфере образования, а также оказания им при этом необходимой помощи»</a:t>
            </a:r>
          </a:p>
        </p:txBody>
      </p:sp>
    </p:spTree>
    <p:extLst>
      <p:ext uri="{BB962C8B-B14F-4D97-AF65-F5344CB8AC3E}">
        <p14:creationId xmlns:p14="http://schemas.microsoft.com/office/powerpoint/2010/main" val="1531552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072680" y="162289"/>
            <a:ext cx="7416824"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hlinkClick r:id="rId2" action="ppaction://hlinksldjump"/>
              </a:rPr>
              <a:t>КРИТЕРИЙ </a:t>
            </a:r>
            <a:r>
              <a:rPr lang="en-US" sz="2400" b="1" dirty="0" smtClean="0">
                <a:latin typeface="Times New Roman" panose="02020603050405020304" pitchFamily="18" charset="0"/>
                <a:cs typeface="Times New Roman" panose="02020603050405020304" pitchFamily="18" charset="0"/>
                <a:hlinkClick r:id="rId2" action="ppaction://hlinksldjump"/>
              </a:rPr>
              <a:t>III</a:t>
            </a:r>
            <a:r>
              <a:rPr lang="ru-RU" sz="2400" b="1" dirty="0">
                <a:latin typeface="Times New Roman" panose="02020603050405020304" pitchFamily="18" charset="0"/>
                <a:cs typeface="Times New Roman" panose="02020603050405020304" pitchFamily="18" charset="0"/>
                <a:hlinkClick r:id="rId2" action="ppaction://hlinksldjump"/>
              </a:rPr>
              <a:t>. Доступность услуг для инвалидов</a:t>
            </a:r>
            <a:endParaRPr lang="ru-RU" sz="2400" b="1"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15</a:t>
            </a:fld>
            <a:endParaRPr lang="ru-RU" sz="1400" dirty="0">
              <a:solidFill>
                <a:srgbClr val="A5002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790941702"/>
              </p:ext>
            </p:extLst>
          </p:nvPr>
        </p:nvGraphicFramePr>
        <p:xfrm>
          <a:off x="537020" y="1484784"/>
          <a:ext cx="8880476" cy="4282521"/>
        </p:xfrm>
        <a:graphic>
          <a:graphicData uri="http://schemas.openxmlformats.org/drawingml/2006/table">
            <a:tbl>
              <a:tblPr>
                <a:tableStyleId>{327F97BB-C833-4FB7-BDE5-3F7075034690}</a:tableStyleId>
              </a:tblPr>
              <a:tblGrid>
                <a:gridCol w="564587">
                  <a:extLst>
                    <a:ext uri="{9D8B030D-6E8A-4147-A177-3AD203B41FA5}">
                      <a16:colId xmlns:a16="http://schemas.microsoft.com/office/drawing/2014/main" xmlns="" val="881012735"/>
                    </a:ext>
                  </a:extLst>
                </a:gridCol>
                <a:gridCol w="6503943">
                  <a:extLst>
                    <a:ext uri="{9D8B030D-6E8A-4147-A177-3AD203B41FA5}">
                      <a16:colId xmlns:a16="http://schemas.microsoft.com/office/drawing/2014/main" xmlns="" val="2993153695"/>
                    </a:ext>
                  </a:extLst>
                </a:gridCol>
                <a:gridCol w="1811946">
                  <a:extLst>
                    <a:ext uri="{9D8B030D-6E8A-4147-A177-3AD203B41FA5}">
                      <a16:colId xmlns:a16="http://schemas.microsoft.com/office/drawing/2014/main" xmlns="" val="3885748934"/>
                    </a:ext>
                  </a:extLst>
                </a:gridCol>
              </a:tblGrid>
              <a:tr h="220551">
                <a:tc>
                  <a:txBody>
                    <a:bodyPr/>
                    <a:lstStyle/>
                    <a:p>
                      <a:pPr algn="ctr" fontAlgn="ctr"/>
                      <a:r>
                        <a:rPr lang="ru-RU" sz="1600" u="none" strike="noStrike" dirty="0">
                          <a:effectLst/>
                        </a:rPr>
                        <a:t>№ п.</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Индикатор</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Балл</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95566164"/>
                  </a:ext>
                </a:extLst>
              </a:tr>
              <a:tr h="503499">
                <a:tc>
                  <a:txBody>
                    <a:bodyPr/>
                    <a:lstStyle/>
                    <a:p>
                      <a:pPr algn="ctr" fontAlgn="b"/>
                      <a:r>
                        <a:rPr lang="ru-RU" sz="1600" u="none" strike="noStrike">
                          <a:effectLst/>
                        </a:rPr>
                        <a:t>1</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a:effectLst/>
                        </a:rPr>
                        <a:t>дублирование для инвалидов по слуху и зрению звуковой и зрительной информации</a:t>
                      </a:r>
                      <a:endParaRPr lang="ru-RU" sz="1600" b="0" i="0" u="none" strike="noStrike" dirty="0">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1 или 0</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59141806"/>
                  </a:ext>
                </a:extLst>
              </a:tr>
              <a:tr h="669789">
                <a:tc>
                  <a:txBody>
                    <a:bodyPr/>
                    <a:lstStyle/>
                    <a:p>
                      <a:pPr algn="ctr" fontAlgn="b"/>
                      <a:r>
                        <a:rPr lang="ru-RU" sz="1600" u="none" strike="noStrike">
                          <a:effectLst/>
                        </a:rPr>
                        <a:t>2</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a:effectLst/>
                        </a:rPr>
                        <a:t>дублирование надписей, знаков и иной текстовой и графической информации знаками, выполненными рельефно-точечным шрифтом Брайля</a:t>
                      </a:r>
                      <a:endParaRPr lang="ru-RU" sz="1600" b="0" i="0" u="none" strike="noStrike" dirty="0">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90891719"/>
                  </a:ext>
                </a:extLst>
              </a:tr>
              <a:tr h="669789">
                <a:tc>
                  <a:txBody>
                    <a:bodyPr/>
                    <a:lstStyle/>
                    <a:p>
                      <a:pPr algn="ctr" fontAlgn="b"/>
                      <a:r>
                        <a:rPr lang="ru-RU" sz="1600" u="none" strike="noStrike">
                          <a:effectLst/>
                        </a:rPr>
                        <a:t>3</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a:effectLst/>
                        </a:rPr>
                        <a:t>возможность предоставления инвалидам по слуху (слуху и зрению) услуг сурдопереводчика (тифлосурдопереводчика)</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53914014"/>
                  </a:ext>
                </a:extLst>
              </a:tr>
              <a:tr h="503499">
                <a:tc>
                  <a:txBody>
                    <a:bodyPr/>
                    <a:lstStyle/>
                    <a:p>
                      <a:pPr algn="ctr" fontAlgn="b"/>
                      <a:r>
                        <a:rPr lang="ru-RU" sz="1600" u="none" strike="noStrike">
                          <a:effectLst/>
                        </a:rPr>
                        <a:t>4</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a:effectLst/>
                        </a:rPr>
                        <a:t>наличие альтернативной версии официального сайта организации для инвалидов по зрению </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84197858"/>
                  </a:ext>
                </a:extLst>
              </a:tr>
              <a:tr h="862665">
                <a:tc>
                  <a:txBody>
                    <a:bodyPr/>
                    <a:lstStyle/>
                    <a:p>
                      <a:pPr algn="ctr" fontAlgn="b"/>
                      <a:r>
                        <a:rPr lang="ru-RU" sz="1600" u="none" strike="noStrike">
                          <a:effectLst/>
                        </a:rPr>
                        <a:t>5</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a:effectLst/>
                        </a:rPr>
                        <a:t>помощь, оказываемая работниками организации, прошедшими необходимое обучение (инструктирование) по сопровождению инвалидов в помещениях организации и на прилегающей территории</a:t>
                      </a:r>
                      <a:endParaRPr lang="ru-RU" sz="1600" b="0" i="0" u="none" strike="noStrike" dirty="0">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68124686"/>
                  </a:ext>
                </a:extLst>
              </a:tr>
              <a:tr h="503499">
                <a:tc>
                  <a:txBody>
                    <a:bodyPr/>
                    <a:lstStyle/>
                    <a:p>
                      <a:pPr algn="ctr" fontAlgn="b"/>
                      <a:r>
                        <a:rPr lang="ru-RU" sz="1600" u="none" strike="noStrike" dirty="0">
                          <a:effectLst/>
                        </a:rPr>
                        <a:t>6</a:t>
                      </a:r>
                      <a:endParaRPr lang="ru-RU" sz="1600" b="0" i="0" u="none" strike="noStrike" dirty="0">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a:effectLst/>
                        </a:rPr>
                        <a:t>наличие возможности предоставления услуги в дистанционном режиме или на дому</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58199201"/>
                  </a:ext>
                </a:extLst>
              </a:tr>
              <a:tr h="220551">
                <a:tc gridSpan="2">
                  <a:txBody>
                    <a:bodyPr/>
                    <a:lstStyle/>
                    <a:p>
                      <a:pPr algn="ctr" fontAlgn="ctr"/>
                      <a:r>
                        <a:rPr lang="ru-RU" sz="1600" u="none" strike="noStrike">
                          <a:effectLst/>
                        </a:rPr>
                        <a:t>Всего</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fontAlgn="ctr"/>
                      <a:r>
                        <a:rPr lang="ru-RU" sz="1600" u="none" strike="noStrike" dirty="0">
                          <a:effectLst/>
                        </a:rPr>
                        <a:t>ИТОГ от 0 до 6</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78788365"/>
                  </a:ext>
                </a:extLst>
              </a:tr>
            </a:tbl>
          </a:graphicData>
        </a:graphic>
      </p:graphicFrame>
      <p:sp>
        <p:nvSpPr>
          <p:cNvPr id="5" name="Прямоугольник 4"/>
          <p:cNvSpPr/>
          <p:nvPr/>
        </p:nvSpPr>
        <p:spPr>
          <a:xfrm>
            <a:off x="1935496" y="5849000"/>
            <a:ext cx="7941200" cy="738664"/>
          </a:xfrm>
          <a:prstGeom prst="rect">
            <a:avLst/>
          </a:prstGeom>
        </p:spPr>
        <p:txBody>
          <a:bodyPr wrap="square">
            <a:spAutoFit/>
          </a:bodyPr>
          <a:lstStyle/>
          <a:p>
            <a:r>
              <a:rPr lang="ru-RU" sz="1400" dirty="0"/>
              <a:t>Приказ  Министерства образования  и  науки Российской  Федерации  от  09.11.2015  №  1309 «Об утверждении Порядка обеспечения условий доступности для инвалидов объектов и предоставляемых услуг в сфере образования, а также оказания им при этом необходимой помощи»</a:t>
            </a:r>
          </a:p>
        </p:txBody>
      </p:sp>
    </p:spTree>
    <p:extLst>
      <p:ext uri="{BB962C8B-B14F-4D97-AF65-F5344CB8AC3E}">
        <p14:creationId xmlns:p14="http://schemas.microsoft.com/office/powerpoint/2010/main" val="3201603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064568" y="-99031"/>
            <a:ext cx="8424936"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a:t>
            </a:r>
            <a:r>
              <a:rPr lang="en-US" sz="2400" b="1" dirty="0" smtClean="0">
                <a:latin typeface="Times New Roman" panose="02020603050405020304" pitchFamily="18" charset="0"/>
                <a:cs typeface="Times New Roman" panose="02020603050405020304" pitchFamily="18" charset="0"/>
              </a:rPr>
              <a:t>IV</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Доброжелательность</a:t>
            </a:r>
            <a:r>
              <a:rPr lang="ru-RU" sz="2400" b="1" dirty="0">
                <a:latin typeface="Times New Roman" panose="02020603050405020304" pitchFamily="18" charset="0"/>
                <a:cs typeface="Times New Roman" panose="02020603050405020304" pitchFamily="18" charset="0"/>
              </a:rPr>
              <a:t>, вежливость </a:t>
            </a:r>
          </a:p>
          <a:p>
            <a:pPr algn="r"/>
            <a:r>
              <a:rPr lang="ru-RU" sz="2400" b="1" dirty="0">
                <a:latin typeface="Times New Roman" panose="02020603050405020304" pitchFamily="18" charset="0"/>
                <a:cs typeface="Times New Roman" panose="02020603050405020304" pitchFamily="18" charset="0"/>
              </a:rPr>
              <a:t>работников организаций </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16</a:t>
            </a:fld>
            <a:endParaRPr lang="ru-RU" sz="1400" dirty="0">
              <a:solidFill>
                <a:srgbClr val="A5002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622407671"/>
              </p:ext>
            </p:extLst>
          </p:nvPr>
        </p:nvGraphicFramePr>
        <p:xfrm>
          <a:off x="272480" y="891559"/>
          <a:ext cx="9345488" cy="5284316"/>
        </p:xfrm>
        <a:graphic>
          <a:graphicData uri="http://schemas.openxmlformats.org/drawingml/2006/table">
            <a:tbl>
              <a:tblPr>
                <a:tableStyleId>{5C22544A-7EE6-4342-B048-85BDC9FD1C3A}</a:tableStyleId>
              </a:tblPr>
              <a:tblGrid>
                <a:gridCol w="371960">
                  <a:extLst>
                    <a:ext uri="{9D8B030D-6E8A-4147-A177-3AD203B41FA5}">
                      <a16:colId xmlns:a16="http://schemas.microsoft.com/office/drawing/2014/main" xmlns="" val="2264322209"/>
                    </a:ext>
                  </a:extLst>
                </a:gridCol>
                <a:gridCol w="2364344">
                  <a:extLst>
                    <a:ext uri="{9D8B030D-6E8A-4147-A177-3AD203B41FA5}">
                      <a16:colId xmlns:a16="http://schemas.microsoft.com/office/drawing/2014/main" xmlns="" val="2023193712"/>
                    </a:ext>
                  </a:extLst>
                </a:gridCol>
                <a:gridCol w="208377">
                  <a:extLst>
                    <a:ext uri="{9D8B030D-6E8A-4147-A177-3AD203B41FA5}">
                      <a16:colId xmlns:a16="http://schemas.microsoft.com/office/drawing/2014/main" xmlns="" val="2102815428"/>
                    </a:ext>
                  </a:extLst>
                </a:gridCol>
                <a:gridCol w="3175999">
                  <a:extLst>
                    <a:ext uri="{9D8B030D-6E8A-4147-A177-3AD203B41FA5}">
                      <a16:colId xmlns:a16="http://schemas.microsoft.com/office/drawing/2014/main" xmlns="" val="976205004"/>
                    </a:ext>
                  </a:extLst>
                </a:gridCol>
                <a:gridCol w="3224808">
                  <a:extLst>
                    <a:ext uri="{9D8B030D-6E8A-4147-A177-3AD203B41FA5}">
                      <a16:colId xmlns:a16="http://schemas.microsoft.com/office/drawing/2014/main" xmlns="" val="4002209137"/>
                    </a:ext>
                  </a:extLst>
                </a:gridCol>
              </a:tblGrid>
              <a:tr h="231653">
                <a:tc>
                  <a:txBody>
                    <a:bodyPr/>
                    <a:lstStyle/>
                    <a:p>
                      <a:pPr algn="ctr" fontAlgn="ctr"/>
                      <a:r>
                        <a:rPr lang="ru-RU" sz="1100" b="1" u="none" strike="noStrike" dirty="0">
                          <a:effectLst/>
                        </a:rPr>
                        <a:t>№</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ctr" fontAlgn="ctr"/>
                      <a:r>
                        <a:rPr lang="ru-RU" sz="1100" b="1" u="none" strike="noStrike" dirty="0">
                          <a:effectLst/>
                        </a:rPr>
                        <a:t>Показатели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endParaRPr lang="ru-RU"/>
                    </a:p>
                  </a:txBody>
                  <a:tcPr/>
                </a:tc>
                <a:tc>
                  <a:txBody>
                    <a:bodyPr/>
                    <a:lstStyle/>
                    <a:p>
                      <a:pPr algn="ctr" fontAlgn="ctr"/>
                      <a:r>
                        <a:rPr lang="ru-RU" sz="1100" b="1" u="none" strike="noStrike" dirty="0">
                          <a:effectLst/>
                        </a:rPr>
                        <a:t>Параметры, подлежащие оценке </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Источник</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3766315550"/>
                  </a:ext>
                </a:extLst>
              </a:tr>
              <a:tr h="299237">
                <a:tc>
                  <a:txBody>
                    <a:bodyPr/>
                    <a:lstStyle/>
                    <a:p>
                      <a:pPr algn="l" fontAlgn="ctr"/>
                      <a:r>
                        <a:rPr lang="ru-RU" sz="1100" b="1" u="none" strike="noStrike">
                          <a:effectLst/>
                        </a:rPr>
                        <a:t>4</a:t>
                      </a:r>
                      <a:endParaRPr lang="ru-RU" sz="1100" b="1" i="0" u="none" strike="noStrike">
                        <a:solidFill>
                          <a:srgbClr val="000000"/>
                        </a:solidFill>
                        <a:effectLst/>
                        <a:latin typeface="Times New Roman" panose="02020603050405020304" pitchFamily="18" charset="0"/>
                      </a:endParaRPr>
                    </a:p>
                  </a:txBody>
                  <a:tcPr marL="3919" marR="3919" marT="3919" marB="0" anchor="ctr"/>
                </a:tc>
                <a:tc gridSpan="4">
                  <a:txBody>
                    <a:bodyPr/>
                    <a:lstStyle/>
                    <a:p>
                      <a:pPr algn="l" fontAlgn="ctr"/>
                      <a:r>
                        <a:rPr lang="ru-RU" sz="1100" b="1" u="none" strike="noStrike" dirty="0">
                          <a:solidFill>
                            <a:srgbClr val="FF0000"/>
                          </a:solidFill>
                          <a:effectLst/>
                        </a:rPr>
                        <a:t>Критерий "Доброжелательность, вежливость работников организаций социальной сферы</a:t>
                      </a:r>
                      <a:r>
                        <a:rPr lang="ru-RU" sz="1100" b="1" u="none" strike="noStrike" dirty="0" smtClean="0">
                          <a:solidFill>
                            <a:srgbClr val="FF0000"/>
                          </a:solidFill>
                          <a:effectLst/>
                        </a:rPr>
                        <a:t>"</a:t>
                      </a:r>
                      <a:r>
                        <a:rPr lang="ru-RU" sz="1100" b="1" u="none" strike="noStrike" dirty="0">
                          <a:effectLst/>
                        </a:rPr>
                        <a:t> </a:t>
                      </a:r>
                      <a:endParaRPr lang="ru-RU" sz="1100" b="1" i="0" u="none" strike="noStrike" dirty="0">
                        <a:solidFill>
                          <a:srgbClr val="000000"/>
                        </a:solidFill>
                        <a:effectLst/>
                        <a:latin typeface="Calibri" panose="020F0502020204030204" pitchFamily="34" charset="0"/>
                      </a:endParaRPr>
                    </a:p>
                  </a:txBody>
                  <a:tcPr marL="3919" marR="3919" marT="3919" marB="0" anchor="ctr"/>
                </a:tc>
                <a:tc hMerge="1">
                  <a:txBody>
                    <a:bodyPr/>
                    <a:lstStyle/>
                    <a:p>
                      <a:endParaRPr lang="ru-RU"/>
                    </a:p>
                  </a:txBody>
                  <a:tcPr/>
                </a:tc>
                <a:tc hMerge="1">
                  <a:txBody>
                    <a:bodyPr/>
                    <a:lstStyle/>
                    <a:p>
                      <a:endParaRPr lang="ru-RU"/>
                    </a:p>
                  </a:txBody>
                  <a:tcPr/>
                </a:tc>
                <a:tc hMerge="1">
                  <a:txBody>
                    <a:bodyPr/>
                    <a:lstStyle/>
                    <a:p>
                      <a:pPr algn="ctr" fontAlgn="ct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1355870449"/>
                  </a:ext>
                </a:extLst>
              </a:tr>
              <a:tr h="1630249">
                <a:tc>
                  <a:txBody>
                    <a:bodyPr/>
                    <a:lstStyle/>
                    <a:p>
                      <a:pPr algn="l" fontAlgn="ctr"/>
                      <a:r>
                        <a:rPr lang="ru-RU" sz="1100" b="1" u="none" strike="noStrike">
                          <a:effectLst/>
                        </a:rPr>
                        <a:t>4.1.</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Доля получателей услуг, удовлетворенных доброжелательностью, вежливостью работников организации, обеспечивающих первичный контакт и информирование получателя услуги при непосредственном обращении в организацию (в % от общего числа опрошенных получателей услуг).</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100" b="1" u="none" strike="noStrike" dirty="0">
                          <a:effectLst/>
                        </a:rPr>
                        <a:t>4.1.1. Удовлетворенность доброжелательностью, вежливостью работников организации, обеспечивающих первичный контакт и информирование получателя услуги (работники справочной/приемного отделения/ - регистратуры/кассы и прочие) при непосредственном обращении в организацию</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0"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ВОПРОС АНКЕТЫ 9. Удовлетворены ли Вы доброжелательностью и вежливостью работников образовательной организации, обеспечивающих первичный контакт с посетителями и информирование об услугах при непосредственном обращении в организацию (работники приемной комиссии, секретариата, учебной части)? </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2183221956"/>
                  </a:ext>
                </a:extLst>
              </a:tr>
              <a:tr h="1334468">
                <a:tc>
                  <a:txBody>
                    <a:bodyPr/>
                    <a:lstStyle/>
                    <a:p>
                      <a:pPr algn="l" fontAlgn="ctr"/>
                      <a:r>
                        <a:rPr lang="ru-RU" sz="1100" b="1" u="none" strike="noStrike">
                          <a:effectLst/>
                        </a:rPr>
                        <a:t>4.2.</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a:effectLst/>
                        </a:rPr>
                        <a:t>Доля получателей услуг, удовлетворенных доброжелательностью, вежливостью работников организации, обеспечивающих непосредственное оказание услуги при обращении в организацию (в % от общего числа опрошенных получателей услуг).</a:t>
                      </a:r>
                      <a:endParaRPr lang="ru-RU" sz="1100" b="1" i="0" u="none" strike="noStrike">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100" b="1" u="none" strike="noStrike" dirty="0">
                          <a:effectLst/>
                        </a:rPr>
                        <a:t>4.2.1. Удовлетворенность доброжелательностью, вежливостью работников организации, обеспечивающих непосредственное оказание услуги (врачей/социальных работников/преподавателей/экскурсоводов и прочие) при обращении в организацию</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0"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ВОПРОС АНКЕТЫ 10. Удовлетворены ли Вы доброжелательностью и вежливостью работников образовательной организации, обеспечивающих непосредственное оказание образовательной услуги при обращении в организацию (преподаватели, воспитатели, тренеры, инструкторы)?</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2889337286"/>
                  </a:ext>
                </a:extLst>
              </a:tr>
              <a:tr h="1778138">
                <a:tc>
                  <a:txBody>
                    <a:bodyPr/>
                    <a:lstStyle/>
                    <a:p>
                      <a:pPr algn="l" fontAlgn="ctr"/>
                      <a:r>
                        <a:rPr lang="ru-RU" sz="1100" b="1" u="none" strike="noStrike">
                          <a:effectLst/>
                        </a:rPr>
                        <a:t>4.3.</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a:effectLst/>
                        </a:rPr>
                        <a:t>Доля получателей услуг, удовлетворенных доброжелательностью, вежливостью работников организации при использовании дистанционных форм взаимодействия (в % от общего числа опрошенных получателей услуг).</a:t>
                      </a:r>
                      <a:endParaRPr lang="ru-RU" sz="1100" b="1" i="0" u="none" strike="noStrike">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100" b="1" u="none" strike="noStrike">
                          <a:effectLst/>
                        </a:rPr>
                        <a:t>4.3.1. Удовлетворенность доброжелательностью, вежливостью работников организации при использовании дистанционных форм взаимодействия (по телефону, по электронной почте, с помощью электронных сервисов (подачи электронного обращения/ жалоб/предложений, записи на прием/получение услуги, получение консультации по оказываемым услугам и пр.))</a:t>
                      </a:r>
                      <a:endParaRPr lang="ru-RU" sz="1100" b="1" i="0" u="none" strike="noStrike">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0"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ВОПРОС АНКЕТЫ 12. Удовлетворены ли Вы доброжелательностью и вежливостью работников образовательной организации, с которыми взаимодействовали в дистанционной форме (по телефону, по электронной почте, с помощью электронных сервисов (для подачи электронного обращения (жалобы, предложения), получения консультации по оказываемым образовательным услугам) и в прочих дистанционных формах)? </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2781923255"/>
                  </a:ext>
                </a:extLst>
              </a:tr>
            </a:tbl>
          </a:graphicData>
        </a:graphic>
      </p:graphicFrame>
    </p:spTree>
    <p:extLst>
      <p:ext uri="{BB962C8B-B14F-4D97-AF65-F5344CB8AC3E}">
        <p14:creationId xmlns:p14="http://schemas.microsoft.com/office/powerpoint/2010/main" val="3983781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928664" y="-99031"/>
            <a:ext cx="7560840"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a:t>
            </a:r>
            <a:r>
              <a:rPr lang="en-US" sz="2400" b="1" dirty="0" smtClean="0">
                <a:latin typeface="Times New Roman" panose="02020603050405020304" pitchFamily="18" charset="0"/>
                <a:cs typeface="Times New Roman" panose="02020603050405020304" pitchFamily="18" charset="0"/>
              </a:rPr>
              <a:t>V</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Удовлетворенность условиями оказания </a:t>
            </a:r>
            <a:r>
              <a:rPr lang="ru-RU" sz="2400" b="1" dirty="0">
                <a:latin typeface="Times New Roman" panose="02020603050405020304" pitchFamily="18" charset="0"/>
                <a:cs typeface="Times New Roman" panose="02020603050405020304" pitchFamily="18" charset="0"/>
              </a:rPr>
              <a:t>услуг </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17</a:t>
            </a:fld>
            <a:endParaRPr lang="ru-RU" sz="1400" dirty="0">
              <a:solidFill>
                <a:srgbClr val="A50021"/>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034992251"/>
              </p:ext>
            </p:extLst>
          </p:nvPr>
        </p:nvGraphicFramePr>
        <p:xfrm>
          <a:off x="344488" y="1124744"/>
          <a:ext cx="9217024" cy="4896544"/>
        </p:xfrm>
        <a:graphic>
          <a:graphicData uri="http://schemas.openxmlformats.org/drawingml/2006/table">
            <a:tbl>
              <a:tblPr>
                <a:tableStyleId>{5C22544A-7EE6-4342-B048-85BDC9FD1C3A}</a:tableStyleId>
              </a:tblPr>
              <a:tblGrid>
                <a:gridCol w="275575">
                  <a:extLst>
                    <a:ext uri="{9D8B030D-6E8A-4147-A177-3AD203B41FA5}">
                      <a16:colId xmlns:a16="http://schemas.microsoft.com/office/drawing/2014/main" xmlns="" val="3966770412"/>
                    </a:ext>
                  </a:extLst>
                </a:gridCol>
                <a:gridCol w="2460729">
                  <a:extLst>
                    <a:ext uri="{9D8B030D-6E8A-4147-A177-3AD203B41FA5}">
                      <a16:colId xmlns:a16="http://schemas.microsoft.com/office/drawing/2014/main" xmlns="" val="1677036203"/>
                    </a:ext>
                  </a:extLst>
                </a:gridCol>
                <a:gridCol w="3769123">
                  <a:extLst>
                    <a:ext uri="{9D8B030D-6E8A-4147-A177-3AD203B41FA5}">
                      <a16:colId xmlns:a16="http://schemas.microsoft.com/office/drawing/2014/main" xmlns="" val="1541798199"/>
                    </a:ext>
                  </a:extLst>
                </a:gridCol>
                <a:gridCol w="2711597">
                  <a:extLst>
                    <a:ext uri="{9D8B030D-6E8A-4147-A177-3AD203B41FA5}">
                      <a16:colId xmlns:a16="http://schemas.microsoft.com/office/drawing/2014/main" xmlns="" val="1859490789"/>
                    </a:ext>
                  </a:extLst>
                </a:gridCol>
              </a:tblGrid>
              <a:tr h="476114">
                <a:tc>
                  <a:txBody>
                    <a:bodyPr/>
                    <a:lstStyle/>
                    <a:p>
                      <a:pPr algn="ctr" fontAlgn="ctr"/>
                      <a:r>
                        <a:rPr lang="ru-RU" sz="1100" b="1" u="none" strike="noStrike" dirty="0">
                          <a:effectLst/>
                        </a:rPr>
                        <a:t>№</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Показатели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Параметры, подлежащие оценке </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Источник</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1312179196"/>
                  </a:ext>
                </a:extLst>
              </a:tr>
              <a:tr h="187759">
                <a:tc>
                  <a:txBody>
                    <a:bodyPr/>
                    <a:lstStyle/>
                    <a:p>
                      <a:pPr algn="l" fontAlgn="ctr"/>
                      <a:r>
                        <a:rPr lang="ru-RU" sz="1100" b="1" u="none" strike="noStrike">
                          <a:effectLst/>
                        </a:rPr>
                        <a:t>5</a:t>
                      </a:r>
                      <a:endParaRPr lang="ru-RU" sz="1100" b="1" i="0" u="none" strike="noStrike">
                        <a:solidFill>
                          <a:srgbClr val="000000"/>
                        </a:solidFill>
                        <a:effectLst/>
                        <a:latin typeface="Times New Roman" panose="02020603050405020304" pitchFamily="18" charset="0"/>
                      </a:endParaRPr>
                    </a:p>
                  </a:txBody>
                  <a:tcPr marL="3919" marR="3919" marT="3919" marB="0" anchor="ctr"/>
                </a:tc>
                <a:tc gridSpan="3">
                  <a:txBody>
                    <a:bodyPr/>
                    <a:lstStyle/>
                    <a:p>
                      <a:pPr algn="l" fontAlgn="ctr"/>
                      <a:r>
                        <a:rPr lang="ru-RU" sz="1100" b="1" u="none" strike="noStrike" dirty="0">
                          <a:solidFill>
                            <a:srgbClr val="FF0000"/>
                          </a:solidFill>
                          <a:effectLst/>
                        </a:rPr>
                        <a:t>Критерий "Удовлетворенность условиями оказания </a:t>
                      </a:r>
                      <a:r>
                        <a:rPr lang="ru-RU" sz="1100" b="1" u="none" strike="noStrike" dirty="0" smtClean="0">
                          <a:solidFill>
                            <a:srgbClr val="FF0000"/>
                          </a:solidFill>
                          <a:effectLst/>
                        </a:rPr>
                        <a:t>услуг"</a:t>
                      </a:r>
                    </a:p>
                  </a:txBody>
                  <a:tcPr marL="3919" marR="3919" marT="3919" marB="0" anchor="ctr"/>
                </a:tc>
                <a:tc hMerge="1">
                  <a:txBody>
                    <a:bodyPr/>
                    <a:lstStyle/>
                    <a:p>
                      <a:endParaRPr lang="ru-RU"/>
                    </a:p>
                  </a:txBody>
                  <a:tcPr/>
                </a:tc>
                <a:tc hMerge="1">
                  <a:txBody>
                    <a:bodyPr/>
                    <a:lstStyle/>
                    <a:p>
                      <a:pPr algn="ctr" fontAlgn="ct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2156269742"/>
                  </a:ext>
                </a:extLst>
              </a:tr>
              <a:tr h="1655517">
                <a:tc>
                  <a:txBody>
                    <a:bodyPr/>
                    <a:lstStyle/>
                    <a:p>
                      <a:pPr algn="l" fontAlgn="ctr"/>
                      <a:r>
                        <a:rPr lang="ru-RU" sz="1100" b="1" u="none" strike="noStrike">
                          <a:effectLst/>
                        </a:rPr>
                        <a:t>5.1.</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a:effectLst/>
                        </a:rPr>
                        <a:t>Доля получателей услуг, которые готовы рекомендовать организацию родственникам и знакомым (могли бы ее рекомендовать, если бы была возможность выбора организации) (в % от общего числа опрошенных получателей услуг).</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l" fontAlgn="ctr"/>
                      <a:r>
                        <a:rPr lang="ru-RU" sz="1100" b="1" u="none" strike="noStrike" dirty="0">
                          <a:effectLst/>
                        </a:rPr>
                        <a:t>5.1.1. Готовность получателей услуг рекомендовать организацию родственникам и знакомым</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ВОПРОС АНКЕТЫ 13. Готовы ли Вы рекомендовать данную образовательную организацию родственникам и знакомым (или могли бы Вы ее рекомендовать, если бы была возможность выбора образовательной организации)? </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784544130"/>
                  </a:ext>
                </a:extLst>
              </a:tr>
              <a:tr h="554698">
                <a:tc rowSpan="3">
                  <a:txBody>
                    <a:bodyPr/>
                    <a:lstStyle/>
                    <a:p>
                      <a:pPr algn="l" fontAlgn="ctr"/>
                      <a:r>
                        <a:rPr lang="ru-RU" sz="1100" b="1" u="none" strike="noStrike">
                          <a:effectLst/>
                        </a:rPr>
                        <a:t>5.2.</a:t>
                      </a:r>
                      <a:endParaRPr lang="ru-RU" sz="1100" b="1" i="0" u="none" strike="noStrike">
                        <a:solidFill>
                          <a:srgbClr val="000000"/>
                        </a:solidFill>
                        <a:effectLst/>
                        <a:latin typeface="Times New Roman" panose="02020603050405020304" pitchFamily="18" charset="0"/>
                      </a:endParaRPr>
                    </a:p>
                  </a:txBody>
                  <a:tcPr marL="3919" marR="3919" marT="3919" marB="0" anchor="ctr"/>
                </a:tc>
                <a:tc rowSpan="3">
                  <a:txBody>
                    <a:bodyPr/>
                    <a:lstStyle/>
                    <a:p>
                      <a:pPr algn="ctr" fontAlgn="ctr"/>
                      <a:r>
                        <a:rPr lang="ru-RU" sz="1100" b="1" u="none" strike="noStrike">
                          <a:effectLst/>
                        </a:rPr>
                        <a:t>Доля получателей услуг, удовлетворенных организационными условиями предоставления услуг (в % от общего числа опрошенных получателей услуг). </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l" fontAlgn="ctr"/>
                      <a:r>
                        <a:rPr lang="ru-RU" sz="1100" b="1" u="none" strike="noStrike">
                          <a:effectLst/>
                        </a:rPr>
                        <a:t>5.2.1 Удовлетворенность получателей услуг организационными условиями оказания услуг, например:</a:t>
                      </a:r>
                      <a:endParaRPr lang="ru-RU" sz="1100" b="1" i="0" u="none" strike="noStrike">
                        <a:solidFill>
                          <a:srgbClr val="000000"/>
                        </a:solidFill>
                        <a:effectLst/>
                        <a:latin typeface="Times New Roman" panose="02020603050405020304" pitchFamily="18" charset="0"/>
                      </a:endParaRPr>
                    </a:p>
                  </a:txBody>
                  <a:tcPr marL="3919" marR="3919" marT="3919" marB="0" anchor="ctr"/>
                </a:tc>
                <a:tc rowSpan="3">
                  <a:txBody>
                    <a:bodyPr/>
                    <a:lstStyle/>
                    <a:p>
                      <a:pPr algn="ctr" fontAlgn="ctr"/>
                      <a:r>
                        <a:rPr lang="ru-RU" sz="1100" b="1" u="none" strike="noStrike" dirty="0">
                          <a:effectLst/>
                        </a:rPr>
                        <a:t>ВОПРОС АНКЕТЫ 14. Удовлетворены ли Вы организационными условиями предоставления образовательных услуг (графиком работы организации, навигацией внутри организации (наличие информационных табличек, указателей, сигнальных табло, </a:t>
                      </a:r>
                      <a:r>
                        <a:rPr lang="ru-RU" sz="1100" b="1" u="none" strike="noStrike" dirty="0" err="1">
                          <a:effectLst/>
                        </a:rPr>
                        <a:t>инфоматов</a:t>
                      </a:r>
                      <a:r>
                        <a:rPr lang="ru-RU" sz="1100" b="1" u="none" strike="noStrike" dirty="0">
                          <a:effectLst/>
                        </a:rPr>
                        <a:t> и прочие)? </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1808460281"/>
                  </a:ext>
                </a:extLst>
              </a:tr>
              <a:tr h="371229">
                <a:tc vMerge="1">
                  <a:txBody>
                    <a:bodyPr/>
                    <a:lstStyle/>
                    <a:p>
                      <a:endParaRPr lang="ru-RU"/>
                    </a:p>
                  </a:txBody>
                  <a:tcPr/>
                </a:tc>
                <a:tc vMerge="1">
                  <a:txBody>
                    <a:bodyPr/>
                    <a:lstStyle/>
                    <a:p>
                      <a:endParaRPr lang="ru-RU"/>
                    </a:p>
                  </a:txBody>
                  <a:tcPr/>
                </a:tc>
                <a:tc>
                  <a:txBody>
                    <a:bodyPr/>
                    <a:lstStyle/>
                    <a:p>
                      <a:pPr algn="l" fontAlgn="ctr"/>
                      <a:r>
                        <a:rPr lang="ru-RU" sz="1100" b="1" u="none" strike="noStrike" dirty="0">
                          <a:effectLst/>
                        </a:rPr>
                        <a:t>- наличием и понятностью навигации внутри организации;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2908149715"/>
                  </a:ext>
                </a:extLst>
              </a:tr>
              <a:tr h="546120">
                <a:tc vMerge="1">
                  <a:txBody>
                    <a:bodyPr/>
                    <a:lstStyle/>
                    <a:p>
                      <a:endParaRPr lang="ru-RU"/>
                    </a:p>
                  </a:txBody>
                  <a:tcPr/>
                </a:tc>
                <a:tc vMerge="1">
                  <a:txBody>
                    <a:bodyPr/>
                    <a:lstStyle/>
                    <a:p>
                      <a:endParaRPr lang="ru-RU"/>
                    </a:p>
                  </a:txBody>
                  <a:tcPr/>
                </a:tc>
                <a:tc>
                  <a:txBody>
                    <a:bodyPr/>
                    <a:lstStyle/>
                    <a:p>
                      <a:pPr algn="l" fontAlgn="ctr"/>
                      <a:r>
                        <a:rPr lang="ru-RU" sz="1100" b="1" u="none" strike="noStrike" dirty="0">
                          <a:effectLst/>
                        </a:rPr>
                        <a:t>- графиком работы организации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3651927678"/>
                  </a:ext>
                </a:extLst>
              </a:tr>
              <a:tr h="1105107">
                <a:tc>
                  <a:txBody>
                    <a:bodyPr/>
                    <a:lstStyle/>
                    <a:p>
                      <a:pPr algn="l" fontAlgn="ctr"/>
                      <a:r>
                        <a:rPr lang="ru-RU" sz="1100" b="1" u="none" strike="noStrike">
                          <a:effectLst/>
                        </a:rPr>
                        <a:t>5.3.</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a:effectLst/>
                        </a:rPr>
                        <a:t>Доля получателей услуг, удовлетворенных в целом условиями оказания услуг в организации (в % от общего числа опрошенных получателей услуг).</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l" fontAlgn="ctr"/>
                      <a:r>
                        <a:rPr lang="ru-RU" sz="1100" b="1" u="none" strike="noStrike">
                          <a:effectLst/>
                        </a:rPr>
                        <a:t>5.3.1. Удовлетворенность получателей услуг в целом условиями оказания услуг в организации</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ВОПРОС АНКЕТЫ 15. Удовлетворены ли Вы в целом условиями оказания образовательных услуг в образовательной организации? </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2318958751"/>
                  </a:ext>
                </a:extLst>
              </a:tr>
            </a:tbl>
          </a:graphicData>
        </a:graphic>
      </p:graphicFrame>
    </p:spTree>
    <p:extLst>
      <p:ext uri="{BB962C8B-B14F-4D97-AF65-F5344CB8AC3E}">
        <p14:creationId xmlns:p14="http://schemas.microsoft.com/office/powerpoint/2010/main" val="265948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260648"/>
            <a:ext cx="7272808"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ru-RU" sz="2400" b="1"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18</a:t>
            </a:fld>
            <a:endParaRPr lang="ru-RU" sz="1400" dirty="0">
              <a:solidFill>
                <a:srgbClr val="A50021"/>
              </a:solidFill>
            </a:endParaRPr>
          </a:p>
        </p:txBody>
      </p:sp>
      <p:sp>
        <p:nvSpPr>
          <p:cNvPr id="2" name="Прямоугольник 1"/>
          <p:cNvSpPr/>
          <p:nvPr/>
        </p:nvSpPr>
        <p:spPr>
          <a:xfrm>
            <a:off x="139464" y="1164564"/>
            <a:ext cx="9638072" cy="4893647"/>
          </a:xfrm>
          <a:prstGeom prst="rect">
            <a:avLst/>
          </a:prstGeom>
        </p:spPr>
        <p:txBody>
          <a:bodyPr wrap="square">
            <a:spAutoFit/>
          </a:bodyPr>
          <a:lstStyle/>
          <a:p>
            <a:pPr>
              <a:lnSpc>
                <a:spcPct val="95000"/>
              </a:lnSpc>
              <a:spcAft>
                <a:spcPts val="300"/>
              </a:spcAft>
            </a:pPr>
            <a:r>
              <a:rPr lang="ru-RU" sz="2400" b="1" dirty="0">
                <a:solidFill>
                  <a:srgbClr val="A50021"/>
                </a:solidFill>
                <a:latin typeface="Times New Roman" panose="02020603050405020304" pitchFamily="18" charset="0"/>
                <a:cs typeface="Times New Roman" panose="02020603050405020304" pitchFamily="18" charset="0"/>
              </a:rPr>
              <a:t>Методы сбора первичной информации:</a:t>
            </a:r>
          </a:p>
          <a:p>
            <a:pPr>
              <a:lnSpc>
                <a:spcPct val="95000"/>
              </a:lnSpc>
              <a:spcAft>
                <a:spcPts val="300"/>
              </a:spcAft>
            </a:pPr>
            <a:endParaRPr lang="ru-RU" sz="2400" b="1" dirty="0">
              <a:solidFill>
                <a:srgbClr val="A50021"/>
              </a:solidFill>
              <a:latin typeface="Times New Roman" panose="02020603050405020304" pitchFamily="18" charset="0"/>
              <a:cs typeface="Times New Roman" panose="02020603050405020304" pitchFamily="18" charset="0"/>
            </a:endParaRPr>
          </a:p>
          <a:p>
            <a:pPr marL="360000" indent="-342000">
              <a:lnSpc>
                <a:spcPct val="95000"/>
              </a:lnSpc>
              <a:spcAft>
                <a:spcPts val="300"/>
              </a:spcAft>
              <a:buFont typeface="Wingdings" pitchFamily="2" charset="2"/>
              <a:buChar char="v"/>
            </a:pPr>
            <a:r>
              <a:rPr lang="ru-RU" sz="2400" dirty="0">
                <a:latin typeface="Times New Roman" panose="02020603050405020304" pitchFamily="18" charset="0"/>
                <a:cs typeface="Times New Roman" panose="02020603050405020304" pitchFamily="18" charset="0"/>
              </a:rPr>
              <a:t>Для выявления мнения получателей услуг:</a:t>
            </a:r>
          </a:p>
          <a:p>
            <a:pPr marL="900000" indent="-342000">
              <a:lnSpc>
                <a:spcPct val="95000"/>
              </a:lnSpc>
              <a:spcAft>
                <a:spcPts val="300"/>
              </a:spcAft>
              <a:buFont typeface="Wingdings" pitchFamily="2" charset="2"/>
              <a:buChar char="Ø"/>
            </a:pPr>
            <a:r>
              <a:rPr lang="ru-RU" u="sng" dirty="0">
                <a:latin typeface="Times New Roman" panose="02020603050405020304" pitchFamily="18" charset="0"/>
                <a:cs typeface="Times New Roman" panose="02020603050405020304" pitchFamily="18" charset="0"/>
              </a:rPr>
              <a:t>анкетирование получателей </a:t>
            </a:r>
            <a:r>
              <a:rPr lang="ru-RU" u="sng" dirty="0" smtClean="0">
                <a:latin typeface="Times New Roman" panose="02020603050405020304" pitchFamily="18" charset="0"/>
                <a:cs typeface="Times New Roman" panose="02020603050405020304" pitchFamily="18" charset="0"/>
              </a:rPr>
              <a:t>услуг </a:t>
            </a:r>
            <a:r>
              <a:rPr lang="ru-RU" dirty="0" smtClean="0">
                <a:latin typeface="Times New Roman" panose="02020603050405020304" pitchFamily="18" charset="0"/>
                <a:cs typeface="Times New Roman" panose="02020603050405020304" pitchFamily="18" charset="0"/>
              </a:rPr>
              <a:t>- письменная форма опроса, включая онлайн опрос по анкете, размещенной в информационно-телекоммуникационной сети «Интернет» (при необходимости на бумажных носителях в помещениях организаций).</a:t>
            </a:r>
          </a:p>
          <a:p>
            <a:pPr marL="558000">
              <a:lnSpc>
                <a:spcPct val="95000"/>
              </a:lnSpc>
              <a:spcAft>
                <a:spcPts val="300"/>
              </a:spcAft>
            </a:pPr>
            <a:endParaRPr lang="ru-RU" dirty="0" smtClean="0">
              <a:latin typeface="Times New Roman" panose="02020603050405020304" pitchFamily="18" charset="0"/>
              <a:cs typeface="Times New Roman" panose="02020603050405020304" pitchFamily="18" charset="0"/>
            </a:endParaRPr>
          </a:p>
          <a:p>
            <a:pPr marL="360000" indent="-342000">
              <a:lnSpc>
                <a:spcPct val="95000"/>
              </a:lnSpc>
              <a:spcAft>
                <a:spcPts val="300"/>
              </a:spcAft>
              <a:buFont typeface="Wingdings" pitchFamily="2" charset="2"/>
              <a:buChar char="v"/>
            </a:pPr>
            <a:r>
              <a:rPr lang="ru-RU" sz="2000" dirty="0" smtClean="0">
                <a:latin typeface="Times New Roman" panose="02020603050405020304" pitchFamily="18" charset="0"/>
                <a:cs typeface="Times New Roman" panose="02020603050405020304" pitchFamily="18" charset="0"/>
              </a:rPr>
              <a:t>Для </a:t>
            </a:r>
            <a:r>
              <a:rPr lang="ru-RU" sz="2000" dirty="0">
                <a:latin typeface="Times New Roman" panose="02020603050405020304" pitchFamily="18" charset="0"/>
                <a:cs typeface="Times New Roman" panose="02020603050405020304" pitchFamily="18" charset="0"/>
              </a:rPr>
              <a:t>изучения открытой информации о деятельности </a:t>
            </a:r>
            <a:r>
              <a:rPr lang="ru-RU" sz="2000" dirty="0" smtClean="0">
                <a:latin typeface="Times New Roman" panose="02020603050405020304" pitchFamily="18" charset="0"/>
                <a:cs typeface="Times New Roman" panose="02020603050405020304" pitchFamily="18" charset="0"/>
              </a:rPr>
              <a:t>организаций и условиях предоставления услуг:</a:t>
            </a:r>
            <a:endParaRPr lang="ru-RU" sz="2000" dirty="0">
              <a:latin typeface="Times New Roman" panose="02020603050405020304" pitchFamily="18" charset="0"/>
              <a:cs typeface="Times New Roman" panose="02020603050405020304" pitchFamily="18" charset="0"/>
            </a:endParaRPr>
          </a:p>
          <a:p>
            <a:pPr marL="900000" indent="-342000">
              <a:lnSpc>
                <a:spcPct val="95000"/>
              </a:lnSpc>
              <a:spcAft>
                <a:spcPts val="300"/>
              </a:spcAft>
              <a:buFont typeface="Wingdings" pitchFamily="2" charset="2"/>
              <a:buChar char="Ø"/>
            </a:pPr>
            <a:r>
              <a:rPr lang="ru-RU" u="sng" dirty="0">
                <a:latin typeface="Times New Roman" panose="02020603050405020304" pitchFamily="18" charset="0"/>
                <a:cs typeface="Times New Roman" panose="02020603050405020304" pitchFamily="18" charset="0"/>
              </a:rPr>
              <a:t>метод наблюдения </a:t>
            </a:r>
            <a:r>
              <a:rPr lang="ru-RU" dirty="0">
                <a:latin typeface="Times New Roman" panose="02020603050405020304" pitchFamily="18" charset="0"/>
                <a:cs typeface="Times New Roman" panose="02020603050405020304" pitchFamily="18" charset="0"/>
              </a:rPr>
              <a:t>- сбор информации о деятельности организаций, размещенной на общедоступных информационных </a:t>
            </a:r>
            <a:r>
              <a:rPr lang="ru-RU" dirty="0" smtClean="0">
                <a:latin typeface="Times New Roman" panose="02020603050405020304" pitchFamily="18" charset="0"/>
                <a:cs typeface="Times New Roman" panose="02020603050405020304" pitchFamily="18" charset="0"/>
              </a:rPr>
              <a:t>ресурсах, а также фиксация условий комфортного предоставления услуг в организации. </a:t>
            </a:r>
            <a:endParaRPr lang="ru-RU" dirty="0">
              <a:latin typeface="Times New Roman" panose="02020603050405020304" pitchFamily="18" charset="0"/>
              <a:cs typeface="Times New Roman" panose="02020603050405020304" pitchFamily="18" charset="0"/>
            </a:endParaRPr>
          </a:p>
          <a:p>
            <a:pPr marL="900000" indent="-342000">
              <a:lnSpc>
                <a:spcPct val="95000"/>
              </a:lnSpc>
              <a:spcAft>
                <a:spcPts val="300"/>
              </a:spcAft>
              <a:buFont typeface="Wingdings" pitchFamily="2" charset="2"/>
              <a:buChar char="Ø"/>
            </a:pPr>
            <a:r>
              <a:rPr lang="ru-RU" u="sng" dirty="0" smtClean="0">
                <a:latin typeface="Times New Roman" panose="02020603050405020304" pitchFamily="18" charset="0"/>
                <a:cs typeface="Times New Roman" panose="02020603050405020304" pitchFamily="18" charset="0"/>
              </a:rPr>
              <a:t>анализ </a:t>
            </a:r>
            <a:r>
              <a:rPr lang="ru-RU" u="sng" dirty="0">
                <a:latin typeface="Times New Roman" panose="02020603050405020304" pitchFamily="18" charset="0"/>
                <a:cs typeface="Times New Roman" panose="02020603050405020304" pitchFamily="18" charset="0"/>
              </a:rPr>
              <a:t>официальных сайтов организаций </a:t>
            </a:r>
            <a:r>
              <a:rPr lang="ru-RU" dirty="0">
                <a:latin typeface="Times New Roman" panose="02020603050405020304" pitchFamily="18" charset="0"/>
                <a:cs typeface="Times New Roman" panose="02020603050405020304" pitchFamily="18" charset="0"/>
              </a:rPr>
              <a:t>на предмет наличия или отсутствия материалов/ единиц информации в соответствии с требованиями нормативных правовых актов к содержанию общедоступных информационных ресурсов таких организаций.</a:t>
            </a:r>
          </a:p>
        </p:txBody>
      </p:sp>
    </p:spTree>
    <p:extLst>
      <p:ext uri="{BB962C8B-B14F-4D97-AF65-F5344CB8AC3E}">
        <p14:creationId xmlns:p14="http://schemas.microsoft.com/office/powerpoint/2010/main" val="3978788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30867"/>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a:p>
            <a:pPr algn="r"/>
            <a:r>
              <a:rPr lang="ru-RU" sz="2400" dirty="0">
                <a:solidFill>
                  <a:srgbClr val="C00000"/>
                </a:solidFill>
                <a:latin typeface="Arial Black" panose="020B0A04020102020204" pitchFamily="34" charset="0"/>
                <a:cs typeface="Times New Roman" panose="02020603050405020304" pitchFamily="18" charset="0"/>
              </a:rPr>
              <a:t>Анкетирование</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19</a:t>
            </a:fld>
            <a:endParaRPr lang="ru-RU" sz="1400" dirty="0">
              <a:solidFill>
                <a:srgbClr val="A50021"/>
              </a:solidFill>
            </a:endParaRPr>
          </a:p>
        </p:txBody>
      </p:sp>
      <p:sp>
        <p:nvSpPr>
          <p:cNvPr id="5" name="Прямоугольник 4"/>
          <p:cNvSpPr/>
          <p:nvPr/>
        </p:nvSpPr>
        <p:spPr>
          <a:xfrm>
            <a:off x="344488" y="1340768"/>
            <a:ext cx="9289032" cy="4462760"/>
          </a:xfrm>
          <a:prstGeom prst="rect">
            <a:avLst/>
          </a:prstGeom>
        </p:spPr>
        <p:txBody>
          <a:bodyPr wrap="square">
            <a:spAutoFit/>
          </a:bodyPr>
          <a:lstStyle/>
          <a:p>
            <a:pPr algn="ctr"/>
            <a:endParaRPr lang="ru-RU" dirty="0"/>
          </a:p>
          <a:p>
            <a:pPr algn="ctr"/>
            <a:r>
              <a:rPr lang="ru-RU" dirty="0"/>
              <a:t>Респондентами являются: </a:t>
            </a:r>
          </a:p>
          <a:p>
            <a:pPr algn="ctr"/>
            <a:r>
              <a:rPr lang="ru-RU" b="1" dirty="0" smtClean="0"/>
              <a:t>родители </a:t>
            </a:r>
            <a:r>
              <a:rPr lang="ru-RU" b="1" dirty="0"/>
              <a:t>(законные представители) </a:t>
            </a:r>
            <a:r>
              <a:rPr lang="ru-RU" dirty="0"/>
              <a:t>обучающихся </a:t>
            </a:r>
            <a:r>
              <a:rPr lang="ru-RU" dirty="0" smtClean="0"/>
              <a:t>и </a:t>
            </a:r>
            <a:r>
              <a:rPr lang="ru-RU" b="1" dirty="0" smtClean="0"/>
              <a:t>обучающиеся 14 лет и старше </a:t>
            </a:r>
            <a:r>
              <a:rPr lang="ru-RU" dirty="0" smtClean="0"/>
              <a:t>в </a:t>
            </a:r>
            <a:r>
              <a:rPr lang="ru-RU" dirty="0"/>
              <a:t>образовательных организациях, подлежащих </a:t>
            </a:r>
            <a:r>
              <a:rPr lang="ru-RU" dirty="0" smtClean="0"/>
              <a:t>НОКО</a:t>
            </a:r>
            <a:endParaRPr lang="ru-RU" dirty="0"/>
          </a:p>
          <a:p>
            <a:pPr algn="ctr"/>
            <a:endParaRPr lang="ru-RU" dirty="0"/>
          </a:p>
          <a:p>
            <a:pPr algn="ctr"/>
            <a:endParaRPr lang="ru-RU" dirty="0"/>
          </a:p>
          <a:p>
            <a:pPr algn="ctr"/>
            <a:r>
              <a:rPr lang="ru-RU" dirty="0"/>
              <a:t>В каждой образовательной организации должно быть опрошено:</a:t>
            </a:r>
          </a:p>
          <a:p>
            <a:pPr algn="ctr"/>
            <a:r>
              <a:rPr lang="ru-RU" b="1" dirty="0">
                <a:solidFill>
                  <a:srgbClr val="C00000"/>
                </a:solidFill>
              </a:rPr>
              <a:t>не менее 40</a:t>
            </a:r>
            <a:r>
              <a:rPr lang="ru-RU" b="1" dirty="0" smtClean="0">
                <a:solidFill>
                  <a:srgbClr val="C00000"/>
                </a:solidFill>
              </a:rPr>
              <a:t>% от численности обучающихся, </a:t>
            </a:r>
            <a:r>
              <a:rPr lang="ru-RU" b="1" dirty="0">
                <a:solidFill>
                  <a:srgbClr val="C00000"/>
                </a:solidFill>
              </a:rPr>
              <a:t>но не более 600 </a:t>
            </a:r>
            <a:r>
              <a:rPr lang="ru-RU" b="1" dirty="0" smtClean="0">
                <a:solidFill>
                  <a:srgbClr val="C00000"/>
                </a:solidFill>
              </a:rPr>
              <a:t>человек. </a:t>
            </a:r>
            <a:r>
              <a:rPr lang="ru-RU" dirty="0" smtClean="0"/>
              <a:t>По возможности следует привлечь к анкетированию всех желающих.</a:t>
            </a:r>
          </a:p>
          <a:p>
            <a:pPr algn="ctr"/>
            <a:endParaRPr lang="ru-RU" dirty="0"/>
          </a:p>
          <a:p>
            <a:pPr algn="ctr"/>
            <a:r>
              <a:rPr lang="ru-RU" dirty="0" smtClean="0"/>
              <a:t>Распределение выборочной совокупности будет доступно по ссылке:</a:t>
            </a:r>
          </a:p>
          <a:p>
            <a:pPr algn="ctr"/>
            <a:endParaRPr lang="ru-RU" dirty="0" smtClean="0"/>
          </a:p>
          <a:p>
            <a:pPr algn="ctr"/>
            <a:r>
              <a:rPr lang="en-US" dirty="0">
                <a:hlinkClick r:id="rId2"/>
              </a:rPr>
              <a:t>https://</a:t>
            </a:r>
            <a:r>
              <a:rPr lang="en-US" dirty="0" smtClean="0">
                <a:hlinkClick r:id="rId2"/>
              </a:rPr>
              <a:t>docs.google.com/spreadsheets/d/1wQTva_GMWzuIWh3EqvFvEilHxYpya2n1TCFWofl-F6c/edit#gid=0</a:t>
            </a:r>
            <a:r>
              <a:rPr lang="ru-RU" dirty="0" smtClean="0"/>
              <a:t> </a:t>
            </a:r>
            <a:endParaRPr lang="ru-RU" dirty="0"/>
          </a:p>
          <a:p>
            <a:pPr algn="ctr"/>
            <a:endParaRPr lang="ru-RU" dirty="0"/>
          </a:p>
          <a:p>
            <a:pPr algn="ctr"/>
            <a:endParaRPr lang="ru-RU" sz="1400" dirty="0"/>
          </a:p>
        </p:txBody>
      </p:sp>
    </p:spTree>
    <p:extLst>
      <p:ext uri="{BB962C8B-B14F-4D97-AF65-F5344CB8AC3E}">
        <p14:creationId xmlns:p14="http://schemas.microsoft.com/office/powerpoint/2010/main" val="2319629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1092299"/>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496616" y="260648"/>
            <a:ext cx="7992888" cy="400110"/>
          </a:xfrm>
          <a:prstGeom prst="rect">
            <a:avLst/>
          </a:prstGeom>
        </p:spPr>
        <p:txBody>
          <a:bodyPr wrap="square">
            <a:spAutoFit/>
          </a:bodyPr>
          <a:lstStyle/>
          <a:p>
            <a:r>
              <a:rPr lang="ru-RU" sz="2000" b="1" cap="all" dirty="0">
                <a:latin typeface="Times New Roman" panose="02020603050405020304" pitchFamily="18" charset="0"/>
                <a:cs typeface="Times New Roman" panose="02020603050405020304" pitchFamily="18" charset="0"/>
              </a:rPr>
              <a:t>Перечень вопросов </a:t>
            </a:r>
            <a:r>
              <a:rPr lang="ru-RU" sz="2000" b="1" cap="all" dirty="0" err="1">
                <a:latin typeface="Times New Roman" panose="02020603050405020304" pitchFamily="18" charset="0"/>
                <a:cs typeface="Times New Roman" panose="02020603050405020304" pitchFamily="18" charset="0"/>
              </a:rPr>
              <a:t>вебинара</a:t>
            </a:r>
            <a:r>
              <a:rPr lang="ru-RU" sz="2000" b="1" cap="all" dirty="0">
                <a:latin typeface="Times New Roman" panose="02020603050405020304" pitchFamily="18" charset="0"/>
                <a:cs typeface="Times New Roman" panose="02020603050405020304" pitchFamily="18" charset="0"/>
              </a:rPr>
              <a:t> </a:t>
            </a:r>
          </a:p>
        </p:txBody>
      </p:sp>
      <p:sp>
        <p:nvSpPr>
          <p:cNvPr id="7"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a:t>
            </a:fld>
            <a:endParaRPr lang="ru-RU" sz="1400" dirty="0">
              <a:solidFill>
                <a:srgbClr val="A50021"/>
              </a:solidFill>
            </a:endParaRPr>
          </a:p>
        </p:txBody>
      </p:sp>
      <p:sp>
        <p:nvSpPr>
          <p:cNvPr id="19" name="Прямоугольник 18"/>
          <p:cNvSpPr/>
          <p:nvPr/>
        </p:nvSpPr>
        <p:spPr>
          <a:xfrm>
            <a:off x="416496" y="1602376"/>
            <a:ext cx="9145016" cy="4524315"/>
          </a:xfrm>
          <a:prstGeom prst="rect">
            <a:avLst/>
          </a:prstGeom>
        </p:spPr>
        <p:txBody>
          <a:bodyPr wrap="square">
            <a:spAutoFit/>
          </a:bodyPr>
          <a:lstStyle/>
          <a:p>
            <a:pPr marL="285750" indent="-285750">
              <a:lnSpc>
                <a:spcPct val="150000"/>
              </a:lnSpc>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Основания </a:t>
            </a:r>
            <a:r>
              <a:rPr lang="ru-RU" sz="2400" dirty="0">
                <a:latin typeface="Times New Roman" panose="02020603050405020304" pitchFamily="18" charset="0"/>
                <a:cs typeface="Times New Roman" panose="02020603050405020304" pitchFamily="18" charset="0"/>
              </a:rPr>
              <a:t>проведения </a:t>
            </a:r>
            <a:r>
              <a:rPr lang="ru-RU" sz="2400" dirty="0" smtClean="0">
                <a:latin typeface="Times New Roman" panose="02020603050405020304" pitchFamily="18" charset="0"/>
                <a:cs typeface="Times New Roman" panose="02020603050405020304" pitchFamily="18" charset="0"/>
              </a:rPr>
              <a:t>НОКО</a:t>
            </a:r>
            <a:endParaRPr lang="ru-RU" sz="24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Критерии НОКО</a:t>
            </a:r>
            <a:endParaRPr lang="ru-RU" sz="24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Методы </a:t>
            </a:r>
            <a:r>
              <a:rPr lang="ru-RU" sz="2400" dirty="0">
                <a:latin typeface="Times New Roman" panose="02020603050405020304" pitchFamily="18" charset="0"/>
                <a:cs typeface="Times New Roman" panose="02020603050405020304" pitchFamily="18" charset="0"/>
              </a:rPr>
              <a:t>сбора данных для проведения НОКО (организация очного выезда экспертов в образовательные организации; организация опроса родителей (законных представителей) обучающихся и обучающихся старше 14 лет) </a:t>
            </a:r>
          </a:p>
          <a:p>
            <a:pPr marL="285750" indent="-285750">
              <a:lnSpc>
                <a:spcPct val="150000"/>
              </a:lnSpc>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Методическое </a:t>
            </a:r>
            <a:r>
              <a:rPr lang="ru-RU" sz="2400" dirty="0">
                <a:latin typeface="Times New Roman" panose="02020603050405020304" pitchFamily="18" charset="0"/>
                <a:cs typeface="Times New Roman" panose="02020603050405020304" pitchFamily="18" charset="0"/>
              </a:rPr>
              <a:t>сопровождение</a:t>
            </a:r>
          </a:p>
          <a:p>
            <a:pPr marL="285750" indent="-285750">
              <a:lnSpc>
                <a:spcPct val="150000"/>
              </a:lnSpc>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Вопросы-ответы </a:t>
            </a:r>
            <a:r>
              <a:rPr lang="ru-RU" sz="2400" dirty="0">
                <a:latin typeface="Times New Roman" panose="02020603050405020304" pitchFamily="18" charset="0"/>
                <a:cs typeface="Times New Roman" panose="02020603050405020304" pitchFamily="18" charset="0"/>
              </a:rPr>
              <a:t>участников </a:t>
            </a:r>
            <a:r>
              <a:rPr lang="ru-RU" sz="2400" dirty="0" err="1">
                <a:latin typeface="Times New Roman" panose="02020603050405020304" pitchFamily="18" charset="0"/>
                <a:cs typeface="Times New Roman" panose="02020603050405020304" pitchFamily="18" charset="0"/>
              </a:rPr>
              <a:t>вебинара</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1431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30867"/>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a:p>
            <a:pPr algn="r"/>
            <a:r>
              <a:rPr lang="ru-RU" sz="2400" dirty="0">
                <a:solidFill>
                  <a:srgbClr val="C00000"/>
                </a:solidFill>
                <a:latin typeface="Arial Black" panose="020B0A04020102020204" pitchFamily="34" charset="0"/>
                <a:cs typeface="Times New Roman" panose="02020603050405020304" pitchFamily="18" charset="0"/>
              </a:rPr>
              <a:t>Анкетирование</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20</a:t>
            </a:fld>
            <a:endParaRPr lang="ru-RU" sz="1400" dirty="0">
              <a:solidFill>
                <a:srgbClr val="A50021"/>
              </a:solidFill>
            </a:endParaRPr>
          </a:p>
        </p:txBody>
      </p:sp>
      <p:sp>
        <p:nvSpPr>
          <p:cNvPr id="5" name="Прямоугольник 4"/>
          <p:cNvSpPr/>
          <p:nvPr/>
        </p:nvSpPr>
        <p:spPr>
          <a:xfrm>
            <a:off x="704528" y="1457144"/>
            <a:ext cx="8610008" cy="2862322"/>
          </a:xfrm>
          <a:prstGeom prst="rect">
            <a:avLst/>
          </a:prstGeom>
        </p:spPr>
        <p:txBody>
          <a:bodyPr wrap="square">
            <a:spAutoFit/>
          </a:bodyPr>
          <a:lstStyle/>
          <a:p>
            <a:pPr algn="just"/>
            <a:r>
              <a:rPr lang="ru-RU" sz="2000" dirty="0" smtClean="0"/>
              <a:t>Объем </a:t>
            </a:r>
            <a:r>
              <a:rPr lang="ru-RU" sz="2000" dirty="0"/>
              <a:t>выборочной совокупности респондентов (численность получателей услуг, подлежащих опросу) для выявления мнения граждан сформирован в соответствии с Методикой выявления и обобщения мнения граждан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 утвержденной приказом Минтруда России от 30 октября 2018 г. № 675н, для каждой организации в зависимости от общей численности получателей услуг в данной организации. </a:t>
            </a:r>
            <a:endParaRPr lang="ru-RU" sz="1600" dirty="0"/>
          </a:p>
        </p:txBody>
      </p:sp>
      <p:sp>
        <p:nvSpPr>
          <p:cNvPr id="6" name="Прямоугольник 5"/>
          <p:cNvSpPr/>
          <p:nvPr/>
        </p:nvSpPr>
        <p:spPr>
          <a:xfrm>
            <a:off x="488504" y="995571"/>
            <a:ext cx="6307561" cy="461665"/>
          </a:xfrm>
          <a:prstGeom prst="rect">
            <a:avLst/>
          </a:prstGeom>
        </p:spPr>
        <p:txBody>
          <a:bodyPr wrap="none">
            <a:spAutoFit/>
          </a:bodyPr>
          <a:lstStyle/>
          <a:p>
            <a:r>
              <a:rPr lang="ru-RU" sz="2400" u="sng" dirty="0"/>
              <a:t>Механизм (технология) отбора респондентов. </a:t>
            </a:r>
          </a:p>
        </p:txBody>
      </p:sp>
      <p:sp>
        <p:nvSpPr>
          <p:cNvPr id="7" name="Прямоугольник 6"/>
          <p:cNvSpPr/>
          <p:nvPr/>
        </p:nvSpPr>
        <p:spPr>
          <a:xfrm>
            <a:off x="840768" y="4319466"/>
            <a:ext cx="8473768" cy="1015663"/>
          </a:xfrm>
          <a:prstGeom prst="rect">
            <a:avLst/>
          </a:prstGeom>
          <a:ln w="19050">
            <a:solidFill>
              <a:srgbClr val="FF0000"/>
            </a:solidFill>
          </a:ln>
        </p:spPr>
        <p:txBody>
          <a:bodyPr wrap="square">
            <a:spAutoFit/>
          </a:bodyPr>
          <a:lstStyle/>
          <a:p>
            <a:pPr algn="ctr"/>
            <a:r>
              <a:rPr lang="ru-RU" sz="2000" dirty="0"/>
              <a:t>Рекомендуемый объем выборочной совокупности респондентов согласно Методике </a:t>
            </a:r>
            <a:r>
              <a:rPr lang="ru-RU" sz="2000" dirty="0">
                <a:solidFill>
                  <a:srgbClr val="FF0000"/>
                </a:solidFill>
              </a:rPr>
              <a:t>составляет 40% от объема генеральной совокупности, но не более 600 респондентов в одной организации. </a:t>
            </a:r>
          </a:p>
        </p:txBody>
      </p:sp>
      <p:sp>
        <p:nvSpPr>
          <p:cNvPr id="11" name="Прямоугольник 10"/>
          <p:cNvSpPr/>
          <p:nvPr/>
        </p:nvSpPr>
        <p:spPr>
          <a:xfrm>
            <a:off x="840768" y="5484091"/>
            <a:ext cx="8473768" cy="707886"/>
          </a:xfrm>
          <a:prstGeom prst="rect">
            <a:avLst/>
          </a:prstGeom>
          <a:ln w="19050">
            <a:solidFill>
              <a:srgbClr val="FF0000"/>
            </a:solidFill>
          </a:ln>
        </p:spPr>
        <p:txBody>
          <a:bodyPr wrap="square">
            <a:spAutoFit/>
          </a:bodyPr>
          <a:lstStyle/>
          <a:p>
            <a:pPr algn="ctr"/>
            <a:r>
              <a:rPr lang="ru-RU" sz="2000" dirty="0" smtClean="0">
                <a:solidFill>
                  <a:srgbClr val="FF0000"/>
                </a:solidFill>
              </a:rPr>
              <a:t>Генеральная совокупность – количество обучающихся в организации ПЛЮС количество обучающихся, достигших 14 лет и старше.</a:t>
            </a:r>
            <a:endParaRPr lang="ru-RU" sz="2000" dirty="0">
              <a:solidFill>
                <a:srgbClr val="FF0000"/>
              </a:solidFill>
            </a:endParaRPr>
          </a:p>
        </p:txBody>
      </p:sp>
    </p:spTree>
    <p:extLst>
      <p:ext uri="{BB962C8B-B14F-4D97-AF65-F5344CB8AC3E}">
        <p14:creationId xmlns:p14="http://schemas.microsoft.com/office/powerpoint/2010/main" val="1201221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3127784219"/>
              </p:ext>
            </p:extLst>
          </p:nvPr>
        </p:nvGraphicFramePr>
        <p:xfrm>
          <a:off x="-735632" y="2348880"/>
          <a:ext cx="9721080" cy="3823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30867"/>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a:p>
            <a:pPr algn="r"/>
            <a:r>
              <a:rPr lang="ru-RU" sz="2400" dirty="0">
                <a:solidFill>
                  <a:srgbClr val="C00000"/>
                </a:solidFill>
                <a:latin typeface="Arial Black" panose="020B0A04020102020204" pitchFamily="34" charset="0"/>
                <a:cs typeface="Times New Roman" panose="02020603050405020304" pitchFamily="18" charset="0"/>
              </a:rPr>
              <a:t>Анкетирование</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21</a:t>
            </a:fld>
            <a:endParaRPr lang="ru-RU" sz="1400" dirty="0">
              <a:solidFill>
                <a:srgbClr val="A50021"/>
              </a:solidFill>
            </a:endParaRPr>
          </a:p>
        </p:txBody>
      </p:sp>
      <p:sp>
        <p:nvSpPr>
          <p:cNvPr id="5" name="Прямоугольник 4"/>
          <p:cNvSpPr/>
          <p:nvPr/>
        </p:nvSpPr>
        <p:spPr>
          <a:xfrm>
            <a:off x="920552" y="856048"/>
            <a:ext cx="8280920" cy="2492990"/>
          </a:xfrm>
          <a:prstGeom prst="rect">
            <a:avLst/>
          </a:prstGeom>
        </p:spPr>
        <p:txBody>
          <a:bodyPr wrap="square">
            <a:spAutoFit/>
          </a:bodyPr>
          <a:lstStyle/>
          <a:p>
            <a:pPr algn="ctr"/>
            <a:r>
              <a:rPr lang="ru-RU" sz="2400" dirty="0"/>
              <a:t>Опрос получателей </a:t>
            </a:r>
            <a:r>
              <a:rPr lang="ru-RU" sz="2400" dirty="0" smtClean="0"/>
              <a:t>услуг</a:t>
            </a:r>
            <a:endParaRPr lang="ru-RU" sz="2400" dirty="0"/>
          </a:p>
          <a:p>
            <a:pPr algn="ctr"/>
            <a:endParaRPr lang="ru-RU" sz="2400" dirty="0"/>
          </a:p>
          <a:p>
            <a:pPr algn="ctr"/>
            <a:r>
              <a:rPr lang="ru-RU" sz="2400" u="sng" dirty="0"/>
              <a:t>период проведения</a:t>
            </a:r>
            <a:r>
              <a:rPr lang="ru-RU" sz="2400" dirty="0"/>
              <a:t>: </a:t>
            </a:r>
            <a:br>
              <a:rPr lang="ru-RU" sz="2400" dirty="0"/>
            </a:br>
            <a:endParaRPr lang="ru-RU" sz="2400" dirty="0"/>
          </a:p>
          <a:p>
            <a:pPr algn="ctr"/>
            <a:r>
              <a:rPr lang="ru-RU" sz="2400" dirty="0" smtClean="0"/>
              <a:t>12 мая – 01 июня 2023</a:t>
            </a:r>
            <a:endParaRPr lang="ru-RU" sz="2400" dirty="0"/>
          </a:p>
          <a:p>
            <a:pPr algn="ctr"/>
            <a:endParaRPr lang="ru-RU" dirty="0"/>
          </a:p>
          <a:p>
            <a:pPr algn="ctr"/>
            <a:endParaRPr lang="ru-RU" dirty="0"/>
          </a:p>
        </p:txBody>
      </p:sp>
      <p:sp>
        <p:nvSpPr>
          <p:cNvPr id="2" name="Прямоугольник 1"/>
          <p:cNvSpPr/>
          <p:nvPr/>
        </p:nvSpPr>
        <p:spPr>
          <a:xfrm>
            <a:off x="2592912" y="3556041"/>
            <a:ext cx="4953000" cy="923330"/>
          </a:xfrm>
          <a:prstGeom prst="rect">
            <a:avLst/>
          </a:prstGeom>
        </p:spPr>
        <p:txBody>
          <a:bodyPr>
            <a:spAutoFit/>
          </a:bodyPr>
          <a:lstStyle/>
          <a:p>
            <a:pPr algn="ctr"/>
            <a:r>
              <a:rPr lang="ru-RU" dirty="0" smtClean="0"/>
              <a:t>Необходимо </a:t>
            </a:r>
            <a:r>
              <a:rPr lang="ru-RU" dirty="0"/>
              <a:t>разместить на официальном сайте Вашей организации, в группах в социальных сетях и в </a:t>
            </a:r>
            <a:r>
              <a:rPr lang="ru-RU" dirty="0" smtClean="0"/>
              <a:t>мессенджерах </a:t>
            </a:r>
            <a:endParaRPr lang="ru-RU" dirty="0">
              <a:solidFill>
                <a:srgbClr val="FF0000"/>
              </a:solidFill>
            </a:endParaRPr>
          </a:p>
        </p:txBody>
      </p:sp>
      <p:sp>
        <p:nvSpPr>
          <p:cNvPr id="6" name="Прямоугольник 5"/>
          <p:cNvSpPr/>
          <p:nvPr/>
        </p:nvSpPr>
        <p:spPr>
          <a:xfrm>
            <a:off x="2584512" y="5677867"/>
            <a:ext cx="4953000" cy="923330"/>
          </a:xfrm>
          <a:prstGeom prst="rect">
            <a:avLst/>
          </a:prstGeom>
        </p:spPr>
        <p:txBody>
          <a:bodyPr>
            <a:spAutoFit/>
          </a:bodyPr>
          <a:lstStyle/>
          <a:p>
            <a:pPr algn="ctr"/>
            <a:r>
              <a:rPr lang="ru-RU" dirty="0" smtClean="0"/>
              <a:t>По запросу на почту  </a:t>
            </a:r>
            <a:r>
              <a:rPr lang="en-US" dirty="0" smtClean="0">
                <a:hlinkClick r:id="rId7"/>
              </a:rPr>
              <a:t>nok2@gepicentr.ru</a:t>
            </a:r>
            <a:r>
              <a:rPr lang="ru-RU" dirty="0" smtClean="0"/>
              <a:t> высылается бланк для анкетирования на бумаге (при отсутствии доступа в Интернет)</a:t>
            </a:r>
            <a:endParaRPr lang="ru-RU" dirty="0"/>
          </a:p>
        </p:txBody>
      </p:sp>
    </p:spTree>
    <p:extLst>
      <p:ext uri="{BB962C8B-B14F-4D97-AF65-F5344CB8AC3E}">
        <p14:creationId xmlns:p14="http://schemas.microsoft.com/office/powerpoint/2010/main" val="2904824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61558"/>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a:p>
            <a:pPr algn="r"/>
            <a:r>
              <a:rPr lang="ru-RU" sz="2400" dirty="0" smtClean="0">
                <a:solidFill>
                  <a:srgbClr val="C00000"/>
                </a:solidFill>
                <a:latin typeface="Arial Black" panose="020B0A04020102020204" pitchFamily="34" charset="0"/>
                <a:cs typeface="Times New Roman" panose="02020603050405020304" pitchFamily="18" charset="0"/>
              </a:rPr>
              <a:t>Анкетирование</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22</a:t>
            </a:fld>
            <a:endParaRPr lang="ru-RU" sz="1400" dirty="0">
              <a:solidFill>
                <a:srgbClr val="A50021"/>
              </a:solidFill>
            </a:endParaRPr>
          </a:p>
        </p:txBody>
      </p:sp>
      <p:sp>
        <p:nvSpPr>
          <p:cNvPr id="6" name="Прямоугольник 5"/>
          <p:cNvSpPr/>
          <p:nvPr/>
        </p:nvSpPr>
        <p:spPr>
          <a:xfrm>
            <a:off x="776536" y="3068960"/>
            <a:ext cx="2144564" cy="1200329"/>
          </a:xfrm>
          <a:prstGeom prst="rect">
            <a:avLst/>
          </a:prstGeom>
        </p:spPr>
        <p:txBody>
          <a:bodyPr wrap="square">
            <a:spAutoFit/>
          </a:bodyPr>
          <a:lstStyle/>
          <a:p>
            <a:pPr algn="ctr"/>
            <a:r>
              <a:rPr lang="ru-RU" sz="2400" dirty="0" smtClean="0"/>
              <a:t>Анкета на </a:t>
            </a:r>
            <a:r>
              <a:rPr lang="ru-RU" sz="2400" dirty="0"/>
              <a:t>бумажных </a:t>
            </a:r>
            <a:r>
              <a:rPr lang="ru-RU" sz="2400" dirty="0" smtClean="0"/>
              <a:t>носителях</a:t>
            </a:r>
            <a:endParaRPr lang="ru-RU" sz="2400" dirty="0"/>
          </a:p>
        </p:txBody>
      </p:sp>
      <p:pic>
        <p:nvPicPr>
          <p:cNvPr id="2" name="Рисунок 1"/>
          <p:cNvPicPr>
            <a:picLocks noChangeAspect="1"/>
          </p:cNvPicPr>
          <p:nvPr/>
        </p:nvPicPr>
        <p:blipFill>
          <a:blip r:embed="rId2"/>
          <a:stretch>
            <a:fillRect/>
          </a:stretch>
        </p:blipFill>
        <p:spPr>
          <a:xfrm>
            <a:off x="3656856" y="944543"/>
            <a:ext cx="5798736" cy="5261816"/>
          </a:xfrm>
          <a:prstGeom prst="rect">
            <a:avLst/>
          </a:prstGeom>
        </p:spPr>
      </p:pic>
    </p:spTree>
    <p:extLst>
      <p:ext uri="{BB962C8B-B14F-4D97-AF65-F5344CB8AC3E}">
        <p14:creationId xmlns:p14="http://schemas.microsoft.com/office/powerpoint/2010/main" val="2928364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61558"/>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a:p>
            <a:pPr algn="r"/>
            <a:r>
              <a:rPr lang="ru-RU" sz="2400" dirty="0" smtClean="0">
                <a:solidFill>
                  <a:srgbClr val="C00000"/>
                </a:solidFill>
                <a:latin typeface="Arial Black" panose="020B0A04020102020204" pitchFamily="34" charset="0"/>
                <a:cs typeface="Times New Roman" panose="02020603050405020304" pitchFamily="18" charset="0"/>
              </a:rPr>
              <a:t>Онлайн анкетирование</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23</a:t>
            </a:fld>
            <a:endParaRPr lang="ru-RU" sz="1400" dirty="0">
              <a:solidFill>
                <a:srgbClr val="A50021"/>
              </a:solidFill>
            </a:endParaRPr>
          </a:p>
        </p:txBody>
      </p:sp>
      <p:sp>
        <p:nvSpPr>
          <p:cNvPr id="7" name="Прямоугольник 6"/>
          <p:cNvSpPr/>
          <p:nvPr/>
        </p:nvSpPr>
        <p:spPr>
          <a:xfrm>
            <a:off x="129398" y="820662"/>
            <a:ext cx="10006585" cy="461665"/>
          </a:xfrm>
          <a:prstGeom prst="rect">
            <a:avLst/>
          </a:prstGeom>
        </p:spPr>
        <p:txBody>
          <a:bodyPr wrap="none">
            <a:spAutoFit/>
          </a:bodyPr>
          <a:lstStyle/>
          <a:p>
            <a:r>
              <a:rPr lang="ru-RU" sz="2400" dirty="0" smtClean="0"/>
              <a:t>Онлайн анкетирование будет проходить по ссылке: </a:t>
            </a:r>
            <a:r>
              <a:rPr lang="en-US" sz="2400" dirty="0">
                <a:solidFill>
                  <a:srgbClr val="FF0000"/>
                </a:solidFill>
              </a:rPr>
              <a:t>http://vcc.gepicentr.ru/</a:t>
            </a:r>
            <a:r>
              <a:rPr lang="ru-RU" sz="2400" dirty="0" smtClean="0">
                <a:solidFill>
                  <a:srgbClr val="FF0000"/>
                </a:solidFill>
              </a:rPr>
              <a:t> </a:t>
            </a:r>
            <a:endParaRPr lang="ru-RU" sz="2400" dirty="0">
              <a:solidFill>
                <a:srgbClr val="FF0000"/>
              </a:solidFill>
            </a:endParaRPr>
          </a:p>
        </p:txBody>
      </p:sp>
      <p:sp>
        <p:nvSpPr>
          <p:cNvPr id="8" name="Прямоугольник 7"/>
          <p:cNvSpPr/>
          <p:nvPr/>
        </p:nvSpPr>
        <p:spPr>
          <a:xfrm>
            <a:off x="147246" y="1371022"/>
            <a:ext cx="2717522" cy="4708981"/>
          </a:xfrm>
          <a:prstGeom prst="rect">
            <a:avLst/>
          </a:prstGeom>
        </p:spPr>
        <p:txBody>
          <a:bodyPr wrap="square">
            <a:spAutoFit/>
          </a:bodyPr>
          <a:lstStyle/>
          <a:p>
            <a:r>
              <a:rPr lang="ru-RU" sz="2000" dirty="0" smtClean="0"/>
              <a:t>Подробные инструкции по онлайн анкетированию будут доступны на сайте </a:t>
            </a:r>
            <a:r>
              <a:rPr lang="ru-RU" sz="2000" dirty="0"/>
              <a:t>Министерства образования и молодежной политики Свердловской </a:t>
            </a:r>
            <a:r>
              <a:rPr lang="ru-RU" sz="2000" dirty="0" smtClean="0"/>
              <a:t>области (раздел сайта: «</a:t>
            </a:r>
            <a:r>
              <a:rPr lang="ru-RU" sz="2000" b="1" dirty="0"/>
              <a:t>Независимая оценка качества условий оказания услуг</a:t>
            </a:r>
            <a:r>
              <a:rPr lang="ru-RU" sz="2000" dirty="0" smtClean="0"/>
              <a:t>»), а также разосланы со всеми методическими материалами</a:t>
            </a:r>
            <a:endParaRPr lang="ru-RU" sz="2000" dirty="0"/>
          </a:p>
        </p:txBody>
      </p:sp>
      <p:pic>
        <p:nvPicPr>
          <p:cNvPr id="5" name="Рисунок 4"/>
          <p:cNvPicPr>
            <a:picLocks noChangeAspect="1"/>
          </p:cNvPicPr>
          <p:nvPr/>
        </p:nvPicPr>
        <p:blipFill>
          <a:blip r:embed="rId2"/>
          <a:stretch>
            <a:fillRect/>
          </a:stretch>
        </p:blipFill>
        <p:spPr>
          <a:xfrm>
            <a:off x="2825289" y="1772816"/>
            <a:ext cx="6967711" cy="3888432"/>
          </a:xfrm>
          <a:prstGeom prst="rect">
            <a:avLst/>
          </a:prstGeom>
        </p:spPr>
      </p:pic>
      <p:sp>
        <p:nvSpPr>
          <p:cNvPr id="13" name="Стрелка вверх 12"/>
          <p:cNvSpPr/>
          <p:nvPr/>
        </p:nvSpPr>
        <p:spPr>
          <a:xfrm rot="10800000">
            <a:off x="3980892" y="4243400"/>
            <a:ext cx="936104" cy="1008112"/>
          </a:xfrm>
          <a:prstGeom prst="upArrow">
            <a:avLst/>
          </a:prstGeom>
          <a:solidFill>
            <a:srgbClr val="C00000"/>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95626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61558"/>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a:p>
            <a:pPr algn="r"/>
            <a:r>
              <a:rPr lang="ru-RU" sz="2400" dirty="0">
                <a:solidFill>
                  <a:srgbClr val="C00000"/>
                </a:solidFill>
                <a:latin typeface="Arial Black" panose="020B0A04020102020204" pitchFamily="34" charset="0"/>
                <a:cs typeface="Times New Roman" panose="02020603050405020304" pitchFamily="18" charset="0"/>
              </a:rPr>
              <a:t>Онлайн анкетирование</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24</a:t>
            </a:fld>
            <a:endParaRPr lang="ru-RU" sz="1400" dirty="0">
              <a:solidFill>
                <a:srgbClr val="A50021"/>
              </a:solidFill>
            </a:endParaRPr>
          </a:p>
        </p:txBody>
      </p:sp>
      <p:sp>
        <p:nvSpPr>
          <p:cNvPr id="7" name="Прямоугольник 6"/>
          <p:cNvSpPr/>
          <p:nvPr/>
        </p:nvSpPr>
        <p:spPr>
          <a:xfrm>
            <a:off x="0" y="829994"/>
            <a:ext cx="10075515" cy="461665"/>
          </a:xfrm>
          <a:prstGeom prst="rect">
            <a:avLst/>
          </a:prstGeom>
        </p:spPr>
        <p:txBody>
          <a:bodyPr wrap="none">
            <a:spAutoFit/>
          </a:bodyPr>
          <a:lstStyle/>
          <a:p>
            <a:r>
              <a:rPr lang="ru-RU" sz="2400" dirty="0" smtClean="0"/>
              <a:t>Онлайн анкетирование будет проходить по ссылке: </a:t>
            </a:r>
            <a:r>
              <a:rPr lang="en-US" sz="2400" dirty="0">
                <a:solidFill>
                  <a:srgbClr val="FF0000"/>
                </a:solidFill>
              </a:rPr>
              <a:t>http://vcc.gepicentr.ru/ </a:t>
            </a:r>
            <a:r>
              <a:rPr lang="ru-RU" sz="2400" dirty="0" smtClean="0">
                <a:solidFill>
                  <a:srgbClr val="FF0000"/>
                </a:solidFill>
              </a:rPr>
              <a:t> </a:t>
            </a:r>
            <a:endParaRPr lang="ru-RU" sz="2400" dirty="0">
              <a:solidFill>
                <a:srgbClr val="FF0000"/>
              </a:solidFill>
            </a:endParaRPr>
          </a:p>
        </p:txBody>
      </p:sp>
      <p:pic>
        <p:nvPicPr>
          <p:cNvPr id="13" name="Рисунок 12"/>
          <p:cNvPicPr/>
          <p:nvPr/>
        </p:nvPicPr>
        <p:blipFill>
          <a:blip r:embed="rId2"/>
          <a:srcRect/>
          <a:stretch>
            <a:fillRect/>
          </a:stretch>
        </p:blipFill>
        <p:spPr bwMode="auto">
          <a:xfrm>
            <a:off x="488504" y="1480298"/>
            <a:ext cx="8928992" cy="4757014"/>
          </a:xfrm>
          <a:prstGeom prst="rect">
            <a:avLst/>
          </a:prstGeom>
          <a:noFill/>
          <a:ln w="9525">
            <a:noFill/>
            <a:miter lim="800000"/>
            <a:headEnd/>
            <a:tailEnd/>
          </a:ln>
        </p:spPr>
      </p:pic>
    </p:spTree>
    <p:extLst>
      <p:ext uri="{BB962C8B-B14F-4D97-AF65-F5344CB8AC3E}">
        <p14:creationId xmlns:p14="http://schemas.microsoft.com/office/powerpoint/2010/main" val="1079998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61558"/>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a:p>
            <a:pPr algn="r"/>
            <a:r>
              <a:rPr lang="ru-RU" sz="2400" dirty="0">
                <a:solidFill>
                  <a:srgbClr val="C00000"/>
                </a:solidFill>
                <a:latin typeface="Arial Black" panose="020B0A04020102020204" pitchFamily="34" charset="0"/>
                <a:cs typeface="Times New Roman" panose="02020603050405020304" pitchFamily="18" charset="0"/>
              </a:rPr>
              <a:t>Онлайн анкетирование</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25</a:t>
            </a:fld>
            <a:endParaRPr lang="ru-RU" sz="1400" dirty="0">
              <a:solidFill>
                <a:srgbClr val="A50021"/>
              </a:solidFill>
            </a:endParaRPr>
          </a:p>
        </p:txBody>
      </p:sp>
      <p:sp>
        <p:nvSpPr>
          <p:cNvPr id="7" name="Прямоугольник 6"/>
          <p:cNvSpPr/>
          <p:nvPr/>
        </p:nvSpPr>
        <p:spPr>
          <a:xfrm>
            <a:off x="25576" y="820662"/>
            <a:ext cx="10075515" cy="461665"/>
          </a:xfrm>
          <a:prstGeom prst="rect">
            <a:avLst/>
          </a:prstGeom>
        </p:spPr>
        <p:txBody>
          <a:bodyPr wrap="none">
            <a:spAutoFit/>
          </a:bodyPr>
          <a:lstStyle/>
          <a:p>
            <a:r>
              <a:rPr lang="ru-RU" sz="2400" dirty="0" smtClean="0"/>
              <a:t>Онлайн анкетирование будет проходить по ссылке: </a:t>
            </a:r>
            <a:r>
              <a:rPr lang="en-US" sz="2400" dirty="0">
                <a:solidFill>
                  <a:srgbClr val="FF0000"/>
                </a:solidFill>
              </a:rPr>
              <a:t>http://vcc.gepicentr.ru/ </a:t>
            </a:r>
            <a:r>
              <a:rPr lang="ru-RU" sz="2400" dirty="0" smtClean="0">
                <a:solidFill>
                  <a:srgbClr val="FF0000"/>
                </a:solidFill>
              </a:rPr>
              <a:t> </a:t>
            </a:r>
            <a:endParaRPr lang="ru-RU" sz="2400" dirty="0">
              <a:solidFill>
                <a:srgbClr val="FF0000"/>
              </a:solidFill>
            </a:endParaRPr>
          </a:p>
        </p:txBody>
      </p:sp>
      <p:pic>
        <p:nvPicPr>
          <p:cNvPr id="8" name="Рисунок 7"/>
          <p:cNvPicPr/>
          <p:nvPr/>
        </p:nvPicPr>
        <p:blipFill>
          <a:blip r:embed="rId2"/>
          <a:srcRect/>
          <a:stretch>
            <a:fillRect/>
          </a:stretch>
        </p:blipFill>
        <p:spPr bwMode="auto">
          <a:xfrm>
            <a:off x="344488" y="1371022"/>
            <a:ext cx="9325339" cy="5082314"/>
          </a:xfrm>
          <a:prstGeom prst="rect">
            <a:avLst/>
          </a:prstGeom>
          <a:noFill/>
          <a:ln w="9525">
            <a:noFill/>
            <a:miter lim="800000"/>
            <a:headEnd/>
            <a:tailEnd/>
          </a:ln>
        </p:spPr>
      </p:pic>
    </p:spTree>
    <p:extLst>
      <p:ext uri="{BB962C8B-B14F-4D97-AF65-F5344CB8AC3E}">
        <p14:creationId xmlns:p14="http://schemas.microsoft.com/office/powerpoint/2010/main" val="1167531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smtClean="0">
                <a:solidFill>
                  <a:srgbClr val="C00000"/>
                </a:solidFill>
                <a:latin typeface="Segoe UI Black" panose="020B0A02040204020203" pitchFamily="34" charset="0"/>
                <a:ea typeface="Segoe UI Black" panose="020B0A02040204020203" pitchFamily="34" charset="0"/>
                <a:cs typeface="Times New Roman" panose="02020603050405020304" pitchFamily="18" charset="0"/>
              </a:rPr>
              <a:t>Анализ официальных сайтов организаций</a:t>
            </a:r>
            <a:r>
              <a:rPr lang="ru-RU" sz="2400" dirty="0" smtClean="0">
                <a:solidFill>
                  <a:srgbClr val="FF0000"/>
                </a:solidFill>
                <a:latin typeface="Times New Roman" panose="02020603050405020304" pitchFamily="18" charset="0"/>
                <a:cs typeface="Times New Roman" panose="02020603050405020304" pitchFamily="18" charset="0"/>
              </a:rPr>
              <a:t> </a:t>
            </a:r>
            <a:endParaRPr lang="ru-RU" sz="2400" b="1" dirty="0">
              <a:solidFill>
                <a:srgbClr val="FF0000"/>
              </a:solidFill>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26</a:t>
            </a:fld>
            <a:endParaRPr lang="ru-RU" sz="1400" dirty="0">
              <a:solidFill>
                <a:srgbClr val="A50021"/>
              </a:solidFill>
            </a:endParaRPr>
          </a:p>
        </p:txBody>
      </p:sp>
      <p:sp>
        <p:nvSpPr>
          <p:cNvPr id="2" name="Прямоугольник 1"/>
          <p:cNvSpPr/>
          <p:nvPr/>
        </p:nvSpPr>
        <p:spPr>
          <a:xfrm>
            <a:off x="128464" y="2777332"/>
            <a:ext cx="2619155" cy="1200329"/>
          </a:xfrm>
          <a:prstGeom prst="rect">
            <a:avLst/>
          </a:prstGeom>
        </p:spPr>
        <p:txBody>
          <a:bodyPr wrap="square">
            <a:spAutoFit/>
          </a:bodyPr>
          <a:lstStyle/>
          <a:p>
            <a:pPr algn="ctr" fontAlgn="t">
              <a:spcAft>
                <a:spcPts val="800"/>
              </a:spcAft>
            </a:pPr>
            <a:r>
              <a:rPr lang="ru-RU" b="1" dirty="0" smtClean="0">
                <a:latin typeface="Times New Roman" panose="02020603050405020304" pitchFamily="18" charset="0"/>
                <a:cs typeface="Times New Roman" panose="02020603050405020304" pitchFamily="18" charset="0"/>
              </a:rPr>
              <a:t>Мониторинг официального сайта организации образования</a:t>
            </a:r>
            <a:endParaRPr lang="ru-RU" b="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rotWithShape="1">
          <a:blip r:embed="rId2"/>
          <a:srcRect t="8931"/>
          <a:stretch/>
        </p:blipFill>
        <p:spPr>
          <a:xfrm>
            <a:off x="2755979" y="947990"/>
            <a:ext cx="6741885" cy="5139953"/>
          </a:xfrm>
          <a:prstGeom prst="rect">
            <a:avLst/>
          </a:prstGeom>
        </p:spPr>
      </p:pic>
    </p:spTree>
    <p:extLst>
      <p:ext uri="{BB962C8B-B14F-4D97-AF65-F5344CB8AC3E}">
        <p14:creationId xmlns:p14="http://schemas.microsoft.com/office/powerpoint/2010/main" val="1333405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a:solidFill>
                  <a:srgbClr val="C00000"/>
                </a:solidFill>
                <a:latin typeface="Arial Black" panose="020B0A04020102020204" pitchFamily="34" charset="0"/>
                <a:cs typeface="Times New Roman" panose="02020603050405020304" pitchFamily="18" charset="0"/>
              </a:rPr>
              <a:t>метод наблюдения</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27</a:t>
            </a:fld>
            <a:endParaRPr lang="ru-RU" sz="1400" dirty="0">
              <a:solidFill>
                <a:srgbClr val="A50021"/>
              </a:solidFill>
            </a:endParaRPr>
          </a:p>
        </p:txBody>
      </p:sp>
      <p:sp>
        <p:nvSpPr>
          <p:cNvPr id="2" name="Прямоугольник 1"/>
          <p:cNvSpPr/>
          <p:nvPr/>
        </p:nvSpPr>
        <p:spPr>
          <a:xfrm>
            <a:off x="224648" y="1607202"/>
            <a:ext cx="9384696" cy="3754874"/>
          </a:xfrm>
          <a:prstGeom prst="rect">
            <a:avLst/>
          </a:prstGeom>
        </p:spPr>
        <p:txBody>
          <a:bodyPr wrap="square">
            <a:spAutoFit/>
          </a:bodyPr>
          <a:lstStyle/>
          <a:p>
            <a:pPr algn="ctr" fontAlgn="t">
              <a:spcAft>
                <a:spcPts val="800"/>
              </a:spcAft>
            </a:pPr>
            <a:r>
              <a:rPr lang="ru-R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Для изучения открытой информации о деятельности организаций и условиях предоставления </a:t>
            </a:r>
            <a:r>
              <a:rPr lang="ru-RU"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услуг будут организованны выезды в организации:</a:t>
            </a:r>
            <a:endParaRPr lang="ru-R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fontAlgn="t">
              <a:spcAft>
                <a:spcPts val="800"/>
              </a:spcAft>
            </a:pPr>
            <a:r>
              <a:rPr lang="ru-R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r>
            <a:br>
              <a:rPr lang="ru-R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ru-RU" sz="2000" b="1" dirty="0" smtClean="0">
                <a:solidFill>
                  <a:srgbClr val="FF0000"/>
                </a:solidFill>
                <a:latin typeface="Calibri" panose="020F0502020204030204" pitchFamily="34" charset="0"/>
              </a:rPr>
              <a:t>период </a:t>
            </a:r>
            <a:r>
              <a:rPr lang="ru-RU" sz="2000" b="1" dirty="0">
                <a:solidFill>
                  <a:srgbClr val="FF0000"/>
                </a:solidFill>
                <a:latin typeface="Calibri" panose="020F0502020204030204" pitchFamily="34" charset="0"/>
              </a:rPr>
              <a:t>проведения </a:t>
            </a:r>
            <a:r>
              <a:rPr lang="ru-RU" sz="2000" b="1" dirty="0" smtClean="0">
                <a:solidFill>
                  <a:srgbClr val="FF0000"/>
                </a:solidFill>
                <a:latin typeface="Calibri" panose="020F0502020204030204" pitchFamily="34" charset="0"/>
              </a:rPr>
              <a:t>выездов представителей Оператора НОКО: </a:t>
            </a:r>
            <a:endParaRPr lang="ru-RU" sz="2400" dirty="0">
              <a:latin typeface="Arial" panose="020B0604020202020204" pitchFamily="34" charset="0"/>
            </a:endParaRPr>
          </a:p>
          <a:p>
            <a:pPr algn="ctr" fontAlgn="t">
              <a:spcAft>
                <a:spcPts val="800"/>
              </a:spcAft>
            </a:pPr>
            <a:r>
              <a:rPr lang="ru-RU" sz="2000" b="1" dirty="0" smtClean="0">
                <a:solidFill>
                  <a:srgbClr val="000000"/>
                </a:solidFill>
                <a:latin typeface="Calibri" panose="020F0502020204030204" pitchFamily="34" charset="0"/>
              </a:rPr>
              <a:t>22</a:t>
            </a:r>
            <a:r>
              <a:rPr lang="ru-RU" sz="20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мая </a:t>
            </a:r>
            <a:r>
              <a:rPr lang="ru-RU" sz="20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ru-RU" sz="20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01 </a:t>
            </a:r>
            <a:r>
              <a:rPr lang="ru-RU" sz="20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августа </a:t>
            </a:r>
            <a:r>
              <a:rPr lang="ru-RU" sz="20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2023 </a:t>
            </a:r>
            <a:r>
              <a:rPr lang="ru-RU" sz="20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года</a:t>
            </a:r>
            <a:endParaRPr lang="ru-RU" sz="2400" dirty="0">
              <a:latin typeface="Arial" panose="020B0604020202020204" pitchFamily="34" charset="0"/>
            </a:endParaRPr>
          </a:p>
          <a:p>
            <a:pPr marL="347472" indent="-347472" algn="ctr" fontAlgn="t">
              <a:spcAft>
                <a:spcPts val="600"/>
              </a:spcAft>
            </a:pP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График выездов согласовывается с руководителем образовательной </a:t>
            </a: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организации </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и ее учредителем (в обязательном </a:t>
            </a: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порядке минимум за сутки до визита).</a:t>
            </a:r>
            <a:endParaRPr lang="ru-RU" sz="2400" dirty="0">
              <a:latin typeface="Arial" panose="020B0604020202020204" pitchFamily="34" charset="0"/>
            </a:endParaRPr>
          </a:p>
          <a:p>
            <a:pPr algn="ctr" fontAlgn="t">
              <a:spcAft>
                <a:spcPts val="600"/>
              </a:spcAft>
            </a:pPr>
            <a:endPar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fontAlgn="t">
              <a:spcAft>
                <a:spcPts val="600"/>
              </a:spcAft>
            </a:pP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График </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выездов экспертов также доступен по ссылке: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2"/>
              </a:rPr>
              <a:t>https://</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2"/>
              </a:rPr>
              <a:t>docs.google.com/spreadsheets/d/1wQTva_GMWzuIWh3EqvFvEilHxYpya2n1TCFWofl-F6c/edit#gid=0</a:t>
            </a: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28310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rPr>
              <a:t>метод наблюдения</a:t>
            </a:r>
            <a:endParaRPr lang="ru-RU" sz="2400" b="1"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28</a:t>
            </a:fld>
            <a:endParaRPr lang="ru-RU" sz="1400" dirty="0">
              <a:solidFill>
                <a:srgbClr val="A50021"/>
              </a:solidFill>
            </a:endParaRPr>
          </a:p>
        </p:txBody>
      </p:sp>
      <p:sp>
        <p:nvSpPr>
          <p:cNvPr id="2" name="Прямоугольник 1"/>
          <p:cNvSpPr/>
          <p:nvPr/>
        </p:nvSpPr>
        <p:spPr>
          <a:xfrm>
            <a:off x="144864" y="1196752"/>
            <a:ext cx="9552888" cy="3262432"/>
          </a:xfrm>
          <a:prstGeom prst="rect">
            <a:avLst/>
          </a:prstGeom>
        </p:spPr>
        <p:txBody>
          <a:bodyPr wrap="square">
            <a:spAutoFit/>
          </a:bodyPr>
          <a:lstStyle/>
          <a:p>
            <a:pPr algn="ctr" fontAlgn="t">
              <a:spcAft>
                <a:spcPts val="800"/>
              </a:spcAft>
            </a:pPr>
            <a:r>
              <a:rPr lang="ru-R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Для изучения открытой информации о деятельности организаций и условиях предоставления </a:t>
            </a:r>
            <a:r>
              <a:rPr lang="ru-RU"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услуг будут организованны выезды в организации</a:t>
            </a: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ru-R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fontAlgn="t">
              <a:spcAft>
                <a:spcPts val="800"/>
              </a:spcAft>
            </a:pPr>
            <a:r>
              <a:rPr lang="ru-R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r>
            <a:br>
              <a:rPr lang="ru-R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Допуск представителей Оператора НОКО </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в образовательную </a:t>
            </a: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организацию </a:t>
            </a:r>
            <a:r>
              <a:rPr lang="ru-RU"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должен осуществляться исключительно после термометрии </a:t>
            </a:r>
            <a:br>
              <a:rPr lang="ru-RU"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br>
            <a:r>
              <a:rPr lang="ru-RU"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и без признаков острого респираторного заболевания</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При посещении образовательной организации </a:t>
            </a: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представитель </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Оператора </a:t>
            </a: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НОКО </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должен иметь при себе средства индивидуальной защиты (маски, перчатки, антисептические средства для обработки рук и пр</a:t>
            </a: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a:p>
            <a:pPr algn="ctr" fontAlgn="t">
              <a:spcAft>
                <a:spcPts val="800"/>
              </a:spcAft>
            </a:pPr>
            <a:endPar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fontAlgn="t">
              <a:spcAft>
                <a:spcPts val="800"/>
              </a:spcAft>
            </a:pP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(ПРИ ДЕЙСТВИИ НА ТЕРРИТОРИИ МО ОГРАНИЧЕНИЙ)</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942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rPr>
              <a:t>метод наблюдения</a:t>
            </a:r>
            <a:endParaRPr lang="ru-RU" sz="2400" b="1"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29</a:t>
            </a:fld>
            <a:endParaRPr lang="ru-RU" sz="1400" dirty="0">
              <a:solidFill>
                <a:srgbClr val="A50021"/>
              </a:solidFill>
            </a:endParaRPr>
          </a:p>
        </p:txBody>
      </p:sp>
      <p:sp>
        <p:nvSpPr>
          <p:cNvPr id="2" name="Прямоугольник 1"/>
          <p:cNvSpPr/>
          <p:nvPr/>
        </p:nvSpPr>
        <p:spPr>
          <a:xfrm>
            <a:off x="-28184" y="2777332"/>
            <a:ext cx="2890748" cy="1579920"/>
          </a:xfrm>
          <a:prstGeom prst="rect">
            <a:avLst/>
          </a:prstGeom>
        </p:spPr>
        <p:txBody>
          <a:bodyPr wrap="square">
            <a:spAutoFit/>
          </a:bodyPr>
          <a:lstStyle/>
          <a:p>
            <a:pPr algn="ctr" fontAlgn="t">
              <a:spcAft>
                <a:spcPts val="800"/>
              </a:spcAft>
            </a:pPr>
            <a:r>
              <a:rPr lang="ru-RU" b="1" dirty="0" smtClean="0">
                <a:latin typeface="Times New Roman" panose="02020603050405020304" pitchFamily="18" charset="0"/>
                <a:cs typeface="Times New Roman" panose="02020603050405020304" pitchFamily="18" charset="0"/>
              </a:rPr>
              <a:t>Заполнение Протокола наблюдения при визите представителя Оператора НОК в организацию</a:t>
            </a:r>
          </a:p>
          <a:p>
            <a:pPr algn="ctr" fontAlgn="t">
              <a:spcAft>
                <a:spcPts val="800"/>
              </a:spcAft>
            </a:pPr>
            <a:r>
              <a:rPr lang="ru-RU" b="1" dirty="0" smtClean="0">
                <a:latin typeface="Times New Roman" panose="02020603050405020304" pitchFamily="18" charset="0"/>
                <a:cs typeface="Times New Roman" panose="02020603050405020304" pitchFamily="18" charset="0"/>
              </a:rPr>
              <a:t>Протокол №1</a:t>
            </a:r>
            <a:endParaRPr lang="ru-RU"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2"/>
          <a:srcRect t="8534"/>
          <a:stretch/>
        </p:blipFill>
        <p:spPr>
          <a:xfrm>
            <a:off x="2862564" y="1360638"/>
            <a:ext cx="6890736" cy="4888035"/>
          </a:xfrm>
          <a:prstGeom prst="rect">
            <a:avLst/>
          </a:prstGeom>
        </p:spPr>
      </p:pic>
    </p:spTree>
    <p:extLst>
      <p:ext uri="{BB962C8B-B14F-4D97-AF65-F5344CB8AC3E}">
        <p14:creationId xmlns:p14="http://schemas.microsoft.com/office/powerpoint/2010/main" val="2529584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1092299"/>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856656" y="260648"/>
            <a:ext cx="7632848" cy="707886"/>
          </a:xfrm>
          <a:prstGeom prst="rect">
            <a:avLst/>
          </a:prstGeom>
        </p:spPr>
        <p:txBody>
          <a:bodyPr wrap="square">
            <a:spAutoFit/>
          </a:bodyPr>
          <a:lstStyle/>
          <a:p>
            <a:pPr algn="r"/>
            <a:r>
              <a:rPr lang="ru-RU" sz="2000" b="1" cap="all" dirty="0" smtClean="0">
                <a:latin typeface="Times New Roman" panose="02020603050405020304" pitchFamily="18" charset="0"/>
                <a:cs typeface="Times New Roman" panose="02020603050405020304" pitchFamily="18" charset="0"/>
              </a:rPr>
              <a:t>НОРМАТИВНАЯ ПРАВОВАЯ БАЗА ПО ОСУЩЕСТВЛЕНИЮ НЕЗАВИСИМОЙ ОЦЕНКИ КАЧЕСТВА</a:t>
            </a:r>
            <a:endParaRPr lang="ru-RU" sz="2000" b="1" cap="all"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a:t>
            </a:fld>
            <a:endParaRPr lang="ru-RU" sz="1400" dirty="0">
              <a:solidFill>
                <a:srgbClr val="A50021"/>
              </a:solidFill>
            </a:endParaRPr>
          </a:p>
        </p:txBody>
      </p:sp>
      <p:sp>
        <p:nvSpPr>
          <p:cNvPr id="19" name="Прямоугольник 18"/>
          <p:cNvSpPr/>
          <p:nvPr/>
        </p:nvSpPr>
        <p:spPr>
          <a:xfrm>
            <a:off x="0" y="1212665"/>
            <a:ext cx="9705528" cy="5603842"/>
          </a:xfrm>
          <a:prstGeom prst="rect">
            <a:avLst/>
          </a:prstGeom>
        </p:spPr>
        <p:txBody>
          <a:bodyPr wrap="square">
            <a:spAutoFit/>
          </a:bodyPr>
          <a:lstStyle/>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Федеральный </a:t>
            </a:r>
            <a:r>
              <a:rPr lang="ru-RU" sz="1300" dirty="0">
                <a:latin typeface="Times New Roman" panose="02020603050405020304" pitchFamily="18" charset="0"/>
                <a:cs typeface="Times New Roman" panose="02020603050405020304" pitchFamily="18" charset="0"/>
              </a:rPr>
              <a:t>закон от 29 декабря 2012 года № 273-ФЗ «Об образовании в Российской Федерации»; </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Федеральный </a:t>
            </a:r>
            <a:r>
              <a:rPr lang="ru-RU" sz="1300" dirty="0">
                <a:latin typeface="Times New Roman" panose="02020603050405020304" pitchFamily="18" charset="0"/>
                <a:cs typeface="Times New Roman" panose="02020603050405020304" pitchFamily="18" charset="0"/>
              </a:rPr>
              <a:t>закон от 05 декабря 2017 года № 392-ФЗ «О внесении изменений в отдельные законодательные акты Российской Федерации по вопросам совершенствования проведения независимой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Постановление </a:t>
            </a:r>
            <a:r>
              <a:rPr lang="ru-RU" sz="1300" dirty="0">
                <a:latin typeface="Times New Roman" panose="02020603050405020304" pitchFamily="18" charset="0"/>
                <a:cs typeface="Times New Roman" panose="02020603050405020304" pitchFamily="18" charset="0"/>
              </a:rPr>
              <a:t>Правительства Российской Федерации </a:t>
            </a:r>
          </a:p>
          <a:p>
            <a:pPr marL="285750" indent="-285750">
              <a:lnSpc>
                <a:spcPct val="95000"/>
              </a:lnSpc>
              <a:buFont typeface="Arial" panose="020B0604020202020204" pitchFamily="34" charset="0"/>
              <a:buChar char="•"/>
            </a:pPr>
            <a:r>
              <a:rPr lang="ru-RU" sz="1300" dirty="0">
                <a:latin typeface="Times New Roman" panose="02020603050405020304" pitchFamily="18" charset="0"/>
                <a:cs typeface="Times New Roman" panose="02020603050405020304" pitchFamily="18" charset="0"/>
              </a:rPr>
              <a:t>от 31.05.2018 № 638 «Об утверждении Правил сбора и обобщения информации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Приказ </a:t>
            </a:r>
            <a:r>
              <a:rPr lang="ru-RU" sz="1300" dirty="0">
                <a:latin typeface="Times New Roman" panose="02020603050405020304" pitchFamily="18" charset="0"/>
                <a:cs typeface="Times New Roman" panose="02020603050405020304" pitchFamily="18" charset="0"/>
              </a:rPr>
              <a:t>Министерства просвещения Российской Федерации </a:t>
            </a:r>
          </a:p>
          <a:p>
            <a:pPr marL="285750" indent="-285750">
              <a:lnSpc>
                <a:spcPct val="95000"/>
              </a:lnSpc>
              <a:buFont typeface="Arial" panose="020B0604020202020204" pitchFamily="34" charset="0"/>
              <a:buChar char="•"/>
            </a:pPr>
            <a:r>
              <a:rPr lang="ru-RU" sz="1300" dirty="0">
                <a:latin typeface="Times New Roman" panose="02020603050405020304" pitchFamily="18" charset="0"/>
                <a:cs typeface="Times New Roman" panose="02020603050405020304" pitchFamily="18" charset="0"/>
              </a:rPr>
              <a:t>от 13.03.2019 № 114 «Об утверждении показателей, характеризующих общие критерии оценки качества условий осуществления образовательной деятельности организациями, осуществляющими образовательную деятельность по основным общеобразовательным программам, образовательным программа среднего профессионального образования, основным программам профессионального обучения, дополнительным общеобразовательным программам» (далее – Приказ </a:t>
            </a:r>
            <a:r>
              <a:rPr lang="ru-RU" sz="1300" dirty="0" err="1">
                <a:latin typeface="Times New Roman" panose="02020603050405020304" pitchFamily="18" charset="0"/>
                <a:cs typeface="Times New Roman" panose="02020603050405020304" pitchFamily="18" charset="0"/>
              </a:rPr>
              <a:t>Минпросвещения</a:t>
            </a:r>
            <a:r>
              <a:rPr lang="ru-RU" sz="1300" dirty="0">
                <a:latin typeface="Times New Roman" panose="02020603050405020304" pitchFamily="18" charset="0"/>
                <a:cs typeface="Times New Roman" panose="02020603050405020304" pitchFamily="18" charset="0"/>
              </a:rPr>
              <a:t> России № 114); </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Приказ </a:t>
            </a:r>
            <a:r>
              <a:rPr lang="ru-RU" sz="1300" dirty="0">
                <a:latin typeface="Times New Roman" panose="02020603050405020304" pitchFamily="18" charset="0"/>
                <a:cs typeface="Times New Roman" panose="02020603050405020304" pitchFamily="18" charset="0"/>
              </a:rPr>
              <a:t>Министерства образования и науки РФ от 9.11.2015 № 1309 «Об утверждении Порядка обеспечения условий доступности для инвалидов объектов и предоставляемых услуг в сфере образования, а также оказания им при этом необходимой помощи»;</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Приказ </a:t>
            </a:r>
            <a:r>
              <a:rPr lang="ru-RU" sz="1300" dirty="0">
                <a:latin typeface="Times New Roman" panose="02020603050405020304" pitchFamily="18" charset="0"/>
                <a:cs typeface="Times New Roman" panose="02020603050405020304" pitchFamily="18" charset="0"/>
              </a:rPr>
              <a:t>Министерства труда и социальной защиты Российской Федерации от 30.10.2018 № 675н «Об утверждении методики выявления и обобщения мнения граждан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 (далее – Приказ Минтруда России № 675н);</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Приказ </a:t>
            </a:r>
            <a:r>
              <a:rPr lang="ru-RU" sz="1300" dirty="0">
                <a:latin typeface="Times New Roman" panose="02020603050405020304" pitchFamily="18" charset="0"/>
                <a:cs typeface="Times New Roman" panose="02020603050405020304" pitchFamily="18" charset="0"/>
              </a:rPr>
              <a:t>Министерства труда и социальной защиты Российской Федерации от 31.05.2018 № 344н «Об утверждении Единого порядка расчета показателей, характеризующих общие критерии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300" dirty="0" smtClean="0">
                <a:latin typeface="Times New Roman" panose="02020603050405020304" pitchFamily="18" charset="0"/>
                <a:cs typeface="Times New Roman" panose="02020603050405020304" pitchFamily="18" charset="0"/>
              </a:rPr>
              <a:t>»;</a:t>
            </a:r>
          </a:p>
          <a:p>
            <a:pPr marL="285750" indent="-285750">
              <a:lnSpc>
                <a:spcPct val="95000"/>
              </a:lnSpc>
              <a:buFont typeface="Arial" panose="020B0604020202020204" pitchFamily="34" charset="0"/>
              <a:buChar char="•"/>
            </a:pPr>
            <a:r>
              <a:rPr lang="ru-RU" sz="1300" dirty="0">
                <a:latin typeface="Times New Roman" panose="02020603050405020304" pitchFamily="18" charset="0"/>
                <a:cs typeface="Times New Roman" panose="02020603050405020304" pitchFamily="18" charset="0"/>
              </a:rPr>
              <a:t>Приказ Федеральной службы по надзору в сфере образования и науки от 14.08.2020 № 831 «Об утверждении требований к структуре официального сайта образовательной организации в информационно-телекоммуникационной сети интернет и формату представления информации» (с изменениями приказа </a:t>
            </a:r>
            <a:r>
              <a:rPr lang="ru-RU" sz="1300" dirty="0" err="1">
                <a:latin typeface="Times New Roman" panose="02020603050405020304" pitchFamily="18" charset="0"/>
                <a:cs typeface="Times New Roman" panose="02020603050405020304" pitchFamily="18" charset="0"/>
              </a:rPr>
              <a:t>Рособрнадзора</a:t>
            </a:r>
            <a:r>
              <a:rPr lang="ru-RU" sz="1300" dirty="0">
                <a:latin typeface="Times New Roman" panose="02020603050405020304" pitchFamily="18" charset="0"/>
                <a:cs typeface="Times New Roman" panose="02020603050405020304" pitchFamily="18" charset="0"/>
              </a:rPr>
              <a:t> от 12.01.2022 N 24);</a:t>
            </a:r>
          </a:p>
        </p:txBody>
      </p:sp>
    </p:spTree>
    <p:extLst>
      <p:ext uri="{BB962C8B-B14F-4D97-AF65-F5344CB8AC3E}">
        <p14:creationId xmlns:p14="http://schemas.microsoft.com/office/powerpoint/2010/main" val="1628935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rPr>
              <a:t>метод наблюдения</a:t>
            </a:r>
            <a:endParaRPr lang="ru-RU" sz="2400" b="1"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30</a:t>
            </a:fld>
            <a:endParaRPr lang="ru-RU" sz="1400" dirty="0">
              <a:solidFill>
                <a:srgbClr val="A50021"/>
              </a:solidFill>
            </a:endParaRPr>
          </a:p>
        </p:txBody>
      </p:sp>
      <p:sp>
        <p:nvSpPr>
          <p:cNvPr id="2" name="Прямоугольник 1"/>
          <p:cNvSpPr/>
          <p:nvPr/>
        </p:nvSpPr>
        <p:spPr>
          <a:xfrm>
            <a:off x="-28184" y="2777332"/>
            <a:ext cx="2890748" cy="1579920"/>
          </a:xfrm>
          <a:prstGeom prst="rect">
            <a:avLst/>
          </a:prstGeom>
        </p:spPr>
        <p:txBody>
          <a:bodyPr wrap="square">
            <a:spAutoFit/>
          </a:bodyPr>
          <a:lstStyle/>
          <a:p>
            <a:pPr algn="ctr" fontAlgn="t">
              <a:spcAft>
                <a:spcPts val="800"/>
              </a:spcAft>
            </a:pPr>
            <a:r>
              <a:rPr lang="ru-RU" b="1" dirty="0" smtClean="0">
                <a:latin typeface="Times New Roman" panose="02020603050405020304" pitchFamily="18" charset="0"/>
                <a:cs typeface="Times New Roman" panose="02020603050405020304" pitchFamily="18" charset="0"/>
              </a:rPr>
              <a:t>Заполнение Протокола наблюдения при визите представителя Оператора НОК в организацию</a:t>
            </a:r>
          </a:p>
          <a:p>
            <a:pPr algn="ctr" fontAlgn="t">
              <a:spcAft>
                <a:spcPts val="800"/>
              </a:spcAft>
            </a:pPr>
            <a:r>
              <a:rPr lang="ru-RU" b="1" dirty="0" smtClean="0">
                <a:latin typeface="Times New Roman" panose="02020603050405020304" pitchFamily="18" charset="0"/>
                <a:cs typeface="Times New Roman" panose="02020603050405020304" pitchFamily="18" charset="0"/>
              </a:rPr>
              <a:t>Протокол №2</a:t>
            </a:r>
            <a:endParaRPr lang="ru-RU" b="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2648744" y="1296145"/>
            <a:ext cx="6934133" cy="4968552"/>
          </a:xfrm>
          <a:prstGeom prst="rect">
            <a:avLst/>
          </a:prstGeom>
        </p:spPr>
      </p:pic>
    </p:spTree>
    <p:extLst>
      <p:ext uri="{BB962C8B-B14F-4D97-AF65-F5344CB8AC3E}">
        <p14:creationId xmlns:p14="http://schemas.microsoft.com/office/powerpoint/2010/main" val="2430987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rPr>
              <a:t>метод наблюдения</a:t>
            </a:r>
            <a:endParaRPr lang="ru-RU" sz="2400" b="1"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31</a:t>
            </a:fld>
            <a:endParaRPr lang="ru-RU" sz="1400" dirty="0">
              <a:solidFill>
                <a:srgbClr val="A50021"/>
              </a:solidFill>
            </a:endParaRPr>
          </a:p>
        </p:txBody>
      </p:sp>
      <p:sp>
        <p:nvSpPr>
          <p:cNvPr id="2" name="Прямоугольник 1"/>
          <p:cNvSpPr/>
          <p:nvPr/>
        </p:nvSpPr>
        <p:spPr>
          <a:xfrm>
            <a:off x="-28184" y="2777332"/>
            <a:ext cx="2890748" cy="1579920"/>
          </a:xfrm>
          <a:prstGeom prst="rect">
            <a:avLst/>
          </a:prstGeom>
        </p:spPr>
        <p:txBody>
          <a:bodyPr wrap="square">
            <a:spAutoFit/>
          </a:bodyPr>
          <a:lstStyle/>
          <a:p>
            <a:pPr algn="ctr" fontAlgn="t">
              <a:spcAft>
                <a:spcPts val="800"/>
              </a:spcAft>
            </a:pPr>
            <a:r>
              <a:rPr lang="ru-RU" b="1" dirty="0" smtClean="0">
                <a:latin typeface="Times New Roman" panose="02020603050405020304" pitchFamily="18" charset="0"/>
                <a:cs typeface="Times New Roman" panose="02020603050405020304" pitchFamily="18" charset="0"/>
              </a:rPr>
              <a:t>Заполнение Протокола наблюдения при визите представителя Оператора НОК в организацию</a:t>
            </a:r>
          </a:p>
          <a:p>
            <a:pPr algn="ctr" fontAlgn="t">
              <a:spcAft>
                <a:spcPts val="800"/>
              </a:spcAft>
            </a:pPr>
            <a:r>
              <a:rPr lang="ru-RU" b="1" dirty="0" smtClean="0">
                <a:latin typeface="Times New Roman" panose="02020603050405020304" pitchFamily="18" charset="0"/>
                <a:cs typeface="Times New Roman" panose="02020603050405020304" pitchFamily="18" charset="0"/>
              </a:rPr>
              <a:t>Протокол №</a:t>
            </a:r>
            <a:r>
              <a:rPr lang="ru-RU" b="1" dirty="0">
                <a:latin typeface="Times New Roman" panose="02020603050405020304" pitchFamily="18" charset="0"/>
                <a:cs typeface="Times New Roman" panose="02020603050405020304" pitchFamily="18" charset="0"/>
              </a:rPr>
              <a:t>3</a:t>
            </a:r>
          </a:p>
        </p:txBody>
      </p:sp>
      <p:pic>
        <p:nvPicPr>
          <p:cNvPr id="5" name="Рисунок 4"/>
          <p:cNvPicPr>
            <a:picLocks noChangeAspect="1"/>
          </p:cNvPicPr>
          <p:nvPr/>
        </p:nvPicPr>
        <p:blipFill>
          <a:blip r:embed="rId2"/>
          <a:stretch>
            <a:fillRect/>
          </a:stretch>
        </p:blipFill>
        <p:spPr>
          <a:xfrm>
            <a:off x="2861796" y="1124744"/>
            <a:ext cx="6899781" cy="4922192"/>
          </a:xfrm>
          <a:prstGeom prst="rect">
            <a:avLst/>
          </a:prstGeom>
        </p:spPr>
      </p:pic>
    </p:spTree>
    <p:extLst>
      <p:ext uri="{BB962C8B-B14F-4D97-AF65-F5344CB8AC3E}">
        <p14:creationId xmlns:p14="http://schemas.microsoft.com/office/powerpoint/2010/main" val="3985924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60104"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rPr>
              <a:t>метод наблюдения</a:t>
            </a:r>
            <a:endParaRPr lang="ru-RU" sz="2400" b="1"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32</a:t>
            </a:fld>
            <a:endParaRPr lang="ru-RU" sz="1400" dirty="0">
              <a:solidFill>
                <a:srgbClr val="A50021"/>
              </a:solidFill>
            </a:endParaRPr>
          </a:p>
        </p:txBody>
      </p:sp>
      <p:sp>
        <p:nvSpPr>
          <p:cNvPr id="2" name="Прямоугольник 1"/>
          <p:cNvSpPr/>
          <p:nvPr/>
        </p:nvSpPr>
        <p:spPr>
          <a:xfrm>
            <a:off x="848544" y="779646"/>
            <a:ext cx="2890748" cy="923330"/>
          </a:xfrm>
          <a:prstGeom prst="rect">
            <a:avLst/>
          </a:prstGeom>
        </p:spPr>
        <p:txBody>
          <a:bodyPr wrap="square">
            <a:spAutoFit/>
          </a:bodyPr>
          <a:lstStyle/>
          <a:p>
            <a:pPr algn="ctr" fontAlgn="t">
              <a:spcAft>
                <a:spcPts val="800"/>
              </a:spcAft>
            </a:pPr>
            <a:r>
              <a:rPr lang="ru-RU" b="1" dirty="0">
                <a:latin typeface="Times New Roman" panose="02020603050405020304" pitchFamily="18" charset="0"/>
                <a:cs typeface="Times New Roman" panose="02020603050405020304" pitchFamily="18" charset="0"/>
              </a:rPr>
              <a:t>Акт визита представителя Оператора </a:t>
            </a:r>
            <a:r>
              <a:rPr lang="ru-RU" b="1" dirty="0" smtClean="0">
                <a:latin typeface="Times New Roman" panose="02020603050405020304" pitchFamily="18" charset="0"/>
                <a:cs typeface="Times New Roman" panose="02020603050405020304" pitchFamily="18" charset="0"/>
              </a:rPr>
              <a:t>НОК</a:t>
            </a:r>
            <a:endParaRPr lang="ru-RU"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4736976" y="779646"/>
            <a:ext cx="4719744" cy="5701076"/>
          </a:xfrm>
          <a:prstGeom prst="rect">
            <a:avLst/>
          </a:prstGeom>
        </p:spPr>
      </p:pic>
      <p:pic>
        <p:nvPicPr>
          <p:cNvPr id="6" name="Рисунок 5"/>
          <p:cNvPicPr>
            <a:picLocks noChangeAspect="1"/>
          </p:cNvPicPr>
          <p:nvPr/>
        </p:nvPicPr>
        <p:blipFill>
          <a:blip r:embed="rId3"/>
          <a:stretch>
            <a:fillRect/>
          </a:stretch>
        </p:blipFill>
        <p:spPr>
          <a:xfrm>
            <a:off x="200472" y="1765330"/>
            <a:ext cx="4536504" cy="4636758"/>
          </a:xfrm>
          <a:prstGeom prst="rect">
            <a:avLst/>
          </a:prstGeom>
        </p:spPr>
      </p:pic>
      <p:sp>
        <p:nvSpPr>
          <p:cNvPr id="7" name="Прямоугольник 6"/>
          <p:cNvSpPr/>
          <p:nvPr/>
        </p:nvSpPr>
        <p:spPr>
          <a:xfrm>
            <a:off x="416496" y="4509120"/>
            <a:ext cx="4104456"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912652" y="4365104"/>
            <a:ext cx="4432836"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657364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rPr>
              <a:t>метод наблюдения</a:t>
            </a:r>
            <a:endParaRPr lang="ru-RU" sz="2400" b="1"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33</a:t>
            </a:fld>
            <a:endParaRPr lang="ru-RU" sz="1400" dirty="0">
              <a:solidFill>
                <a:srgbClr val="A50021"/>
              </a:solidFill>
            </a:endParaRPr>
          </a:p>
        </p:txBody>
      </p:sp>
      <p:sp>
        <p:nvSpPr>
          <p:cNvPr id="2" name="Прямоугольник 1"/>
          <p:cNvSpPr/>
          <p:nvPr/>
        </p:nvSpPr>
        <p:spPr>
          <a:xfrm>
            <a:off x="51352" y="840389"/>
            <a:ext cx="9649072" cy="1682512"/>
          </a:xfrm>
          <a:prstGeom prst="rect">
            <a:avLst/>
          </a:prstGeom>
        </p:spPr>
        <p:txBody>
          <a:bodyPr wrap="square">
            <a:spAutoFit/>
          </a:bodyPr>
          <a:lstStyle/>
          <a:p>
            <a:pPr algn="ctr" fontAlgn="t">
              <a:spcAft>
                <a:spcPts val="800"/>
              </a:spcAft>
            </a:pPr>
            <a:r>
              <a:rPr lang="ru-RU" b="1" dirty="0" smtClean="0">
                <a:latin typeface="Times New Roman" panose="02020603050405020304" pitchFamily="18" charset="0"/>
                <a:cs typeface="Times New Roman" panose="02020603050405020304" pitchFamily="18" charset="0"/>
              </a:rPr>
              <a:t>РАБОТА С СИСТЕМОЙ ОНЛАЙН АНКЕТИРОВАНИЯ </a:t>
            </a:r>
            <a:endParaRPr lang="ru-RU" sz="700" b="1" dirty="0" smtClean="0">
              <a:latin typeface="Times New Roman" panose="02020603050405020304" pitchFamily="18" charset="0"/>
              <a:cs typeface="Times New Roman" panose="02020603050405020304" pitchFamily="18" charset="0"/>
            </a:endParaRPr>
          </a:p>
          <a:p>
            <a:pPr algn="ctr" fontAlgn="t">
              <a:spcAft>
                <a:spcPts val="800"/>
              </a:spcAft>
            </a:pPr>
            <a:r>
              <a:rPr lang="ru-RU" dirty="0" smtClean="0">
                <a:latin typeface="Times New Roman" panose="02020603050405020304" pitchFamily="18" charset="0"/>
                <a:cs typeface="Times New Roman" panose="02020603050405020304" pitchFamily="18" charset="0"/>
              </a:rPr>
              <a:t>Для сбора и систематизации получаемых данных Оператором НОК была разработана система онлайн анкетирования (далее - Платформа)</a:t>
            </a:r>
            <a:endParaRPr lang="ru-RU" dirty="0">
              <a:latin typeface="Times New Roman" panose="02020603050405020304" pitchFamily="18" charset="0"/>
              <a:cs typeface="Times New Roman" panose="02020603050405020304" pitchFamily="18" charset="0"/>
            </a:endParaRPr>
          </a:p>
          <a:p>
            <a:pPr algn="ctr" fontAlgn="t">
              <a:spcAft>
                <a:spcPts val="800"/>
              </a:spcAft>
            </a:pPr>
            <a:r>
              <a:rPr lang="ru-RU" b="1" dirty="0">
                <a:latin typeface="Times New Roman" panose="02020603050405020304" pitchFamily="18" charset="0"/>
                <a:cs typeface="Times New Roman" panose="02020603050405020304" pitchFamily="18" charset="0"/>
              </a:rPr>
              <a:t>Руководители ОО, а также учредители ОО смогут ознакомиться в своих Личных кабинетах с </a:t>
            </a:r>
            <a:r>
              <a:rPr lang="ru-RU" b="1" dirty="0" smtClean="0">
                <a:latin typeface="Times New Roman" panose="02020603050405020304" pitchFamily="18" charset="0"/>
                <a:cs typeface="Times New Roman" panose="02020603050405020304" pitchFamily="18" charset="0"/>
              </a:rPr>
              <a:t>первичными результатами сбора информации</a:t>
            </a:r>
            <a:endParaRPr lang="ru-RU" b="1" dirty="0">
              <a:latin typeface="Times New Roman" panose="02020603050405020304" pitchFamily="18" charset="0"/>
              <a:cs typeface="Times New Roman" panose="02020603050405020304" pitchFamily="18" charset="0"/>
            </a:endParaRPr>
          </a:p>
        </p:txBody>
      </p:sp>
      <p:pic>
        <p:nvPicPr>
          <p:cNvPr id="8" name="Рисунок 7"/>
          <p:cNvPicPr/>
          <p:nvPr/>
        </p:nvPicPr>
        <p:blipFill rotWithShape="1">
          <a:blip r:embed="rId2"/>
          <a:srcRect t="11187" r="17272" b="11187"/>
          <a:stretch/>
        </p:blipFill>
        <p:spPr bwMode="auto">
          <a:xfrm>
            <a:off x="1280592" y="2492896"/>
            <a:ext cx="7348654" cy="4047755"/>
          </a:xfrm>
          <a:prstGeom prst="rect">
            <a:avLst/>
          </a:prstGeom>
          <a:noFill/>
          <a:ln w="9525">
            <a:noFill/>
            <a:miter lim="800000"/>
            <a:headEnd/>
            <a:tailEnd/>
          </a:ln>
        </p:spPr>
      </p:pic>
      <p:sp>
        <p:nvSpPr>
          <p:cNvPr id="11" name="Стрелка вверх 10"/>
          <p:cNvSpPr/>
          <p:nvPr/>
        </p:nvSpPr>
        <p:spPr>
          <a:xfrm rot="10800000">
            <a:off x="4160912" y="4941168"/>
            <a:ext cx="936104" cy="1008112"/>
          </a:xfrm>
          <a:prstGeom prst="upArrow">
            <a:avLst/>
          </a:prstGeom>
          <a:solidFill>
            <a:srgbClr val="C00000"/>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C00000"/>
              </a:solidFill>
            </a:endParaRPr>
          </a:p>
        </p:txBody>
      </p:sp>
    </p:spTree>
    <p:extLst>
      <p:ext uri="{BB962C8B-B14F-4D97-AF65-F5344CB8AC3E}">
        <p14:creationId xmlns:p14="http://schemas.microsoft.com/office/powerpoint/2010/main" val="1105297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rPr>
              <a:t>метод наблюдения</a:t>
            </a:r>
            <a:endParaRPr lang="ru-RU" sz="2400" b="1"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34</a:t>
            </a:fld>
            <a:endParaRPr lang="ru-RU" sz="1400" dirty="0">
              <a:solidFill>
                <a:srgbClr val="A50021"/>
              </a:solidFill>
            </a:endParaRPr>
          </a:p>
        </p:txBody>
      </p:sp>
      <p:sp>
        <p:nvSpPr>
          <p:cNvPr id="2" name="Прямоугольник 1"/>
          <p:cNvSpPr/>
          <p:nvPr/>
        </p:nvSpPr>
        <p:spPr>
          <a:xfrm>
            <a:off x="48680" y="888225"/>
            <a:ext cx="9649072" cy="5837495"/>
          </a:xfrm>
          <a:prstGeom prst="rect">
            <a:avLst/>
          </a:prstGeom>
        </p:spPr>
        <p:txBody>
          <a:bodyPr wrap="square">
            <a:spAutoFit/>
          </a:bodyPr>
          <a:lstStyle/>
          <a:p>
            <a:pPr algn="ctr" fontAlgn="t">
              <a:spcAft>
                <a:spcPts val="800"/>
              </a:spcAft>
            </a:pPr>
            <a:r>
              <a:rPr lang="ru-RU" b="1" dirty="0" smtClean="0">
                <a:latin typeface="Times New Roman" panose="02020603050405020304" pitchFamily="18" charset="0"/>
                <a:cs typeface="Times New Roman" panose="02020603050405020304" pitchFamily="18" charset="0"/>
              </a:rPr>
              <a:t>РАБОТА С СИСТЕМОЙ ОНЛАЙН АНКЕТИРОВАНИЯ </a:t>
            </a:r>
            <a:endParaRPr lang="ru-RU" sz="1100" b="1" dirty="0" smtClean="0">
              <a:latin typeface="Times New Roman" panose="02020603050405020304" pitchFamily="18" charset="0"/>
              <a:cs typeface="Times New Roman" panose="02020603050405020304" pitchFamily="18" charset="0"/>
            </a:endParaRPr>
          </a:p>
          <a:p>
            <a:pPr algn="ctr" fontAlgn="t">
              <a:spcAft>
                <a:spcPts val="800"/>
              </a:spcAft>
            </a:pPr>
            <a:r>
              <a:rPr lang="ru-RU" b="1" dirty="0" smtClean="0">
                <a:latin typeface="Times New Roman" panose="02020603050405020304" pitchFamily="18" charset="0"/>
                <a:cs typeface="Times New Roman" panose="02020603050405020304" pitchFamily="18" charset="0"/>
              </a:rPr>
              <a:t>Для регистрации личных кабинетов Вам необходимо: </a:t>
            </a:r>
          </a:p>
          <a:p>
            <a:pPr algn="ctr" fontAlgn="t">
              <a:spcAft>
                <a:spcPts val="800"/>
              </a:spcAft>
            </a:pPr>
            <a:endParaRPr lang="ru-RU" sz="1200" b="1" dirty="0" smtClean="0">
              <a:latin typeface="Times New Roman" panose="02020603050405020304" pitchFamily="18" charset="0"/>
              <a:cs typeface="Times New Roman" panose="02020603050405020304" pitchFamily="18" charset="0"/>
            </a:endParaRPr>
          </a:p>
          <a:p>
            <a:pPr marL="342900" indent="-342900" algn="ctr" fontAlgn="t">
              <a:spcAft>
                <a:spcPts val="800"/>
              </a:spcAft>
              <a:buAutoNum type="arabicPeriod"/>
            </a:pPr>
            <a:r>
              <a:rPr lang="ru-RU" b="1" dirty="0" smtClean="0">
                <a:latin typeface="Times New Roman" panose="02020603050405020304" pitchFamily="18" charset="0"/>
                <a:cs typeface="Times New Roman" panose="02020603050405020304" pitchFamily="18" charset="0"/>
              </a:rPr>
              <a:t>Направить нам на адрес </a:t>
            </a:r>
            <a:r>
              <a:rPr lang="en-US" b="1" dirty="0" smtClean="0">
                <a:solidFill>
                  <a:srgbClr val="FF0000"/>
                </a:solidFill>
                <a:latin typeface="Times New Roman" panose="02020603050405020304" pitchFamily="18" charset="0"/>
                <a:cs typeface="Times New Roman" panose="02020603050405020304" pitchFamily="18" charset="0"/>
              </a:rPr>
              <a:t>nok2@gepicentr.ru</a:t>
            </a:r>
            <a:r>
              <a:rPr lang="en-US" b="1"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запрос на регистрацию ЛК. В запросе обязательно нужно указать информацию об организации, представителем которой Вы являетесь (</a:t>
            </a:r>
            <a:r>
              <a:rPr lang="ru-RU" b="1" u="sng" dirty="0" smtClean="0">
                <a:latin typeface="Times New Roman" panose="02020603050405020304" pitchFamily="18" charset="0"/>
                <a:cs typeface="Times New Roman" panose="02020603050405020304" pitchFamily="18" charset="0"/>
              </a:rPr>
              <a:t>название, ИНН</a:t>
            </a:r>
            <a:r>
              <a:rPr lang="ru-RU" b="1" dirty="0" smtClean="0">
                <a:latin typeface="Times New Roman" panose="02020603050405020304" pitchFamily="18" charset="0"/>
                <a:cs typeface="Times New Roman" panose="02020603050405020304" pitchFamily="18" charset="0"/>
              </a:rPr>
              <a:t>). Для представителей уполномоченных органов в муниципалитетах необходимо указать название своего МО и организации, которые Вы будете отслеживать.  </a:t>
            </a:r>
          </a:p>
          <a:p>
            <a:pPr marL="342900" indent="-342900" algn="ctr" fontAlgn="t">
              <a:spcAft>
                <a:spcPts val="800"/>
              </a:spcAft>
              <a:buAutoNum type="arabicPeriod"/>
            </a:pPr>
            <a:r>
              <a:rPr lang="ru-RU" b="1" dirty="0" smtClean="0">
                <a:latin typeface="Times New Roman" panose="02020603050405020304" pitchFamily="18" charset="0"/>
                <a:cs typeface="Times New Roman" panose="02020603050405020304" pitchFamily="18" charset="0"/>
              </a:rPr>
              <a:t>В ответ на Ваш запрос сотрудники Оператора НОК в течение 7 дней направят логин и пароль для входа в личный кабинет.</a:t>
            </a:r>
            <a:endParaRPr lang="ru-RU" b="1" dirty="0">
              <a:latin typeface="Times New Roman" panose="02020603050405020304" pitchFamily="18" charset="0"/>
              <a:cs typeface="Times New Roman" panose="02020603050405020304" pitchFamily="18" charset="0"/>
            </a:endParaRPr>
          </a:p>
          <a:p>
            <a:pPr algn="ctr" fontAlgn="t">
              <a:spcAft>
                <a:spcPts val="800"/>
              </a:spcAft>
            </a:pPr>
            <a:endParaRPr lang="ru-RU" sz="1200" b="1" dirty="0" smtClean="0">
              <a:latin typeface="Times New Roman" panose="02020603050405020304" pitchFamily="18" charset="0"/>
              <a:cs typeface="Times New Roman" panose="02020603050405020304" pitchFamily="18" charset="0"/>
            </a:endParaRPr>
          </a:p>
          <a:p>
            <a:pPr algn="ctr" fontAlgn="t">
              <a:spcAft>
                <a:spcPts val="800"/>
              </a:spcAft>
            </a:pPr>
            <a:endParaRPr lang="ru-RU" sz="1200" b="1" dirty="0">
              <a:latin typeface="Times New Roman" panose="02020603050405020304" pitchFamily="18" charset="0"/>
              <a:cs typeface="Times New Roman" panose="02020603050405020304" pitchFamily="18" charset="0"/>
            </a:endParaRPr>
          </a:p>
          <a:p>
            <a:pPr algn="ctr" fontAlgn="t">
              <a:spcAft>
                <a:spcPts val="800"/>
              </a:spcAft>
            </a:pPr>
            <a:endParaRPr lang="ru-RU" sz="1200" b="1" dirty="0" smtClean="0">
              <a:latin typeface="Times New Roman" panose="02020603050405020304" pitchFamily="18" charset="0"/>
              <a:cs typeface="Times New Roman" panose="02020603050405020304" pitchFamily="18" charset="0"/>
            </a:endParaRPr>
          </a:p>
          <a:p>
            <a:pPr algn="ctr" fontAlgn="t">
              <a:spcAft>
                <a:spcPts val="800"/>
              </a:spcAft>
            </a:pPr>
            <a:endParaRPr lang="ru-RU" sz="1200" b="1" dirty="0">
              <a:latin typeface="Times New Roman" panose="02020603050405020304" pitchFamily="18" charset="0"/>
              <a:cs typeface="Times New Roman" panose="02020603050405020304" pitchFamily="18" charset="0"/>
            </a:endParaRPr>
          </a:p>
          <a:p>
            <a:pPr algn="ctr" fontAlgn="t">
              <a:spcAft>
                <a:spcPts val="800"/>
              </a:spcAft>
            </a:pPr>
            <a:endParaRPr lang="ru-RU" b="1" dirty="0" smtClean="0">
              <a:latin typeface="Times New Roman" panose="02020603050405020304" pitchFamily="18" charset="0"/>
              <a:cs typeface="Times New Roman" panose="02020603050405020304" pitchFamily="18" charset="0"/>
            </a:endParaRPr>
          </a:p>
          <a:p>
            <a:pPr algn="ctr" fontAlgn="t">
              <a:spcAft>
                <a:spcPts val="800"/>
              </a:spcAft>
            </a:pPr>
            <a:endParaRPr lang="ru-RU" b="1" dirty="0" smtClean="0">
              <a:latin typeface="Times New Roman" panose="02020603050405020304" pitchFamily="18" charset="0"/>
              <a:cs typeface="Times New Roman" panose="02020603050405020304" pitchFamily="18" charset="0"/>
            </a:endParaRPr>
          </a:p>
          <a:p>
            <a:pPr algn="ctr" fontAlgn="t">
              <a:spcAft>
                <a:spcPts val="800"/>
              </a:spcAft>
            </a:pPr>
            <a:r>
              <a:rPr lang="ru-RU" b="1" dirty="0" smtClean="0">
                <a:latin typeface="Times New Roman" panose="02020603050405020304" pitchFamily="18" charset="0"/>
                <a:cs typeface="Times New Roman" panose="02020603050405020304" pitchFamily="18" charset="0"/>
              </a:rPr>
              <a:t>Подробная инструкция по регистрации и работе с Платформой будет направлена участникам НОК в период </a:t>
            </a:r>
            <a:r>
              <a:rPr lang="ru-RU" b="1" dirty="0" smtClean="0">
                <a:solidFill>
                  <a:srgbClr val="C00000"/>
                </a:solidFill>
                <a:latin typeface="Times New Roman" panose="02020603050405020304" pitchFamily="18" charset="0"/>
                <a:cs typeface="Times New Roman" panose="02020603050405020304" pitchFamily="18" charset="0"/>
              </a:rPr>
              <a:t>с 05.05 по 13.05.2023</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840768" y="4149080"/>
            <a:ext cx="8152456" cy="1631216"/>
          </a:xfrm>
          <a:prstGeom prst="rect">
            <a:avLst/>
          </a:prstGeom>
          <a:ln w="19050">
            <a:solidFill>
              <a:srgbClr val="FF0000"/>
            </a:solidFill>
          </a:ln>
        </p:spPr>
        <p:txBody>
          <a:bodyPr wrap="square">
            <a:spAutoFit/>
          </a:bodyPr>
          <a:lstStyle/>
          <a:p>
            <a:pPr algn="ctr"/>
            <a:r>
              <a:rPr lang="ru-RU" sz="2000" dirty="0" smtClean="0">
                <a:solidFill>
                  <a:srgbClr val="FF0000"/>
                </a:solidFill>
              </a:rPr>
              <a:t>Пример запроса на регистрацию личного кабинета!</a:t>
            </a:r>
          </a:p>
          <a:p>
            <a:pPr algn="ctr"/>
            <a:r>
              <a:rPr lang="ru-RU" sz="2000" dirty="0" smtClean="0">
                <a:solidFill>
                  <a:srgbClr val="FF0000"/>
                </a:solidFill>
              </a:rPr>
              <a:t>ТЕМА ПИСЬМА: </a:t>
            </a:r>
            <a:r>
              <a:rPr lang="ru-RU" sz="2000" dirty="0" smtClean="0"/>
              <a:t>регистрация ЛК</a:t>
            </a:r>
          </a:p>
          <a:p>
            <a:pPr algn="ctr"/>
            <a:r>
              <a:rPr lang="ru-RU" sz="2000" dirty="0" smtClean="0"/>
              <a:t>Здравствуйте! Меня зовут Иван Иванович Иванов, </a:t>
            </a:r>
            <a:r>
              <a:rPr lang="ru-RU" sz="2000" dirty="0"/>
              <a:t>я директор МБУК ДО "ДМШ" ИНН </a:t>
            </a:r>
            <a:r>
              <a:rPr lang="ru-RU" sz="2000" dirty="0" smtClean="0"/>
              <a:t>6672142230. Прошу создать нашей организации личный кабинет на адрес эл. почты 123</a:t>
            </a:r>
            <a:r>
              <a:rPr lang="en-US" sz="2000" dirty="0" smtClean="0"/>
              <a:t>@mail.ru</a:t>
            </a:r>
            <a:r>
              <a:rPr lang="ru-RU" sz="2000" dirty="0" smtClean="0"/>
              <a:t> </a:t>
            </a:r>
            <a:endParaRPr lang="ru-RU" sz="2000" dirty="0"/>
          </a:p>
        </p:txBody>
      </p:sp>
    </p:spTree>
    <p:extLst>
      <p:ext uri="{BB962C8B-B14F-4D97-AF65-F5344CB8AC3E}">
        <p14:creationId xmlns:p14="http://schemas.microsoft.com/office/powerpoint/2010/main" val="13103160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190096"/>
            <a:ext cx="7272808"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35</a:t>
            </a:fld>
            <a:endParaRPr lang="ru-RU" sz="1400" dirty="0">
              <a:solidFill>
                <a:srgbClr val="A50021"/>
              </a:solidFill>
            </a:endParaRPr>
          </a:p>
        </p:txBody>
      </p:sp>
      <p:pic>
        <p:nvPicPr>
          <p:cNvPr id="5" name="Рисунок 4"/>
          <p:cNvPicPr>
            <a:picLocks noChangeAspect="1"/>
          </p:cNvPicPr>
          <p:nvPr/>
        </p:nvPicPr>
        <p:blipFill rotWithShape="1">
          <a:blip r:embed="rId2">
            <a:extLst>
              <a:ext uri="{BEBA8EAE-BF5A-486C-A8C5-ECC9F3942E4B}">
                <a14:imgProps xmlns:a14="http://schemas.microsoft.com/office/drawing/2010/main">
                  <a14:imgLayer r:embed="rId3">
                    <a14:imgEffect>
                      <a14:backgroundRemoval t="9111" b="98556" l="5250" r="98500">
                        <a14:foregroundMark x1="30000" y1="17333" x2="50000" y2="26444"/>
                        <a14:foregroundMark x1="68000" y1="87222" x2="76750" y2="92000"/>
                        <a14:foregroundMark x1="38667" y1="68667" x2="46750" y2="67222"/>
                        <a14:foregroundMark x1="21833" y1="48444" x2="35917" y2="45333"/>
                        <a14:foregroundMark x1="56833" y1="80556" x2="62500" y2="80778"/>
                        <a14:foregroundMark x1="43750" y1="29333" x2="50167" y2="28889"/>
                        <a14:backgroundMark x1="39333" y1="55889" x2="51167" y2="55889"/>
                        <a14:backgroundMark x1="50250" y1="56111" x2="94500" y2="55778"/>
                      </a14:backgroundRemoval>
                    </a14:imgEffect>
                  </a14:imgLayer>
                </a14:imgProps>
              </a:ext>
            </a:extLst>
          </a:blip>
          <a:srcRect t="11154"/>
          <a:stretch/>
        </p:blipFill>
        <p:spPr>
          <a:xfrm>
            <a:off x="992561" y="892376"/>
            <a:ext cx="8820762" cy="5805560"/>
          </a:xfrm>
          <a:prstGeom prst="rect">
            <a:avLst/>
          </a:prstGeom>
        </p:spPr>
      </p:pic>
    </p:spTree>
    <p:extLst>
      <p:ext uri="{BB962C8B-B14F-4D97-AF65-F5344CB8AC3E}">
        <p14:creationId xmlns:p14="http://schemas.microsoft.com/office/powerpoint/2010/main" val="4568528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BEBA8EAE-BF5A-486C-A8C5-ECC9F3942E4B}">
                <a14:imgProps xmlns:a14="http://schemas.microsoft.com/office/drawing/2010/main">
                  <a14:imgLayer r:embed="rId3">
                    <a14:imgEffect>
                      <a14:backgroundRemoval t="11778" b="99000" l="4750" r="97083">
                        <a14:foregroundMark x1="10833" y1="23111" x2="24750" y2="22333"/>
                        <a14:foregroundMark x1="23333" y1="49444" x2="33833" y2="45556"/>
                        <a14:foregroundMark x1="39333" y1="68000" x2="49667" y2="66444"/>
                        <a14:foregroundMark x1="57917" y1="90000" x2="73000" y2="84667"/>
                        <a14:foregroundMark x1="49167" y1="46333" x2="79833" y2="46333"/>
                        <a14:backgroundMark x1="38417" y1="57667" x2="95500" y2="56889"/>
                        <a14:backgroundMark x1="50417" y1="77556" x2="96917" y2="75667"/>
                      </a14:backgroundRemoval>
                    </a14:imgEffect>
                  </a14:imgLayer>
                </a14:imgProps>
              </a:ext>
            </a:extLst>
          </a:blip>
          <a:stretch>
            <a:fillRect/>
          </a:stretch>
        </p:blipFill>
        <p:spPr>
          <a:xfrm>
            <a:off x="1268788" y="0"/>
            <a:ext cx="8428964" cy="6321723"/>
          </a:xfrm>
          <a:prstGeom prst="rect">
            <a:avLst/>
          </a:prstGeom>
        </p:spPr>
      </p:pic>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4816" y="131801"/>
            <a:ext cx="7272808"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36</a:t>
            </a:fld>
            <a:endParaRPr lang="ru-RU" sz="1400" dirty="0">
              <a:solidFill>
                <a:srgbClr val="A50021"/>
              </a:solidFill>
            </a:endParaRPr>
          </a:p>
        </p:txBody>
      </p:sp>
    </p:spTree>
    <p:extLst>
      <p:ext uri="{BB962C8B-B14F-4D97-AF65-F5344CB8AC3E}">
        <p14:creationId xmlns:p14="http://schemas.microsoft.com/office/powerpoint/2010/main" val="2942351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188640"/>
            <a:ext cx="7272808"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37</a:t>
            </a:fld>
            <a:endParaRPr lang="ru-RU" sz="1400" dirty="0">
              <a:solidFill>
                <a:srgbClr val="A50021"/>
              </a:solidFill>
            </a:endParaRPr>
          </a:p>
        </p:txBody>
      </p:sp>
      <p:pic>
        <p:nvPicPr>
          <p:cNvPr id="2" name="Рисунок 1"/>
          <p:cNvPicPr>
            <a:picLocks noChangeAspect="1"/>
          </p:cNvPicPr>
          <p:nvPr/>
        </p:nvPicPr>
        <p:blipFill rotWithShape="1">
          <a:blip r:embed="rId2"/>
          <a:srcRect t="8356" b="6194"/>
          <a:stretch/>
        </p:blipFill>
        <p:spPr>
          <a:xfrm>
            <a:off x="344488" y="836712"/>
            <a:ext cx="9296386" cy="5616624"/>
          </a:xfrm>
          <a:prstGeom prst="rect">
            <a:avLst/>
          </a:prstGeom>
        </p:spPr>
      </p:pic>
    </p:spTree>
    <p:extLst>
      <p:ext uri="{BB962C8B-B14F-4D97-AF65-F5344CB8AC3E}">
        <p14:creationId xmlns:p14="http://schemas.microsoft.com/office/powerpoint/2010/main" val="30399027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29592" y="109829"/>
            <a:ext cx="7272808"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МЕТОДИЧЕСКОЕ СОПРОВОЖДЕНИЕ</a:t>
            </a:r>
            <a:endParaRPr lang="ru-RU" sz="2400" b="1"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38</a:t>
            </a:fld>
            <a:endParaRPr lang="ru-RU" sz="1400" dirty="0">
              <a:solidFill>
                <a:srgbClr val="A50021"/>
              </a:solidFill>
            </a:endParaRPr>
          </a:p>
        </p:txBody>
      </p:sp>
      <p:sp>
        <p:nvSpPr>
          <p:cNvPr id="5" name="Прямоугольник 4"/>
          <p:cNvSpPr/>
          <p:nvPr/>
        </p:nvSpPr>
        <p:spPr>
          <a:xfrm>
            <a:off x="632520" y="1269721"/>
            <a:ext cx="8568952" cy="4524315"/>
          </a:xfrm>
          <a:prstGeom prst="rect">
            <a:avLst/>
          </a:prstGeom>
          <a:ln>
            <a:noFill/>
          </a:ln>
        </p:spPr>
        <p:txBody>
          <a:bodyPr wrap="square">
            <a:spAutoFit/>
          </a:bodyPr>
          <a:lstStyle/>
          <a:p>
            <a:pPr algn="ctr"/>
            <a:r>
              <a:rPr lang="ru-RU" dirty="0"/>
              <a:t>В рамках проведения </a:t>
            </a:r>
            <a:r>
              <a:rPr lang="ru-RU" dirty="0" smtClean="0"/>
              <a:t>НОКО </a:t>
            </a:r>
            <a:r>
              <a:rPr lang="ru-RU" dirty="0"/>
              <a:t>в Свердловской области Оператор </a:t>
            </a:r>
            <a:r>
              <a:rPr lang="ru-RU" dirty="0" smtClean="0"/>
              <a:t>создал специальный </a:t>
            </a:r>
            <a:r>
              <a:rPr lang="ru-RU" dirty="0"/>
              <a:t>адрес эл. </a:t>
            </a:r>
            <a:r>
              <a:rPr lang="ru-RU" dirty="0" smtClean="0"/>
              <a:t>почты и </a:t>
            </a:r>
            <a:r>
              <a:rPr lang="ru-RU" dirty="0"/>
              <a:t>горячую линию. Разработаны методические и справочные материалы. </a:t>
            </a:r>
            <a:r>
              <a:rPr lang="ru-RU" dirty="0" smtClean="0"/>
              <a:t>Актуальная </a:t>
            </a:r>
            <a:r>
              <a:rPr lang="ru-RU" dirty="0"/>
              <a:t>информация по вопросам </a:t>
            </a:r>
            <a:r>
              <a:rPr lang="ru-RU" dirty="0" smtClean="0"/>
              <a:t>НОКО </a:t>
            </a:r>
            <a:r>
              <a:rPr lang="ru-RU" dirty="0"/>
              <a:t>будет размещаться на сайте Министерства образования и молодежной политики Свердловской области в подразделе «Независимая оценка качества в </a:t>
            </a:r>
            <a:r>
              <a:rPr lang="ru-RU" dirty="0" smtClean="0"/>
              <a:t>2023 </a:t>
            </a:r>
            <a:r>
              <a:rPr lang="ru-RU" dirty="0"/>
              <a:t>году».</a:t>
            </a:r>
            <a:endParaRPr lang="ru-RU" dirty="0" smtClean="0"/>
          </a:p>
          <a:p>
            <a:pPr algn="ctr"/>
            <a:endParaRPr lang="ru-RU" dirty="0" smtClean="0"/>
          </a:p>
          <a:p>
            <a:pPr algn="ctr"/>
            <a:r>
              <a:rPr lang="ru-RU" b="1" dirty="0" smtClean="0">
                <a:solidFill>
                  <a:srgbClr val="FF0000"/>
                </a:solidFill>
              </a:rPr>
              <a:t>ГОРЯЧАЯ </a:t>
            </a:r>
            <a:r>
              <a:rPr lang="ru-RU" b="1" dirty="0">
                <a:solidFill>
                  <a:srgbClr val="FF0000"/>
                </a:solidFill>
              </a:rPr>
              <a:t>ЛИНИЯ </a:t>
            </a:r>
          </a:p>
          <a:p>
            <a:pPr algn="ctr"/>
            <a:r>
              <a:rPr lang="ru-RU" dirty="0">
                <a:solidFill>
                  <a:srgbClr val="FF0000"/>
                </a:solidFill>
              </a:rPr>
              <a:t>8 800 201 </a:t>
            </a:r>
            <a:r>
              <a:rPr lang="ru-RU" dirty="0" smtClean="0">
                <a:solidFill>
                  <a:srgbClr val="FF0000"/>
                </a:solidFill>
              </a:rPr>
              <a:t>53 40 </a:t>
            </a:r>
            <a:r>
              <a:rPr lang="ru-RU" dirty="0">
                <a:solidFill>
                  <a:srgbClr val="FF0000"/>
                </a:solidFill>
              </a:rPr>
              <a:t>(БЕСПЛАТНО)</a:t>
            </a:r>
          </a:p>
          <a:p>
            <a:pPr algn="ctr"/>
            <a:endParaRPr lang="ru-RU" dirty="0" smtClean="0"/>
          </a:p>
          <a:p>
            <a:pPr algn="ctr"/>
            <a:endParaRPr lang="ru-RU" dirty="0"/>
          </a:p>
          <a:p>
            <a:pPr algn="ctr"/>
            <a:r>
              <a:rPr lang="ru-RU" b="1" dirty="0">
                <a:solidFill>
                  <a:srgbClr val="FF0000"/>
                </a:solidFill>
              </a:rPr>
              <a:t>ЭЛЕКТРОННАЯ </a:t>
            </a:r>
            <a:r>
              <a:rPr lang="ru-RU" b="1" dirty="0" smtClean="0">
                <a:solidFill>
                  <a:srgbClr val="FF0000"/>
                </a:solidFill>
              </a:rPr>
              <a:t>ПОЧТА</a:t>
            </a:r>
            <a:endParaRPr lang="ru-RU" b="1" dirty="0">
              <a:solidFill>
                <a:srgbClr val="FF0000"/>
              </a:solidFill>
            </a:endParaRPr>
          </a:p>
          <a:p>
            <a:pPr algn="ctr"/>
            <a:r>
              <a:rPr lang="en-US" dirty="0" smtClean="0">
                <a:solidFill>
                  <a:srgbClr val="FF0000"/>
                </a:solidFill>
              </a:rPr>
              <a:t>nok2@gepicentr.ru</a:t>
            </a:r>
            <a:endParaRPr lang="ru-RU" dirty="0" smtClean="0">
              <a:solidFill>
                <a:srgbClr val="FF0000"/>
              </a:solidFill>
            </a:endParaRPr>
          </a:p>
          <a:p>
            <a:pPr algn="ctr"/>
            <a:endParaRPr lang="ru-RU" dirty="0"/>
          </a:p>
          <a:p>
            <a:pPr algn="ctr"/>
            <a:endParaRPr lang="ru-RU" dirty="0" smtClean="0"/>
          </a:p>
          <a:p>
            <a:pPr algn="ctr"/>
            <a:r>
              <a:rPr lang="ru-RU" dirty="0" smtClean="0"/>
              <a:t>Вся необходимая информация будет разослана до 12.05.2023, а также опубликована </a:t>
            </a:r>
            <a:r>
              <a:rPr lang="ru-RU" dirty="0"/>
              <a:t>на сайте </a:t>
            </a:r>
            <a:r>
              <a:rPr lang="ru-RU" dirty="0" smtClean="0"/>
              <a:t>Министерства </a:t>
            </a:r>
            <a:r>
              <a:rPr lang="ru-RU" dirty="0"/>
              <a:t>образования и молодежной политики Свердловской области</a:t>
            </a:r>
          </a:p>
        </p:txBody>
      </p:sp>
    </p:spTree>
    <p:extLst>
      <p:ext uri="{BB962C8B-B14F-4D97-AF65-F5344CB8AC3E}">
        <p14:creationId xmlns:p14="http://schemas.microsoft.com/office/powerpoint/2010/main" val="20751132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39</a:t>
            </a:fld>
            <a:endParaRPr lang="ru-RU" sz="1400" dirty="0">
              <a:solidFill>
                <a:srgbClr val="A50021"/>
              </a:solidFill>
            </a:endParaRPr>
          </a:p>
        </p:txBody>
      </p:sp>
      <p:sp>
        <p:nvSpPr>
          <p:cNvPr id="5" name="Прямоугольник 4"/>
          <p:cNvSpPr/>
          <p:nvPr/>
        </p:nvSpPr>
        <p:spPr>
          <a:xfrm>
            <a:off x="632520" y="1268760"/>
            <a:ext cx="8568952" cy="4585871"/>
          </a:xfrm>
          <a:prstGeom prst="rect">
            <a:avLst/>
          </a:prstGeom>
        </p:spPr>
        <p:txBody>
          <a:bodyPr wrap="square">
            <a:spAutoFit/>
          </a:bodyPr>
          <a:lstStyle/>
          <a:p>
            <a:pPr algn="ctr"/>
            <a:r>
              <a:rPr lang="ru-RU" sz="3200" dirty="0" smtClean="0"/>
              <a:t>СПАСИБО ЗА ВНИМАНИЕ</a:t>
            </a:r>
          </a:p>
          <a:p>
            <a:pPr algn="ctr"/>
            <a:endParaRPr lang="ru-RU" sz="3200" dirty="0" smtClean="0"/>
          </a:p>
          <a:p>
            <a:pPr algn="ctr"/>
            <a:endParaRPr lang="ru-RU" sz="3200" dirty="0"/>
          </a:p>
          <a:p>
            <a:pPr algn="ctr"/>
            <a:r>
              <a:rPr lang="ru-RU" sz="3200" dirty="0" smtClean="0"/>
              <a:t>ЕСЛИ У ВАС ЕСТЬ ВОПРОСЫ, ТО ВЫ МОЖЕТЕ ЗАДАТЬ ИХ В ЧАТЕ ИЛИ ОТПРАВИТЬ НА ЭЛЕКТРОННУЮ ПОЧТУ</a:t>
            </a:r>
          </a:p>
          <a:p>
            <a:pPr algn="ctr"/>
            <a:endParaRPr lang="ru-RU" sz="3200" dirty="0"/>
          </a:p>
          <a:p>
            <a:pPr algn="ctr"/>
            <a:r>
              <a:rPr lang="en-US" sz="3200" dirty="0" smtClean="0">
                <a:solidFill>
                  <a:srgbClr val="FF0000"/>
                </a:solidFill>
              </a:rPr>
              <a:t>nok2@gepicentr.ru</a:t>
            </a:r>
            <a:endParaRPr lang="ru-RU" sz="3200" dirty="0" smtClean="0">
              <a:solidFill>
                <a:srgbClr val="FF0000"/>
              </a:solidFill>
            </a:endParaRPr>
          </a:p>
          <a:p>
            <a:pPr algn="ctr"/>
            <a:endParaRPr lang="ru-RU" dirty="0"/>
          </a:p>
          <a:p>
            <a:pPr algn="ctr"/>
            <a:endParaRPr lang="ru-RU" dirty="0" smtClean="0"/>
          </a:p>
        </p:txBody>
      </p:sp>
    </p:spTree>
    <p:extLst>
      <p:ext uri="{BB962C8B-B14F-4D97-AF65-F5344CB8AC3E}">
        <p14:creationId xmlns:p14="http://schemas.microsoft.com/office/powerpoint/2010/main" val="1061800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1092299"/>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856656" y="260648"/>
            <a:ext cx="7632848" cy="707886"/>
          </a:xfrm>
          <a:prstGeom prst="rect">
            <a:avLst/>
          </a:prstGeom>
        </p:spPr>
        <p:txBody>
          <a:bodyPr wrap="square">
            <a:spAutoFit/>
          </a:bodyPr>
          <a:lstStyle/>
          <a:p>
            <a:pPr algn="r"/>
            <a:r>
              <a:rPr lang="ru-RU" sz="2000" b="1" cap="all" dirty="0" smtClean="0">
                <a:latin typeface="Times New Roman" panose="02020603050405020304" pitchFamily="18" charset="0"/>
                <a:cs typeface="Times New Roman" panose="02020603050405020304" pitchFamily="18" charset="0"/>
              </a:rPr>
              <a:t>НОРМАТИВНАЯ ПРАВОВАЯ БАЗА ПО ОСУЩЕСТВЛЕНИЮ НЕЗАВИСИМОЙ ОЦЕНКИ КАЧЕСТВА</a:t>
            </a:r>
            <a:endParaRPr lang="ru-RU" sz="2000" b="1" cap="all"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4</a:t>
            </a:fld>
            <a:endParaRPr lang="ru-RU" sz="1400" dirty="0">
              <a:solidFill>
                <a:srgbClr val="A50021"/>
              </a:solidFill>
            </a:endParaRPr>
          </a:p>
        </p:txBody>
      </p:sp>
      <p:sp>
        <p:nvSpPr>
          <p:cNvPr id="19" name="Прямоугольник 18"/>
          <p:cNvSpPr/>
          <p:nvPr/>
        </p:nvSpPr>
        <p:spPr>
          <a:xfrm>
            <a:off x="56456" y="1200590"/>
            <a:ext cx="9849544" cy="5413790"/>
          </a:xfrm>
          <a:prstGeom prst="rect">
            <a:avLst/>
          </a:prstGeom>
        </p:spPr>
        <p:txBody>
          <a:bodyPr wrap="square">
            <a:spAutoFit/>
          </a:bodyPr>
          <a:lstStyle/>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Постановление </a:t>
            </a:r>
            <a:r>
              <a:rPr lang="ru-RU" sz="1300" dirty="0">
                <a:latin typeface="Times New Roman" panose="02020603050405020304" pitchFamily="18" charset="0"/>
                <a:cs typeface="Times New Roman" panose="02020603050405020304" pitchFamily="18" charset="0"/>
              </a:rPr>
              <a:t>Правительства Российской Федерации </a:t>
            </a:r>
          </a:p>
          <a:p>
            <a:pPr marL="285750" indent="-285750">
              <a:lnSpc>
                <a:spcPct val="95000"/>
              </a:lnSpc>
              <a:buFont typeface="Arial" panose="020B0604020202020204" pitchFamily="34" charset="0"/>
              <a:buChar char="•"/>
            </a:pPr>
            <a:r>
              <a:rPr lang="ru-RU" sz="1300" dirty="0">
                <a:latin typeface="Times New Roman" panose="02020603050405020304" pitchFamily="18" charset="0"/>
                <a:cs typeface="Times New Roman" panose="02020603050405020304" pitchFamily="18" charset="0"/>
              </a:rPr>
              <a:t>от 17.04.2018 № 457 «Об утверждении формы обязательного публичного отчета высшего должностного лица субъекта Российской Федерации (руководителя высшего исполнительного органа государственной власти субъекта Российской Федерации) </a:t>
            </a:r>
          </a:p>
          <a:p>
            <a:pPr marL="285750" indent="-285750">
              <a:lnSpc>
                <a:spcPct val="95000"/>
              </a:lnSpc>
              <a:buFont typeface="Arial" panose="020B0604020202020204" pitchFamily="34" charset="0"/>
              <a:buChar char="•"/>
            </a:pPr>
            <a:r>
              <a:rPr lang="ru-RU" sz="1300" dirty="0">
                <a:latin typeface="Times New Roman" panose="02020603050405020304" pitchFamily="18" charset="0"/>
                <a:cs typeface="Times New Roman" panose="02020603050405020304" pitchFamily="18" charset="0"/>
              </a:rPr>
              <a:t>о результатах независимой оценки качества условий оказания услуг организациями в сфере культуры, охраны здоровья, образования, социального обслуживания, представляемого в законодательный (представительный) орган государственной власти субъекта Российской Федерации, и формы плана по устранению недостатков, выявленных в ходе независимой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 (далее – Постановление Правительства  РФ № 457);</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Приказ </a:t>
            </a:r>
            <a:r>
              <a:rPr lang="ru-RU" sz="1300" dirty="0">
                <a:latin typeface="Times New Roman" panose="02020603050405020304" pitchFamily="18" charset="0"/>
                <a:cs typeface="Times New Roman" panose="02020603050405020304" pitchFamily="18" charset="0"/>
              </a:rPr>
              <a:t>Министерства финансов Российской Федерации </a:t>
            </a:r>
          </a:p>
          <a:p>
            <a:pPr marL="285750" indent="-285750">
              <a:lnSpc>
                <a:spcPct val="95000"/>
              </a:lnSpc>
              <a:buFont typeface="Arial" panose="020B0604020202020204" pitchFamily="34" charset="0"/>
              <a:buChar char="•"/>
            </a:pPr>
            <a:r>
              <a:rPr lang="ru-RU" sz="1300" dirty="0">
                <a:latin typeface="Times New Roman" panose="02020603050405020304" pitchFamily="18" charset="0"/>
                <a:cs typeface="Times New Roman" panose="02020603050405020304" pitchFamily="18" charset="0"/>
              </a:rPr>
              <a:t>от 7.05.2019 № 66н «О составе информации о результатах независимой оценки качества условий осуществления образовательной деятельности организациями, осуществляющими образовательную деятельность» (далее – Приказ Минфина России № 66н);</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Приказ </a:t>
            </a:r>
            <a:r>
              <a:rPr lang="ru-RU" sz="1300" dirty="0">
                <a:latin typeface="Times New Roman" panose="02020603050405020304" pitchFamily="18" charset="0"/>
                <a:cs typeface="Times New Roman" panose="02020603050405020304" pitchFamily="18" charset="0"/>
              </a:rPr>
              <a:t>Министерства просвещения Российской Федерации от 27 июля 2022 года № 629 «Об утверждении порядка организации и осуществления образовательной деятельности по дополнительным общеобразовательным программам»;</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Письмо </a:t>
            </a:r>
            <a:r>
              <a:rPr lang="ru-RU" sz="1300" dirty="0">
                <a:latin typeface="Times New Roman" panose="02020603050405020304" pitchFamily="18" charset="0"/>
                <a:cs typeface="Times New Roman" panose="02020603050405020304" pitchFamily="18" charset="0"/>
              </a:rPr>
              <a:t>Министерства просвещения РФ от 20.04.2021 № 02-127 «Методические рекомендации к единому порядку расчета показателей с учетом отраслевых особенностей»;</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Письмо </a:t>
            </a:r>
            <a:r>
              <a:rPr lang="ru-RU" sz="1300" dirty="0">
                <a:latin typeface="Times New Roman" panose="02020603050405020304" pitchFamily="18" charset="0"/>
                <a:cs typeface="Times New Roman" panose="02020603050405020304" pitchFamily="18" charset="0"/>
              </a:rPr>
              <a:t>Министерства просвещения Российской Федерации от 18.04.2022 № 02-232 «О направлении методических рекомендаций»;</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Распоряжение </a:t>
            </a:r>
            <a:r>
              <a:rPr lang="ru-RU" sz="1300" dirty="0">
                <a:latin typeface="Times New Roman" panose="02020603050405020304" pitchFamily="18" charset="0"/>
                <a:cs typeface="Times New Roman" panose="02020603050405020304" pitchFamily="18" charset="0"/>
              </a:rPr>
              <a:t>Губернатора Свердловской области </a:t>
            </a:r>
          </a:p>
          <a:p>
            <a:pPr marL="285750" indent="-285750">
              <a:lnSpc>
                <a:spcPct val="95000"/>
              </a:lnSpc>
              <a:buFont typeface="Arial" panose="020B0604020202020204" pitchFamily="34" charset="0"/>
              <a:buChar char="•"/>
            </a:pPr>
            <a:r>
              <a:rPr lang="ru-RU" sz="1300" dirty="0">
                <a:latin typeface="Times New Roman" panose="02020603050405020304" pitchFamily="18" charset="0"/>
                <a:cs typeface="Times New Roman" panose="02020603050405020304" pitchFamily="18" charset="0"/>
              </a:rPr>
              <a:t>от 31.05.2022 № 112-РГ «Об организации работы по проведению независимой оценки качества условий оказания услуг организациями в сфере культуры, социального обслуживания, охраны здоровья  и образования в Свердловской области»; </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Указ </a:t>
            </a:r>
            <a:r>
              <a:rPr lang="ru-RU" sz="1300" dirty="0">
                <a:latin typeface="Times New Roman" panose="02020603050405020304" pitchFamily="18" charset="0"/>
                <a:cs typeface="Times New Roman" panose="02020603050405020304" pitchFamily="18" charset="0"/>
              </a:rPr>
              <a:t>Губернатора Свердловской области от 26.03.2019 </a:t>
            </a:r>
          </a:p>
          <a:p>
            <a:pPr marL="285750" indent="-285750">
              <a:lnSpc>
                <a:spcPct val="95000"/>
              </a:lnSpc>
              <a:buFont typeface="Arial" panose="020B0604020202020204" pitchFamily="34" charset="0"/>
              <a:buChar char="•"/>
            </a:pPr>
            <a:r>
              <a:rPr lang="ru-RU" sz="1300" dirty="0">
                <a:latin typeface="Times New Roman" panose="02020603050405020304" pitchFamily="18" charset="0"/>
                <a:cs typeface="Times New Roman" panose="02020603050405020304" pitchFamily="18" charset="0"/>
              </a:rPr>
              <a:t>№ 148-УГ «Об утверждении Правил подготовки документов Губернатора Свердловской области, Правительства Свердловской области и Аппарата Губернатора Свердловской области </a:t>
            </a:r>
          </a:p>
          <a:p>
            <a:pPr marL="285750" indent="-285750">
              <a:lnSpc>
                <a:spcPct val="95000"/>
              </a:lnSpc>
              <a:buFont typeface="Arial" panose="020B0604020202020204" pitchFamily="34" charset="0"/>
              <a:buChar char="•"/>
            </a:pPr>
            <a:r>
              <a:rPr lang="ru-RU" sz="1300" dirty="0">
                <a:latin typeface="Times New Roman" panose="02020603050405020304" pitchFamily="18" charset="0"/>
                <a:cs typeface="Times New Roman" panose="02020603050405020304" pitchFamily="18" charset="0"/>
              </a:rPr>
              <a:t>и Правительства Свердловской области» (далее – Указ Губернатора Свердловской области № 148-УГ);</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Закон </a:t>
            </a:r>
            <a:r>
              <a:rPr lang="ru-RU" sz="1300" dirty="0">
                <a:latin typeface="Times New Roman" panose="02020603050405020304" pitchFamily="18" charset="0"/>
                <a:cs typeface="Times New Roman" panose="02020603050405020304" pitchFamily="18" charset="0"/>
              </a:rPr>
              <a:t>Свердловской области от 15.07.2013 № 78-ОЗ </a:t>
            </a:r>
          </a:p>
          <a:p>
            <a:pPr marL="285750" indent="-285750">
              <a:lnSpc>
                <a:spcPct val="95000"/>
              </a:lnSpc>
              <a:buFont typeface="Arial" panose="020B0604020202020204" pitchFamily="34" charset="0"/>
              <a:buChar char="•"/>
            </a:pPr>
            <a:r>
              <a:rPr lang="ru-RU" sz="1300" dirty="0">
                <a:latin typeface="Times New Roman" panose="02020603050405020304" pitchFamily="18" charset="0"/>
                <a:cs typeface="Times New Roman" panose="02020603050405020304" pitchFamily="18" charset="0"/>
              </a:rPr>
              <a:t>«Об образовании в Свердловской области»;</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Приказ </a:t>
            </a:r>
            <a:r>
              <a:rPr lang="ru-RU" sz="1300" dirty="0">
                <a:latin typeface="Times New Roman" panose="02020603050405020304" pitchFamily="18" charset="0"/>
                <a:cs typeface="Times New Roman" panose="02020603050405020304" pitchFamily="18" charset="0"/>
              </a:rPr>
              <a:t>Министерства образования и молодежной политики Свердловской области от 30.05.2022 № 506-Д «Об утверждении перечня малокомплектных образовательных организаций, расположенных на территории Свердловской области, реализующих основные общеобразовательные программы» (далее – приказ Министерства образования СО № 506-Д).</a:t>
            </a:r>
          </a:p>
        </p:txBody>
      </p:sp>
    </p:spTree>
    <p:extLst>
      <p:ext uri="{BB962C8B-B14F-4D97-AF65-F5344CB8AC3E}">
        <p14:creationId xmlns:p14="http://schemas.microsoft.com/office/powerpoint/2010/main" val="2918639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260648"/>
            <a:ext cx="7272808"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ru-RU" sz="2400" b="1"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5</a:t>
            </a:fld>
            <a:endParaRPr lang="ru-RU" sz="1400" dirty="0">
              <a:solidFill>
                <a:srgbClr val="A50021"/>
              </a:solidFill>
            </a:endParaRPr>
          </a:p>
        </p:txBody>
      </p:sp>
      <p:sp>
        <p:nvSpPr>
          <p:cNvPr id="11" name="Прямоугольник 10"/>
          <p:cNvSpPr/>
          <p:nvPr/>
        </p:nvSpPr>
        <p:spPr>
          <a:xfrm>
            <a:off x="128464" y="853792"/>
            <a:ext cx="9577064" cy="5042406"/>
          </a:xfrm>
          <a:prstGeom prst="rect">
            <a:avLst/>
          </a:prstGeom>
        </p:spPr>
        <p:txBody>
          <a:bodyPr wrap="square">
            <a:spAutoFit/>
          </a:bodyPr>
          <a:lstStyle/>
          <a:p>
            <a:pPr>
              <a:spcAft>
                <a:spcPts val="100"/>
              </a:spcAft>
            </a:pPr>
            <a:r>
              <a:rPr lang="ru-RU" sz="2800" b="1" dirty="0" smtClean="0">
                <a:solidFill>
                  <a:srgbClr val="A50021"/>
                </a:solidFill>
                <a:latin typeface="Times New Roman" panose="02020603050405020304" pitchFamily="18" charset="0"/>
                <a:cs typeface="Times New Roman" panose="02020603050405020304" pitchFamily="18" charset="0"/>
              </a:rPr>
              <a:t>ЗАЧЕМ ПРОВОДИТЬ НОК?</a:t>
            </a:r>
          </a:p>
          <a:p>
            <a:pPr>
              <a:spcAft>
                <a:spcPts val="100"/>
              </a:spcAft>
            </a:pPr>
            <a:endParaRPr lang="ru-RU" b="1" dirty="0" smtClean="0">
              <a:solidFill>
                <a:srgbClr val="A50021"/>
              </a:solidFill>
              <a:latin typeface="Times New Roman" panose="02020603050405020304" pitchFamily="18" charset="0"/>
              <a:cs typeface="Times New Roman" panose="02020603050405020304" pitchFamily="18" charset="0"/>
            </a:endParaRPr>
          </a:p>
          <a:p>
            <a:pPr>
              <a:spcAft>
                <a:spcPts val="100"/>
              </a:spcAft>
            </a:pPr>
            <a:r>
              <a:rPr lang="ru-RU" b="1" dirty="0" smtClean="0">
                <a:solidFill>
                  <a:srgbClr val="A50021"/>
                </a:solidFill>
                <a:latin typeface="Times New Roman" panose="02020603050405020304" pitchFamily="18" charset="0"/>
                <a:cs typeface="Times New Roman" panose="02020603050405020304" pitchFamily="18" charset="0"/>
              </a:rPr>
              <a:t>Цель НОК:</a:t>
            </a:r>
          </a:p>
          <a:p>
            <a:pPr marL="285750" indent="-285750">
              <a:spcAft>
                <a:spcPts val="100"/>
              </a:spcAft>
              <a:buFont typeface="Wingdings" panose="05000000000000000000" pitchFamily="2" charset="2"/>
              <a:buChar char="v"/>
            </a:pPr>
            <a:r>
              <a:rPr lang="ru-RU" sz="1500" dirty="0" smtClean="0">
                <a:latin typeface="Times New Roman" panose="02020603050405020304" pitchFamily="18" charset="0"/>
                <a:cs typeface="Times New Roman" panose="02020603050405020304" pitchFamily="18" charset="0"/>
              </a:rPr>
              <a:t>предоставление </a:t>
            </a:r>
            <a:r>
              <a:rPr lang="ru-RU" sz="1500" dirty="0">
                <a:latin typeface="Times New Roman" panose="02020603050405020304" pitchFamily="18" charset="0"/>
                <a:cs typeface="Times New Roman" panose="02020603050405020304" pitchFamily="18" charset="0"/>
              </a:rPr>
              <a:t>участникам отношений в сфере образования информации об уровне организации </a:t>
            </a:r>
            <a:r>
              <a:rPr lang="ru-RU" sz="1500" dirty="0" smtClean="0">
                <a:latin typeface="Times New Roman" panose="02020603050405020304" pitchFamily="18" charset="0"/>
                <a:cs typeface="Times New Roman" panose="02020603050405020304" pitchFamily="18" charset="0"/>
              </a:rPr>
              <a:t>работы </a:t>
            </a:r>
            <a:r>
              <a:rPr lang="ru-RU" sz="1500" dirty="0">
                <a:latin typeface="Times New Roman" panose="02020603050405020304" pitchFamily="18" charset="0"/>
                <a:cs typeface="Times New Roman" panose="02020603050405020304" pitchFamily="18" charset="0"/>
              </a:rPr>
              <a:t>по реализации образовательных программ на основе общедоступной информации</a:t>
            </a:r>
            <a:r>
              <a:rPr lang="ru-RU" sz="1500" dirty="0" smtClean="0">
                <a:latin typeface="Times New Roman" panose="02020603050405020304" pitchFamily="18" charset="0"/>
                <a:cs typeface="Times New Roman" panose="02020603050405020304" pitchFamily="18" charset="0"/>
              </a:rPr>
              <a:t>.</a:t>
            </a:r>
          </a:p>
          <a:p>
            <a:pPr>
              <a:spcAft>
                <a:spcPts val="100"/>
              </a:spcAft>
            </a:pPr>
            <a:endParaRPr lang="ru-RU" b="1" dirty="0" smtClean="0">
              <a:solidFill>
                <a:srgbClr val="A50021"/>
              </a:solidFill>
              <a:latin typeface="Times New Roman" panose="02020603050405020304" pitchFamily="18" charset="0"/>
              <a:cs typeface="Times New Roman" panose="02020603050405020304" pitchFamily="18" charset="0"/>
            </a:endParaRPr>
          </a:p>
          <a:p>
            <a:pPr>
              <a:spcAft>
                <a:spcPts val="100"/>
              </a:spcAft>
            </a:pPr>
            <a:r>
              <a:rPr lang="ru-RU" b="1" dirty="0" smtClean="0">
                <a:solidFill>
                  <a:srgbClr val="A50021"/>
                </a:solidFill>
                <a:latin typeface="Times New Roman" panose="02020603050405020304" pitchFamily="18" charset="0"/>
                <a:cs typeface="Times New Roman" panose="02020603050405020304" pitchFamily="18" charset="0"/>
              </a:rPr>
              <a:t>Задачи НОК:</a:t>
            </a:r>
          </a:p>
          <a:p>
            <a:pPr marL="360000" indent="-342900">
              <a:spcAft>
                <a:spcPts val="100"/>
              </a:spcAft>
              <a:buFont typeface="Wingdings" pitchFamily="2" charset="2"/>
              <a:buChar char="v"/>
            </a:pPr>
            <a:r>
              <a:rPr lang="ru-RU" sz="1500" dirty="0" smtClean="0">
                <a:latin typeface="Times New Roman" panose="02020603050405020304" pitchFamily="18" charset="0"/>
                <a:cs typeface="Times New Roman" panose="02020603050405020304" pitchFamily="18" charset="0"/>
              </a:rPr>
              <a:t>определение </a:t>
            </a:r>
            <a:r>
              <a:rPr lang="ru-RU" sz="1500" dirty="0">
                <a:latin typeface="Times New Roman" panose="02020603050405020304" pitchFamily="18" charset="0"/>
                <a:cs typeface="Times New Roman" panose="02020603050405020304" pitchFamily="18" charset="0"/>
              </a:rPr>
              <a:t>значения показателей, характеризующих общие критерии оценки качества условий оказания услуг организациями в сфере </a:t>
            </a:r>
            <a:r>
              <a:rPr lang="ru-RU" sz="1500" dirty="0" smtClean="0">
                <a:latin typeface="Times New Roman" panose="02020603050405020304" pitchFamily="18" charset="0"/>
                <a:cs typeface="Times New Roman" panose="02020603050405020304" pitchFamily="18" charset="0"/>
              </a:rPr>
              <a:t>образования, </a:t>
            </a:r>
            <a:r>
              <a:rPr lang="ru-RU" sz="1500" dirty="0">
                <a:latin typeface="Times New Roman" panose="02020603050405020304" pitchFamily="18" charset="0"/>
                <a:cs typeface="Times New Roman" panose="02020603050405020304" pitchFamily="18" charset="0"/>
              </a:rPr>
              <a:t>а именно: </a:t>
            </a:r>
          </a:p>
          <a:p>
            <a:pPr marL="931500" lvl="2">
              <a:spcAft>
                <a:spcPts val="100"/>
              </a:spcAft>
            </a:pPr>
            <a:r>
              <a:rPr lang="ru-RU" sz="1500" dirty="0">
                <a:latin typeface="Times New Roman" panose="02020603050405020304" pitchFamily="18" charset="0"/>
                <a:cs typeface="Times New Roman" panose="02020603050405020304" pitchFamily="18" charset="0"/>
              </a:rPr>
              <a:t>- показателей, характеризующих открытость и доступность информации об организации;</a:t>
            </a:r>
          </a:p>
          <a:p>
            <a:pPr marL="931500" lvl="2">
              <a:spcAft>
                <a:spcPts val="100"/>
              </a:spcAft>
            </a:pPr>
            <a:r>
              <a:rPr lang="ru-RU" sz="1500" dirty="0">
                <a:latin typeface="Times New Roman" panose="02020603050405020304" pitchFamily="18" charset="0"/>
                <a:cs typeface="Times New Roman" panose="02020603050405020304" pitchFamily="18" charset="0"/>
              </a:rPr>
              <a:t>- показателей, характеризующих комфортность условий предоставления </a:t>
            </a:r>
            <a:r>
              <a:rPr lang="ru-RU" sz="1500" dirty="0" smtClean="0">
                <a:latin typeface="Times New Roman" panose="02020603050405020304" pitchFamily="18" charset="0"/>
                <a:cs typeface="Times New Roman" panose="02020603050405020304" pitchFamily="18" charset="0"/>
              </a:rPr>
              <a:t>услуг;</a:t>
            </a:r>
            <a:endParaRPr lang="ru-RU" sz="1500" dirty="0">
              <a:latin typeface="Times New Roman" panose="02020603050405020304" pitchFamily="18" charset="0"/>
              <a:cs typeface="Times New Roman" panose="02020603050405020304" pitchFamily="18" charset="0"/>
            </a:endParaRPr>
          </a:p>
          <a:p>
            <a:pPr marL="931500" lvl="2">
              <a:spcAft>
                <a:spcPts val="100"/>
              </a:spcAft>
            </a:pPr>
            <a:r>
              <a:rPr lang="ru-RU" sz="1500" dirty="0">
                <a:latin typeface="Times New Roman" panose="02020603050405020304" pitchFamily="18" charset="0"/>
                <a:cs typeface="Times New Roman" panose="02020603050405020304" pitchFamily="18" charset="0"/>
              </a:rPr>
              <a:t>- показателей, характеризующих доступность услуг для инвалидов;</a:t>
            </a:r>
          </a:p>
          <a:p>
            <a:pPr marL="931500" lvl="2">
              <a:spcAft>
                <a:spcPts val="100"/>
              </a:spcAft>
            </a:pPr>
            <a:r>
              <a:rPr lang="ru-RU" sz="1500" dirty="0">
                <a:latin typeface="Times New Roman" panose="02020603050405020304" pitchFamily="18" charset="0"/>
                <a:cs typeface="Times New Roman" panose="02020603050405020304" pitchFamily="18" charset="0"/>
              </a:rPr>
              <a:t>- показателей, характеризующих доброжелательность, вежливость работников организации;</a:t>
            </a:r>
          </a:p>
          <a:p>
            <a:pPr marL="931500" lvl="2">
              <a:spcAft>
                <a:spcPts val="100"/>
              </a:spcAft>
            </a:pPr>
            <a:r>
              <a:rPr lang="ru-RU" sz="1500" dirty="0">
                <a:latin typeface="Times New Roman" panose="02020603050405020304" pitchFamily="18" charset="0"/>
                <a:cs typeface="Times New Roman" panose="02020603050405020304" pitchFamily="18" charset="0"/>
              </a:rPr>
              <a:t>- показателей, характеризующих удовлетворенность условиями оказания услуг;</a:t>
            </a:r>
          </a:p>
          <a:p>
            <a:pPr marL="360000" indent="-342900">
              <a:spcAft>
                <a:spcPts val="100"/>
              </a:spcAft>
              <a:buFont typeface="Wingdings" pitchFamily="2" charset="2"/>
              <a:buChar char="v"/>
            </a:pPr>
            <a:r>
              <a:rPr lang="ru-RU" sz="1500" dirty="0" smtClean="0">
                <a:latin typeface="Times New Roman" panose="02020603050405020304" pitchFamily="18" charset="0"/>
                <a:cs typeface="Times New Roman" panose="02020603050405020304" pitchFamily="18" charset="0"/>
              </a:rPr>
              <a:t>обобщение </a:t>
            </a:r>
            <a:r>
              <a:rPr lang="ru-RU" sz="1500" dirty="0">
                <a:latin typeface="Times New Roman" panose="02020603050405020304" pitchFamily="18" charset="0"/>
                <a:cs typeface="Times New Roman" panose="02020603050405020304" pitchFamily="18" charset="0"/>
              </a:rPr>
              <a:t>и анализ полученных значений показателей, характеризующих общие критерии оценки качества условий оказания услуг организациями в сфере </a:t>
            </a:r>
            <a:r>
              <a:rPr lang="ru-RU" sz="1500" dirty="0" smtClean="0">
                <a:latin typeface="Times New Roman" panose="02020603050405020304" pitchFamily="18" charset="0"/>
                <a:cs typeface="Times New Roman" panose="02020603050405020304" pitchFamily="18" charset="0"/>
              </a:rPr>
              <a:t>образования;</a:t>
            </a:r>
          </a:p>
          <a:p>
            <a:pPr marL="360000" indent="-342900">
              <a:spcAft>
                <a:spcPts val="100"/>
              </a:spcAft>
              <a:buFont typeface="Wingdings" pitchFamily="2" charset="2"/>
              <a:buChar char="v"/>
            </a:pPr>
            <a:r>
              <a:rPr lang="ru-RU" sz="1500" dirty="0">
                <a:latin typeface="Times New Roman" panose="02020603050405020304" pitchFamily="18" charset="0"/>
                <a:cs typeface="Times New Roman" panose="02020603050405020304" pitchFamily="18" charset="0"/>
              </a:rPr>
              <a:t>разработка предложений по повышению качества условий </a:t>
            </a:r>
            <a:r>
              <a:rPr lang="ru-RU" sz="1500" dirty="0" smtClean="0">
                <a:latin typeface="Times New Roman" panose="02020603050405020304" pitchFamily="18" charset="0"/>
                <a:cs typeface="Times New Roman" panose="02020603050405020304" pitchFamily="18" charset="0"/>
              </a:rPr>
              <a:t>оказания </a:t>
            </a:r>
            <a:r>
              <a:rPr lang="ru-RU" sz="1500" dirty="0">
                <a:latin typeface="Times New Roman" panose="02020603050405020304" pitchFamily="18" charset="0"/>
                <a:cs typeface="Times New Roman" panose="02020603050405020304" pitchFamily="18" charset="0"/>
              </a:rPr>
              <a:t>услуг </a:t>
            </a:r>
            <a:r>
              <a:rPr lang="ru-RU" sz="1500" dirty="0" smtClean="0">
                <a:latin typeface="Times New Roman" panose="02020603050405020304" pitchFamily="18" charset="0"/>
                <a:cs typeface="Times New Roman" panose="02020603050405020304" pitchFamily="18" charset="0"/>
              </a:rPr>
              <a:t>организациями; </a:t>
            </a:r>
            <a:endParaRPr lang="ru-RU" sz="1500" dirty="0">
              <a:latin typeface="Times New Roman" panose="02020603050405020304" pitchFamily="18" charset="0"/>
              <a:cs typeface="Times New Roman" panose="02020603050405020304" pitchFamily="18" charset="0"/>
            </a:endParaRPr>
          </a:p>
          <a:p>
            <a:pPr marL="360000" indent="-342900">
              <a:spcAft>
                <a:spcPts val="100"/>
              </a:spcAft>
              <a:buFont typeface="Wingdings" pitchFamily="2" charset="2"/>
              <a:buChar char="v"/>
            </a:pPr>
            <a:r>
              <a:rPr lang="ru-RU" sz="1500" dirty="0" smtClean="0">
                <a:latin typeface="Times New Roman" panose="02020603050405020304" pitchFamily="18" charset="0"/>
                <a:cs typeface="Times New Roman" panose="02020603050405020304" pitchFamily="18" charset="0"/>
              </a:rPr>
              <a:t>подготовка </a:t>
            </a:r>
            <a:r>
              <a:rPr lang="ru-RU" sz="1500" dirty="0">
                <a:latin typeface="Times New Roman" panose="02020603050405020304" pitchFamily="18" charset="0"/>
                <a:cs typeface="Times New Roman" panose="02020603050405020304" pitchFamily="18" charset="0"/>
              </a:rPr>
              <a:t>информации </a:t>
            </a:r>
            <a:r>
              <a:rPr lang="ru-RU" sz="1500" dirty="0" smtClean="0">
                <a:latin typeface="Times New Roman" panose="02020603050405020304" pitchFamily="18" charset="0"/>
                <a:cs typeface="Times New Roman" panose="02020603050405020304" pitchFamily="18" charset="0"/>
              </a:rPr>
              <a:t>для </a:t>
            </a:r>
            <a:r>
              <a:rPr lang="ru-RU" sz="1500" dirty="0">
                <a:latin typeface="Times New Roman" panose="02020603050405020304" pitchFamily="18" charset="0"/>
                <a:cs typeface="Times New Roman" panose="02020603050405020304" pitchFamily="18" charset="0"/>
              </a:rPr>
              <a:t>общественного обсуждения и размещения (публикации) на официальном сайте </a:t>
            </a:r>
            <a:r>
              <a:rPr lang="ru-RU" sz="1500" dirty="0" smtClean="0">
                <a:latin typeface="Times New Roman" panose="02020603050405020304" pitchFamily="18" charset="0"/>
                <a:cs typeface="Times New Roman" panose="02020603050405020304" pitchFamily="18" charset="0"/>
              </a:rPr>
              <a:t>www.bus.gov.ru</a:t>
            </a:r>
            <a:r>
              <a:rPr lang="ru-RU" sz="1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71352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1092299"/>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496616" y="260648"/>
            <a:ext cx="7992888" cy="707886"/>
          </a:xfrm>
          <a:prstGeom prst="rect">
            <a:avLst/>
          </a:prstGeom>
        </p:spPr>
        <p:txBody>
          <a:bodyPr wrap="square">
            <a:spAutoFit/>
          </a:bodyPr>
          <a:lstStyle/>
          <a:p>
            <a:pPr algn="r"/>
            <a:r>
              <a:rPr lang="ru-RU" sz="2000" b="1" cap="all" dirty="0" smtClean="0">
                <a:latin typeface="Times New Roman" panose="02020603050405020304" pitchFamily="18" charset="0"/>
                <a:cs typeface="Times New Roman" panose="02020603050405020304" pitchFamily="18" charset="0"/>
              </a:rPr>
              <a:t>Критерии и показатели оценки качества условий оказания услуг организациями</a:t>
            </a:r>
            <a:endParaRPr lang="ru-RU" sz="2000" b="1" cap="all"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6</a:t>
            </a:fld>
            <a:endParaRPr lang="ru-RU" sz="1400" dirty="0">
              <a:solidFill>
                <a:srgbClr val="A50021"/>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972235232"/>
              </p:ext>
            </p:extLst>
          </p:nvPr>
        </p:nvGraphicFramePr>
        <p:xfrm>
          <a:off x="200472" y="1216065"/>
          <a:ext cx="9361040" cy="5134270"/>
        </p:xfrm>
        <a:graphic>
          <a:graphicData uri="http://schemas.openxmlformats.org/drawingml/2006/table">
            <a:tbl>
              <a:tblPr/>
              <a:tblGrid>
                <a:gridCol w="1378758">
                  <a:extLst>
                    <a:ext uri="{9D8B030D-6E8A-4147-A177-3AD203B41FA5}">
                      <a16:colId xmlns:a16="http://schemas.microsoft.com/office/drawing/2014/main" xmlns="" val="20000"/>
                    </a:ext>
                  </a:extLst>
                </a:gridCol>
                <a:gridCol w="6458392">
                  <a:extLst>
                    <a:ext uri="{9D8B030D-6E8A-4147-A177-3AD203B41FA5}">
                      <a16:colId xmlns:a16="http://schemas.microsoft.com/office/drawing/2014/main" xmlns="" val="20001"/>
                    </a:ext>
                  </a:extLst>
                </a:gridCol>
                <a:gridCol w="1523890">
                  <a:extLst>
                    <a:ext uri="{9D8B030D-6E8A-4147-A177-3AD203B41FA5}">
                      <a16:colId xmlns:a16="http://schemas.microsoft.com/office/drawing/2014/main" xmlns="" val="20002"/>
                    </a:ext>
                  </a:extLst>
                </a:gridCol>
              </a:tblGrid>
              <a:tr h="303910">
                <a:tc>
                  <a:txBody>
                    <a:bodyPr/>
                    <a:lstStyle/>
                    <a:p>
                      <a:pPr algn="ctr" fontAlgn="ctr"/>
                      <a:r>
                        <a:rPr lang="ru-RU" sz="1000" b="1" i="0" u="none" strike="noStrike" dirty="0">
                          <a:solidFill>
                            <a:srgbClr val="000000"/>
                          </a:solidFill>
                          <a:latin typeface="Times New Roman" panose="02020603050405020304" pitchFamily="18" charset="0"/>
                          <a:cs typeface="Times New Roman" panose="02020603050405020304" pitchFamily="18" charset="0"/>
                        </a:rPr>
                        <a:t>Критерий</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algn="ctr" fontAlgn="ctr"/>
                      <a:r>
                        <a:rPr lang="ru-RU" sz="1000" b="1" i="0" u="none" strike="noStrike" dirty="0">
                          <a:solidFill>
                            <a:srgbClr val="000000"/>
                          </a:solidFill>
                          <a:latin typeface="Times New Roman" panose="02020603050405020304" pitchFamily="18" charset="0"/>
                          <a:cs typeface="Times New Roman" panose="02020603050405020304" pitchFamily="18" charset="0"/>
                        </a:rPr>
                        <a:t>Показатели</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algn="ctr" fontAlgn="ctr"/>
                      <a:r>
                        <a:rPr lang="ru-RU" sz="1000" b="1" i="0" u="none" strike="noStrike" dirty="0">
                          <a:solidFill>
                            <a:srgbClr val="000000"/>
                          </a:solidFill>
                          <a:latin typeface="Times New Roman" panose="02020603050405020304" pitchFamily="18" charset="0"/>
                          <a:cs typeface="Times New Roman" panose="02020603050405020304" pitchFamily="18" charset="0"/>
                        </a:rPr>
                        <a:t>Источники информации </a:t>
                      </a:r>
                      <a:r>
                        <a:rPr lang="ru-RU" sz="1000" b="1" i="0" u="none" strike="noStrike" dirty="0" smtClean="0">
                          <a:solidFill>
                            <a:srgbClr val="000000"/>
                          </a:solidFill>
                          <a:latin typeface="Times New Roman" panose="02020603050405020304" pitchFamily="18" charset="0"/>
                          <a:cs typeface="Times New Roman" panose="02020603050405020304" pitchFamily="18" charset="0"/>
                        </a:rPr>
                        <a:t/>
                      </a:r>
                      <a:br>
                        <a:rPr lang="ru-RU" sz="1000" b="1" i="0" u="none" strike="noStrike" dirty="0" smtClean="0">
                          <a:solidFill>
                            <a:srgbClr val="000000"/>
                          </a:solidFill>
                          <a:latin typeface="Times New Roman" panose="02020603050405020304" pitchFamily="18" charset="0"/>
                          <a:cs typeface="Times New Roman" panose="02020603050405020304" pitchFamily="18" charset="0"/>
                        </a:rPr>
                      </a:br>
                      <a:r>
                        <a:rPr lang="ru-RU" sz="1000" b="1" i="0" u="none" strike="noStrike" dirty="0" smtClean="0">
                          <a:solidFill>
                            <a:srgbClr val="000000"/>
                          </a:solidFill>
                          <a:latin typeface="Times New Roman" panose="02020603050405020304" pitchFamily="18" charset="0"/>
                          <a:cs typeface="Times New Roman" panose="02020603050405020304" pitchFamily="18" charset="0"/>
                        </a:rPr>
                        <a:t>и </a:t>
                      </a:r>
                      <a:r>
                        <a:rPr lang="ru-RU" sz="1000" b="1" i="0" u="none" strike="noStrike" dirty="0">
                          <a:solidFill>
                            <a:srgbClr val="000000"/>
                          </a:solidFill>
                          <a:latin typeface="Times New Roman" panose="02020603050405020304" pitchFamily="18" charset="0"/>
                          <a:cs typeface="Times New Roman" panose="02020603050405020304" pitchFamily="18" charset="0"/>
                        </a:rPr>
                        <a:t>способы ее сбора</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10000"/>
                  </a:ext>
                </a:extLst>
              </a:tr>
              <a:tr h="453786">
                <a:tc rowSpan="3">
                  <a:txBody>
                    <a:bodyPr/>
                    <a:lstStyle/>
                    <a:p>
                      <a:pPr algn="ctr" fontAlgn="ctr"/>
                      <a:r>
                        <a:rPr lang="ru-RU" sz="1100" b="1" i="0" u="none" strike="noStrike" dirty="0">
                          <a:solidFill>
                            <a:srgbClr val="A50021"/>
                          </a:solidFill>
                          <a:latin typeface="Times New Roman" panose="02020603050405020304" pitchFamily="18" charset="0"/>
                          <a:cs typeface="Times New Roman" panose="02020603050405020304" pitchFamily="18" charset="0"/>
                          <a:hlinkClick r:id="rId2" action="ppaction://hlinksldjump"/>
                        </a:rPr>
                        <a:t>I. Открытость </a:t>
                      </a:r>
                      <a: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2" action="ppaction://hlinksldjump"/>
                        </a:rPr>
                        <a:t/>
                      </a:r>
                      <a:b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2" action="ppaction://hlinksldjump"/>
                        </a:rPr>
                      </a:br>
                      <a: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2" action="ppaction://hlinksldjump"/>
                        </a:rPr>
                        <a:t>и </a:t>
                      </a:r>
                      <a:r>
                        <a:rPr lang="ru-RU" sz="1100" b="1" i="0" u="none" strike="noStrike" dirty="0">
                          <a:solidFill>
                            <a:srgbClr val="A50021"/>
                          </a:solidFill>
                          <a:latin typeface="Times New Roman" panose="02020603050405020304" pitchFamily="18" charset="0"/>
                          <a:cs typeface="Times New Roman" panose="02020603050405020304" pitchFamily="18" charset="0"/>
                          <a:hlinkClick r:id="rId2" action="ppaction://hlinksldjump"/>
                        </a:rPr>
                        <a:t>доступность информации об организации </a:t>
                      </a:r>
                      <a:endParaRPr lang="ru-RU" sz="1100" b="1" i="0" u="none" strike="noStrike" dirty="0">
                        <a:solidFill>
                          <a:srgbClr val="A50021"/>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1.1. Соответствие информации о деятельности организации, размещенной на общедоступных информационных ресурсах, ее содержанию и порядку (форме), установленным законодательными и иными НПА РФ</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tc>
                  <a:txBody>
                    <a:bodyPr/>
                    <a:lstStyle/>
                    <a:p>
                      <a:pPr algn="ctr" fontAlgn="ctr"/>
                      <a:r>
                        <a:rPr lang="ru-RU" sz="1000" b="0" i="0" u="none" strike="noStrike" dirty="0">
                          <a:solidFill>
                            <a:srgbClr val="000000"/>
                          </a:solidFill>
                          <a:latin typeface="Times New Roman" panose="02020603050405020304" pitchFamily="18" charset="0"/>
                          <a:cs typeface="Times New Roman" panose="02020603050405020304" pitchFamily="18" charset="0"/>
                        </a:rPr>
                        <a:t>Анализ информационных стендов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и </a:t>
                      </a:r>
                      <a:r>
                        <a:rPr lang="ru-RU" sz="1000" b="0" i="0" u="none" strike="noStrike" dirty="0">
                          <a:solidFill>
                            <a:srgbClr val="000000"/>
                          </a:solidFill>
                          <a:latin typeface="Times New Roman" panose="02020603050405020304" pitchFamily="18" charset="0"/>
                          <a:cs typeface="Times New Roman" panose="02020603050405020304" pitchFamily="18" charset="0"/>
                        </a:rPr>
                        <a:t>официальных сайтов организации</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extLst>
                  <a:ext uri="{0D108BD9-81ED-4DB2-BD59-A6C34878D82A}">
                    <a16:rowId xmlns:a16="http://schemas.microsoft.com/office/drawing/2014/main" xmlns="" val="10001"/>
                  </a:ext>
                </a:extLst>
              </a:tr>
              <a:tr h="303910">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1.2. Наличие на официальном сайте организации информация о дистанционных способах обратной связи и взаимодействия с получателями услуг и их функционирование</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tc>
                  <a:txBody>
                    <a:bodyPr/>
                    <a:lstStyle/>
                    <a:p>
                      <a:pPr algn="ctr" fontAlgn="ctr"/>
                      <a:r>
                        <a:rPr lang="ru-RU" sz="1000" b="0" i="0" u="none" strike="noStrike">
                          <a:solidFill>
                            <a:srgbClr val="000000"/>
                          </a:solidFill>
                          <a:latin typeface="Times New Roman" panose="02020603050405020304" pitchFamily="18" charset="0"/>
                          <a:cs typeface="Times New Roman" panose="02020603050405020304" pitchFamily="18" charset="0"/>
                        </a:rPr>
                        <a:t>Анализ официальных сайтов организации</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extLst>
                  <a:ext uri="{0D108BD9-81ED-4DB2-BD59-A6C34878D82A}">
                    <a16:rowId xmlns:a16="http://schemas.microsoft.com/office/drawing/2014/main" xmlns="" val="10002"/>
                  </a:ext>
                </a:extLst>
              </a:tr>
              <a:tr h="303910">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1.3. Доля получателей услуг, удовлетворенных открытостью, полнотой и доступностью информации о деятельности организации</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algn="ctr" fontAlgn="ctr"/>
                      <a:r>
                        <a:rPr lang="ru-RU" sz="1000" b="0" i="0" u="none" strike="noStrike" dirty="0" smtClean="0">
                          <a:solidFill>
                            <a:srgbClr val="000000"/>
                          </a:solidFill>
                          <a:latin typeface="Times New Roman" panose="02020603050405020304" pitchFamily="18" charset="0"/>
                          <a:cs typeface="Times New Roman" panose="02020603050405020304" pitchFamily="18" charset="0"/>
                        </a:rPr>
                        <a:t>Опрос потребителей услуг</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3"/>
                  </a:ext>
                </a:extLst>
              </a:tr>
              <a:tr h="303910">
                <a:tc rowSpan="2">
                  <a:txBody>
                    <a:bodyPr/>
                    <a:lstStyle/>
                    <a:p>
                      <a:pPr algn="ctr" fontAlgn="ctr"/>
                      <a:r>
                        <a:rPr lang="ru-RU" sz="1100" b="1" i="0" u="none" strike="noStrike" dirty="0">
                          <a:solidFill>
                            <a:srgbClr val="A50021"/>
                          </a:solidFill>
                          <a:latin typeface="Times New Roman" panose="02020603050405020304" pitchFamily="18" charset="0"/>
                          <a:cs typeface="Times New Roman" panose="02020603050405020304" pitchFamily="18" charset="0"/>
                          <a:hlinkClick r:id="rId3" action="ppaction://hlinksldjump"/>
                        </a:rPr>
                        <a:t>II. Комфортность условий предоставления </a:t>
                      </a:r>
                      <a:endPar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3" action="ppaction://hlinksldjump"/>
                      </a:endParaRPr>
                    </a:p>
                    <a:p>
                      <a:pPr algn="ctr" fontAlgn="ctr"/>
                      <a: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3" action="ppaction://hlinksldjump"/>
                        </a:rPr>
                        <a:t>услуг</a:t>
                      </a:r>
                      <a:endParaRPr lang="ru-RU" sz="1100" b="1" i="0" u="none" strike="noStrike" dirty="0">
                        <a:solidFill>
                          <a:srgbClr val="A50021"/>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2.1. Обеспечение в организации комфортных условий для предоставления услуг </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tc>
                  <a:txBody>
                    <a:bodyPr/>
                    <a:lstStyle/>
                    <a:p>
                      <a:pPr algn="ctr" fontAlgn="ctr"/>
                      <a:r>
                        <a:rPr lang="ru-RU" sz="1000" b="0" i="0" u="none" strike="noStrike" dirty="0">
                          <a:solidFill>
                            <a:srgbClr val="000000"/>
                          </a:solidFill>
                          <a:latin typeface="Times New Roman" panose="02020603050405020304" pitchFamily="18" charset="0"/>
                          <a:cs typeface="Times New Roman" panose="02020603050405020304" pitchFamily="18" charset="0"/>
                        </a:rPr>
                        <a:t>Изучение условий в помещении организации</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extLst>
                  <a:ext uri="{0D108BD9-81ED-4DB2-BD59-A6C34878D82A}">
                    <a16:rowId xmlns:a16="http://schemas.microsoft.com/office/drawing/2014/main" xmlns="" val="10004"/>
                  </a:ext>
                </a:extLst>
              </a:tr>
              <a:tr h="225287">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2.3. Доля получателей услуг, удовлетворенных комфортностью предоставления услуг</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algn="ctr" fontAlgn="ctr"/>
                      <a:r>
                        <a:rPr lang="ru-RU" sz="1000" b="0" i="0" u="none" strike="noStrike" dirty="0" smtClean="0">
                          <a:solidFill>
                            <a:srgbClr val="000000"/>
                          </a:solidFill>
                          <a:latin typeface="Times New Roman" panose="02020603050405020304" pitchFamily="18" charset="0"/>
                          <a:cs typeface="Times New Roman" panose="02020603050405020304" pitchFamily="18" charset="0"/>
                        </a:rPr>
                        <a:t>Опрос потребителей услуг</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6"/>
                  </a:ext>
                </a:extLst>
              </a:tr>
              <a:tr h="453786">
                <a:tc rowSpan="3">
                  <a:txBody>
                    <a:bodyPr/>
                    <a:lstStyle/>
                    <a:p>
                      <a:pPr algn="ctr" fontAlgn="ctr"/>
                      <a:r>
                        <a:rPr lang="ru-RU" sz="1100" b="1" i="0" u="none" strike="noStrike" dirty="0">
                          <a:solidFill>
                            <a:srgbClr val="A50021"/>
                          </a:solidFill>
                          <a:latin typeface="Times New Roman" panose="02020603050405020304" pitchFamily="18" charset="0"/>
                          <a:ea typeface="Calibri"/>
                          <a:cs typeface="Times New Roman" panose="02020603050405020304" pitchFamily="18" charset="0"/>
                          <a:hlinkClick r:id="rId4" action="ppaction://hlinksldjump"/>
                        </a:rPr>
                        <a:t>III. Доступность </a:t>
                      </a:r>
                      <a:r>
                        <a:rPr lang="ru-RU" sz="1100" b="1" i="0" u="none" strike="noStrike" dirty="0" smtClean="0">
                          <a:solidFill>
                            <a:srgbClr val="A50021"/>
                          </a:solidFill>
                          <a:latin typeface="Times New Roman" panose="02020603050405020304" pitchFamily="18" charset="0"/>
                          <a:ea typeface="Calibri"/>
                          <a:cs typeface="Times New Roman" panose="02020603050405020304" pitchFamily="18" charset="0"/>
                          <a:hlinkClick r:id="rId4" action="ppaction://hlinksldjump"/>
                        </a:rPr>
                        <a:t/>
                      </a:r>
                      <a:br>
                        <a:rPr lang="ru-RU" sz="1100" b="1" i="0" u="none" strike="noStrike" dirty="0" smtClean="0">
                          <a:solidFill>
                            <a:srgbClr val="A50021"/>
                          </a:solidFill>
                          <a:latin typeface="Times New Roman" panose="02020603050405020304" pitchFamily="18" charset="0"/>
                          <a:ea typeface="Calibri"/>
                          <a:cs typeface="Times New Roman" panose="02020603050405020304" pitchFamily="18" charset="0"/>
                          <a:hlinkClick r:id="rId4" action="ppaction://hlinksldjump"/>
                        </a:rPr>
                      </a:br>
                      <a:r>
                        <a:rPr lang="ru-RU" sz="1100" b="1" i="0" u="none" strike="noStrike" dirty="0" smtClean="0">
                          <a:solidFill>
                            <a:srgbClr val="A50021"/>
                          </a:solidFill>
                          <a:latin typeface="Times New Roman" panose="02020603050405020304" pitchFamily="18" charset="0"/>
                          <a:ea typeface="Calibri"/>
                          <a:cs typeface="Times New Roman" panose="02020603050405020304" pitchFamily="18" charset="0"/>
                          <a:hlinkClick r:id="rId4" action="ppaction://hlinksldjump"/>
                        </a:rPr>
                        <a:t>услуг </a:t>
                      </a:r>
                      <a:r>
                        <a:rPr lang="ru-RU" sz="1100" b="1" i="0" u="none" strike="noStrike" dirty="0">
                          <a:solidFill>
                            <a:srgbClr val="A50021"/>
                          </a:solidFill>
                          <a:latin typeface="Times New Roman" panose="02020603050405020304" pitchFamily="18" charset="0"/>
                          <a:ea typeface="Calibri"/>
                          <a:cs typeface="Times New Roman" panose="02020603050405020304" pitchFamily="18" charset="0"/>
                          <a:hlinkClick r:id="rId4" action="ppaction://hlinksldjump"/>
                        </a:rPr>
                        <a:t>для </a:t>
                      </a:r>
                      <a:r>
                        <a:rPr lang="ru-RU" sz="1100" b="1" i="0" u="none" strike="noStrike" dirty="0" smtClean="0">
                          <a:solidFill>
                            <a:srgbClr val="A50021"/>
                          </a:solidFill>
                          <a:latin typeface="Times New Roman" panose="02020603050405020304" pitchFamily="18" charset="0"/>
                          <a:ea typeface="Calibri"/>
                          <a:cs typeface="Times New Roman" panose="02020603050405020304" pitchFamily="18" charset="0"/>
                          <a:hlinkClick r:id="rId4" action="ppaction://hlinksldjump"/>
                        </a:rPr>
                        <a:t/>
                      </a:r>
                      <a:br>
                        <a:rPr lang="ru-RU" sz="1100" b="1" i="0" u="none" strike="noStrike" dirty="0" smtClean="0">
                          <a:solidFill>
                            <a:srgbClr val="A50021"/>
                          </a:solidFill>
                          <a:latin typeface="Times New Roman" panose="02020603050405020304" pitchFamily="18" charset="0"/>
                          <a:ea typeface="Calibri"/>
                          <a:cs typeface="Times New Roman" panose="02020603050405020304" pitchFamily="18" charset="0"/>
                          <a:hlinkClick r:id="rId4" action="ppaction://hlinksldjump"/>
                        </a:rPr>
                      </a:br>
                      <a:r>
                        <a:rPr lang="ru-RU" sz="1100" b="1" i="0" u="none" strike="noStrike" dirty="0" smtClean="0">
                          <a:solidFill>
                            <a:srgbClr val="A50021"/>
                          </a:solidFill>
                          <a:latin typeface="Times New Roman" panose="02020603050405020304" pitchFamily="18" charset="0"/>
                          <a:ea typeface="Calibri"/>
                          <a:cs typeface="Times New Roman" panose="02020603050405020304" pitchFamily="18" charset="0"/>
                          <a:hlinkClick r:id="rId4" action="ppaction://hlinksldjump"/>
                        </a:rPr>
                        <a:t>инвалидов </a:t>
                      </a:r>
                      <a:endParaRPr lang="ru-RU" sz="1100" b="1" i="0" u="none" strike="noStrike" dirty="0">
                        <a:solidFill>
                          <a:srgbClr val="A50021"/>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3.1. Оборудование помещений организации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и </a:t>
                      </a:r>
                      <a:r>
                        <a:rPr lang="ru-RU" sz="1000" b="0" i="0" u="none" strike="noStrike" dirty="0">
                          <a:solidFill>
                            <a:srgbClr val="000000"/>
                          </a:solidFill>
                          <a:latin typeface="Times New Roman" panose="02020603050405020304" pitchFamily="18" charset="0"/>
                          <a:cs typeface="Times New Roman" panose="02020603050405020304" pitchFamily="18" charset="0"/>
                        </a:rPr>
                        <a:t>прилегающей к ней территории с учетом доступности для инвалидов</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tc>
                  <a:txBody>
                    <a:bodyPr/>
                    <a:lstStyle/>
                    <a:p>
                      <a:pPr algn="ctr" fontAlgn="ctr"/>
                      <a:r>
                        <a:rPr lang="ru-RU" sz="1000" b="0" i="0" u="none" strike="noStrike" dirty="0" smtClean="0">
                          <a:solidFill>
                            <a:srgbClr val="000000"/>
                          </a:solidFill>
                          <a:latin typeface="Times New Roman" panose="02020603050405020304" pitchFamily="18" charset="0"/>
                          <a:cs typeface="Times New Roman" panose="02020603050405020304" pitchFamily="18" charset="0"/>
                        </a:rPr>
                        <a:t>Изучение условий в помещении и на территории организации</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extLst>
                  <a:ext uri="{0D108BD9-81ED-4DB2-BD59-A6C34878D82A}">
                    <a16:rowId xmlns:a16="http://schemas.microsoft.com/office/drawing/2014/main" xmlns="" val="10007"/>
                  </a:ext>
                </a:extLst>
              </a:tr>
              <a:tr h="453786">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3.2. Обеспечение в организации социальной сферы условий доступности, позволяющих инвалидам получать услуги наравне с другими</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tc>
                  <a:txBody>
                    <a:bodyPr/>
                    <a:lstStyle/>
                    <a:p>
                      <a:pPr algn="ctr" fontAlgn="ctr"/>
                      <a:r>
                        <a:rPr lang="ru-RU" sz="1000" b="0" i="0" u="none" strike="noStrike">
                          <a:solidFill>
                            <a:srgbClr val="000000"/>
                          </a:solidFill>
                          <a:latin typeface="Times New Roman" panose="02020603050405020304" pitchFamily="18" charset="0"/>
                          <a:cs typeface="Times New Roman" panose="02020603050405020304" pitchFamily="18" charset="0"/>
                        </a:rPr>
                        <a:t>Изучение условий доступности услуг для инвалидов</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extLst>
                  <a:ext uri="{0D108BD9-81ED-4DB2-BD59-A6C34878D82A}">
                    <a16:rowId xmlns:a16="http://schemas.microsoft.com/office/drawing/2014/main" xmlns="" val="10008"/>
                  </a:ext>
                </a:extLst>
              </a:tr>
              <a:tr h="225287">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3.3. Доля получателей услуг, удовлетворенных доступностью услуг для инвалидов</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algn="ctr" fontAlgn="ctr"/>
                      <a:r>
                        <a:rPr lang="ru-RU" sz="1000" b="0" i="0" u="none" strike="noStrike" dirty="0">
                          <a:solidFill>
                            <a:srgbClr val="000000"/>
                          </a:solidFill>
                          <a:latin typeface="Times New Roman" panose="02020603050405020304" pitchFamily="18" charset="0"/>
                          <a:cs typeface="Times New Roman" panose="02020603050405020304" pitchFamily="18" charset="0"/>
                        </a:rPr>
                        <a:t>Опрос потребителей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услуг</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9"/>
                  </a:ext>
                </a:extLst>
              </a:tr>
              <a:tr h="453786">
                <a:tc rowSpan="3">
                  <a:txBody>
                    <a:bodyPr/>
                    <a:lstStyle/>
                    <a:p>
                      <a:pPr algn="ctr" fontAlgn="ctr"/>
                      <a:r>
                        <a:rPr lang="ru-RU" sz="1100" b="1" i="0" u="none" strike="noStrike" dirty="0">
                          <a:solidFill>
                            <a:srgbClr val="A50021"/>
                          </a:solidFill>
                          <a:latin typeface="Times New Roman" panose="02020603050405020304" pitchFamily="18" charset="0"/>
                          <a:cs typeface="Times New Roman" panose="02020603050405020304" pitchFamily="18" charset="0"/>
                          <a:hlinkClick r:id="rId5" action="ppaction://hlinksldjump"/>
                        </a:rPr>
                        <a:t>IV. </a:t>
                      </a:r>
                      <a: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5" action="ppaction://hlinksldjump"/>
                        </a:rPr>
                        <a:t>Доброжелательность</a:t>
                      </a:r>
                      <a:r>
                        <a:rPr lang="ru-RU" sz="1100" b="1" i="0" u="none" strike="noStrike" dirty="0">
                          <a:solidFill>
                            <a:srgbClr val="A50021"/>
                          </a:solidFill>
                          <a:latin typeface="Times New Roman" panose="02020603050405020304" pitchFamily="18" charset="0"/>
                          <a:cs typeface="Times New Roman" panose="02020603050405020304" pitchFamily="18" charset="0"/>
                          <a:hlinkClick r:id="rId5" action="ppaction://hlinksldjump"/>
                        </a:rPr>
                        <a:t>, вежливость </a:t>
                      </a:r>
                      <a:endPar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5" action="ppaction://hlinksldjump"/>
                      </a:endParaRPr>
                    </a:p>
                    <a:p>
                      <a:pPr algn="ctr" fontAlgn="ctr"/>
                      <a: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5" action="ppaction://hlinksldjump"/>
                        </a:rPr>
                        <a:t>работников </a:t>
                      </a:r>
                      <a:r>
                        <a:rPr lang="ru-RU" sz="1100" b="1" i="0" u="none" strike="noStrike" dirty="0">
                          <a:solidFill>
                            <a:srgbClr val="A50021"/>
                          </a:solidFill>
                          <a:latin typeface="Times New Roman" panose="02020603050405020304" pitchFamily="18" charset="0"/>
                          <a:cs typeface="Times New Roman" panose="02020603050405020304" pitchFamily="18" charset="0"/>
                          <a:hlinkClick r:id="rId5" action="ppaction://hlinksldjump"/>
                        </a:rPr>
                        <a:t>организаций </a:t>
                      </a:r>
                      <a:endParaRPr lang="ru-RU" sz="1100" b="1" i="0" u="none" strike="noStrike" dirty="0">
                        <a:solidFill>
                          <a:srgbClr val="A50021"/>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4.1. Доля получателей услуг, удовлетворенных доброжелательностью, вежливостью работников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организации, </a:t>
                      </a:r>
                      <a:r>
                        <a:rPr lang="ru-RU" sz="1000" b="0" i="0" u="none" strike="noStrike" dirty="0">
                          <a:solidFill>
                            <a:srgbClr val="000000"/>
                          </a:solidFill>
                          <a:latin typeface="Times New Roman" panose="02020603050405020304" pitchFamily="18" charset="0"/>
                          <a:cs typeface="Times New Roman" panose="02020603050405020304" pitchFamily="18" charset="0"/>
                        </a:rPr>
                        <a:t>обеспечивающих первичный контакт и информирование получателя услуги при непосредственном обращении в организацию </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algn="ctr" fontAlgn="ctr"/>
                      <a:r>
                        <a:rPr lang="ru-RU" sz="1000" b="0" i="0" u="none" strike="noStrike" dirty="0" smtClean="0">
                          <a:solidFill>
                            <a:srgbClr val="000000"/>
                          </a:solidFill>
                          <a:latin typeface="Times New Roman" panose="02020603050405020304" pitchFamily="18" charset="0"/>
                          <a:cs typeface="Times New Roman" panose="02020603050405020304" pitchFamily="18" charset="0"/>
                        </a:rPr>
                        <a:t>Опрос потребителей услуг</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10"/>
                  </a:ext>
                </a:extLst>
              </a:tr>
              <a:tr h="303910">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4.2. Доля получателей услуг, удовлетворенных доброжелательностью, вежливостью работников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организации, </a:t>
                      </a:r>
                      <a:r>
                        <a:rPr lang="ru-RU" sz="1000" b="0" i="0" u="none" strike="noStrike" dirty="0">
                          <a:solidFill>
                            <a:srgbClr val="000000"/>
                          </a:solidFill>
                          <a:latin typeface="Times New Roman" panose="02020603050405020304" pitchFamily="18" charset="0"/>
                          <a:cs typeface="Times New Roman" panose="02020603050405020304" pitchFamily="18" charset="0"/>
                        </a:rPr>
                        <a:t>обеспечивающих непосредственное оказание услуги при обращении в организацию </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algn="ctr" fontAlgn="ctr"/>
                      <a:r>
                        <a:rPr lang="ru-RU" sz="1000" b="0" i="0" u="none" strike="noStrike" dirty="0" smtClean="0">
                          <a:solidFill>
                            <a:srgbClr val="000000"/>
                          </a:solidFill>
                          <a:latin typeface="Times New Roman" panose="02020603050405020304" pitchFamily="18" charset="0"/>
                          <a:cs typeface="Times New Roman" panose="02020603050405020304" pitchFamily="18" charset="0"/>
                        </a:rPr>
                        <a:t>Опрос потребителей услуг</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11"/>
                  </a:ext>
                </a:extLst>
              </a:tr>
              <a:tr h="303910">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4.3. Доля получателей услуг, удовлетворенных доброжелательностью, вежливостью работников организации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при </a:t>
                      </a:r>
                      <a:r>
                        <a:rPr lang="ru-RU" sz="1000" b="0" i="0" u="none" strike="noStrike" dirty="0">
                          <a:solidFill>
                            <a:srgbClr val="000000"/>
                          </a:solidFill>
                          <a:latin typeface="Times New Roman" panose="02020603050405020304" pitchFamily="18" charset="0"/>
                          <a:cs typeface="Times New Roman" panose="02020603050405020304" pitchFamily="18" charset="0"/>
                        </a:rPr>
                        <a:t>использовании дистанционных форм взаимодействия</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Times New Roman" panose="02020603050405020304" pitchFamily="18" charset="0"/>
                          <a:cs typeface="Times New Roman" panose="02020603050405020304" pitchFamily="18" charset="0"/>
                        </a:rPr>
                        <a:t>Опрос потребителей услуг</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12"/>
                  </a:ext>
                </a:extLst>
              </a:tr>
              <a:tr h="303910">
                <a:tc rowSpan="3">
                  <a:txBody>
                    <a:bodyPr/>
                    <a:lstStyle/>
                    <a:p>
                      <a:pPr algn="ctr" fontAlgn="ctr"/>
                      <a:r>
                        <a:rPr lang="ru-RU" sz="1100" b="1" i="0" u="none" strike="noStrike" dirty="0">
                          <a:solidFill>
                            <a:srgbClr val="A50021"/>
                          </a:solidFill>
                          <a:latin typeface="Times New Roman" panose="02020603050405020304" pitchFamily="18" charset="0"/>
                          <a:cs typeface="Times New Roman" panose="02020603050405020304" pitchFamily="18" charset="0"/>
                          <a:hlinkClick r:id="rId6" action="ppaction://hlinksldjump"/>
                        </a:rPr>
                        <a:t>V. </a:t>
                      </a:r>
                      <a: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6" action="ppaction://hlinksldjump"/>
                        </a:rPr>
                        <a:t>Удовлетворенность</a:t>
                      </a:r>
                      <a:r>
                        <a:rPr lang="ru-RU" sz="1100" b="1" i="1" u="none" strike="noStrike" dirty="0" smtClean="0">
                          <a:solidFill>
                            <a:srgbClr val="A50021"/>
                          </a:solidFill>
                          <a:latin typeface="Times New Roman" panose="02020603050405020304" pitchFamily="18" charset="0"/>
                          <a:cs typeface="Times New Roman" panose="02020603050405020304" pitchFamily="18" charset="0"/>
                          <a:hlinkClick r:id="rId6" action="ppaction://hlinksldjump"/>
                        </a:rPr>
                        <a:t> </a:t>
                      </a:r>
                      <a:br>
                        <a:rPr lang="ru-RU" sz="1100" b="1" i="1" u="none" strike="noStrike" dirty="0" smtClean="0">
                          <a:solidFill>
                            <a:srgbClr val="A50021"/>
                          </a:solidFill>
                          <a:latin typeface="Times New Roman" panose="02020603050405020304" pitchFamily="18" charset="0"/>
                          <a:cs typeface="Times New Roman" panose="02020603050405020304" pitchFamily="18" charset="0"/>
                          <a:hlinkClick r:id="rId6" action="ppaction://hlinksldjump"/>
                        </a:rPr>
                      </a:br>
                      <a: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6" action="ppaction://hlinksldjump"/>
                        </a:rPr>
                        <a:t>условиями </a:t>
                      </a:r>
                      <a:b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6" action="ppaction://hlinksldjump"/>
                        </a:rPr>
                      </a:br>
                      <a: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6" action="ppaction://hlinksldjump"/>
                        </a:rPr>
                        <a:t>оказания </a:t>
                      </a:r>
                      <a:r>
                        <a:rPr lang="ru-RU" sz="1100" b="1" i="0" u="none" strike="noStrike" dirty="0">
                          <a:solidFill>
                            <a:srgbClr val="A50021"/>
                          </a:solidFill>
                          <a:latin typeface="Times New Roman" panose="02020603050405020304" pitchFamily="18" charset="0"/>
                          <a:cs typeface="Times New Roman" panose="02020603050405020304" pitchFamily="18" charset="0"/>
                          <a:hlinkClick r:id="rId6" action="ppaction://hlinksldjump"/>
                        </a:rPr>
                        <a:t>услуг </a:t>
                      </a:r>
                      <a:endParaRPr lang="ru-RU" sz="1100" b="1" i="0" u="none" strike="noStrike" dirty="0">
                        <a:solidFill>
                          <a:srgbClr val="A50021"/>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5.1. Доля получателей услуг, которые готовы рекомендовать организацию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родственникам </a:t>
                      </a:r>
                      <a:r>
                        <a:rPr lang="ru-RU" sz="1000" b="0" i="0" u="none" strike="noStrike" dirty="0">
                          <a:solidFill>
                            <a:srgbClr val="000000"/>
                          </a:solidFill>
                          <a:latin typeface="Times New Roman" panose="02020603050405020304" pitchFamily="18" charset="0"/>
                          <a:cs typeface="Times New Roman" panose="02020603050405020304" pitchFamily="18" charset="0"/>
                        </a:rPr>
                        <a:t>и знакомым (могли бы ее рекомендовать, если бы была возможность выбора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организации)</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algn="ctr" fontAlgn="ctr"/>
                      <a:r>
                        <a:rPr lang="ru-RU" sz="1000" b="0" i="0" u="none" strike="noStrike" dirty="0" smtClean="0">
                          <a:solidFill>
                            <a:srgbClr val="000000"/>
                          </a:solidFill>
                          <a:latin typeface="Times New Roman" panose="02020603050405020304" pitchFamily="18" charset="0"/>
                          <a:cs typeface="Times New Roman" panose="02020603050405020304" pitchFamily="18" charset="0"/>
                        </a:rPr>
                        <a:t>Опрос потребителей услуг</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13"/>
                  </a:ext>
                </a:extLst>
              </a:tr>
              <a:tr h="303910">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5.2. Доля получателей услуг, удовлетворенных организационными условиями предоставления услуг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(графиком </a:t>
                      </a:r>
                      <a:r>
                        <a:rPr lang="ru-RU" sz="1000" b="0" i="0" u="none" strike="noStrike" dirty="0">
                          <a:solidFill>
                            <a:srgbClr val="000000"/>
                          </a:solidFill>
                          <a:latin typeface="Times New Roman" panose="02020603050405020304" pitchFamily="18" charset="0"/>
                          <a:cs typeface="Times New Roman" panose="02020603050405020304" pitchFamily="18" charset="0"/>
                        </a:rPr>
                        <a:t>работы организации/ структурного подразделения/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навигацией в организации</a:t>
                      </a:r>
                      <a:r>
                        <a:rPr lang="ru-RU" sz="1000" b="0" i="0" u="none" strike="noStrike" baseline="0" dirty="0" smtClean="0">
                          <a:solidFill>
                            <a:srgbClr val="000000"/>
                          </a:solidFill>
                          <a:latin typeface="Times New Roman" panose="02020603050405020304" pitchFamily="18" charset="0"/>
                          <a:cs typeface="Times New Roman" panose="02020603050405020304" pitchFamily="18" charset="0"/>
                        </a:rPr>
                        <a:t>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и </a:t>
                      </a:r>
                      <a:r>
                        <a:rPr lang="ru-RU" sz="1000" b="0" i="0" u="none" strike="noStrike" dirty="0">
                          <a:solidFill>
                            <a:srgbClr val="000000"/>
                          </a:solidFill>
                          <a:latin typeface="Times New Roman" panose="02020603050405020304" pitchFamily="18" charset="0"/>
                          <a:cs typeface="Times New Roman" panose="02020603050405020304" pitchFamily="18" charset="0"/>
                        </a:rPr>
                        <a:t>прочее)</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algn="ctr" fontAlgn="ctr"/>
                      <a:r>
                        <a:rPr lang="ru-RU" sz="1000" b="0" i="0" u="none" strike="noStrike" dirty="0" smtClean="0">
                          <a:solidFill>
                            <a:srgbClr val="000000"/>
                          </a:solidFill>
                          <a:latin typeface="Times New Roman" panose="02020603050405020304" pitchFamily="18" charset="0"/>
                          <a:cs typeface="Times New Roman" panose="02020603050405020304" pitchFamily="18" charset="0"/>
                        </a:rPr>
                        <a:t>Опрос потребителей услуг</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14"/>
                  </a:ext>
                </a:extLst>
              </a:tr>
              <a:tr h="225287">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5.3. Доля получателей услуг, удовлетворенных в целом условиями оказания услуг в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организации</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algn="ctr" fontAlgn="ctr"/>
                      <a:r>
                        <a:rPr lang="ru-RU" sz="1000" b="0" i="0" u="none" strike="noStrike" dirty="0" smtClean="0">
                          <a:solidFill>
                            <a:srgbClr val="000000"/>
                          </a:solidFill>
                          <a:latin typeface="Times New Roman" panose="02020603050405020304" pitchFamily="18" charset="0"/>
                          <a:cs typeface="Times New Roman" panose="02020603050405020304" pitchFamily="18" charset="0"/>
                        </a:rPr>
                        <a:t>Опрос потребителей услуг</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571352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847816" y="-77467"/>
            <a:ext cx="8640960"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I</a:t>
            </a:r>
            <a:r>
              <a:rPr lang="ru-RU" sz="2400" b="1" dirty="0">
                <a:latin typeface="Times New Roman" panose="02020603050405020304" pitchFamily="18" charset="0"/>
                <a:cs typeface="Times New Roman" panose="02020603050405020304" pitchFamily="18" charset="0"/>
              </a:rPr>
              <a:t>. Открытость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и доступность информации об организации </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7</a:t>
            </a:fld>
            <a:endParaRPr lang="ru-RU" sz="1400" dirty="0">
              <a:solidFill>
                <a:srgbClr val="A5002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569472766"/>
              </p:ext>
            </p:extLst>
          </p:nvPr>
        </p:nvGraphicFramePr>
        <p:xfrm>
          <a:off x="192695" y="820599"/>
          <a:ext cx="9505057" cy="5781691"/>
        </p:xfrm>
        <a:graphic>
          <a:graphicData uri="http://schemas.openxmlformats.org/drawingml/2006/table">
            <a:tbl>
              <a:tblPr>
                <a:tableStyleId>{5C22544A-7EE6-4342-B048-85BDC9FD1C3A}</a:tableStyleId>
              </a:tblPr>
              <a:tblGrid>
                <a:gridCol w="387279">
                  <a:extLst>
                    <a:ext uri="{9D8B030D-6E8A-4147-A177-3AD203B41FA5}">
                      <a16:colId xmlns:a16="http://schemas.microsoft.com/office/drawing/2014/main" xmlns="" val="2602408374"/>
                    </a:ext>
                  </a:extLst>
                </a:gridCol>
                <a:gridCol w="2133001">
                  <a:extLst>
                    <a:ext uri="{9D8B030D-6E8A-4147-A177-3AD203B41FA5}">
                      <a16:colId xmlns:a16="http://schemas.microsoft.com/office/drawing/2014/main" xmlns="" val="534444599"/>
                    </a:ext>
                  </a:extLst>
                </a:gridCol>
                <a:gridCol w="1409782">
                  <a:extLst>
                    <a:ext uri="{9D8B030D-6E8A-4147-A177-3AD203B41FA5}">
                      <a16:colId xmlns:a16="http://schemas.microsoft.com/office/drawing/2014/main" xmlns="" val="2700983616"/>
                    </a:ext>
                  </a:extLst>
                </a:gridCol>
                <a:gridCol w="2995430">
                  <a:extLst>
                    <a:ext uri="{9D8B030D-6E8A-4147-A177-3AD203B41FA5}">
                      <a16:colId xmlns:a16="http://schemas.microsoft.com/office/drawing/2014/main" xmlns="" val="3327090520"/>
                    </a:ext>
                  </a:extLst>
                </a:gridCol>
                <a:gridCol w="2579565">
                  <a:extLst>
                    <a:ext uri="{9D8B030D-6E8A-4147-A177-3AD203B41FA5}">
                      <a16:colId xmlns:a16="http://schemas.microsoft.com/office/drawing/2014/main" xmlns="" val="1744225174"/>
                    </a:ext>
                  </a:extLst>
                </a:gridCol>
              </a:tblGrid>
              <a:tr h="90142">
                <a:tc>
                  <a:txBody>
                    <a:bodyPr/>
                    <a:lstStyle/>
                    <a:p>
                      <a:pPr algn="ctr" fontAlgn="ctr"/>
                      <a:r>
                        <a:rPr lang="ru-RU" sz="1000" b="1" u="none" strike="noStrike" dirty="0">
                          <a:effectLst/>
                        </a:rPr>
                        <a:t>№</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ctr" fontAlgn="ctr"/>
                      <a:r>
                        <a:rPr lang="ru-RU" sz="1000" b="1" u="none" strike="noStrike" dirty="0">
                          <a:effectLst/>
                        </a:rPr>
                        <a:t>Показатели</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endParaRPr lang="ru-RU"/>
                    </a:p>
                  </a:txBody>
                  <a:tcPr/>
                </a:tc>
                <a:tc>
                  <a:txBody>
                    <a:bodyPr/>
                    <a:lstStyle/>
                    <a:p>
                      <a:pPr algn="ctr" fontAlgn="ctr"/>
                      <a:r>
                        <a:rPr lang="ru-RU" sz="1000" b="1" u="none" strike="noStrike">
                          <a:effectLst/>
                        </a:rPr>
                        <a:t>Параметры, подлежащие оценке </a:t>
                      </a:r>
                      <a:endParaRPr lang="ru-RU" sz="10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00" b="1" u="none" strike="noStrike" dirty="0">
                          <a:effectLst/>
                        </a:rPr>
                        <a:t>Источник</a:t>
                      </a:r>
                      <a:endParaRPr lang="ru-RU" sz="10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2434158850"/>
                  </a:ext>
                </a:extLst>
              </a:tr>
              <a:tr h="180285">
                <a:tc>
                  <a:txBody>
                    <a:bodyPr/>
                    <a:lstStyle/>
                    <a:p>
                      <a:pPr algn="l" fontAlgn="ctr"/>
                      <a:r>
                        <a:rPr lang="ru-RU" sz="1000" b="1" u="none" strike="noStrike">
                          <a:effectLst/>
                        </a:rPr>
                        <a:t>1</a:t>
                      </a:r>
                      <a:endParaRPr lang="ru-RU" sz="1000" b="1" i="0" u="none" strike="noStrike">
                        <a:solidFill>
                          <a:srgbClr val="000000"/>
                        </a:solidFill>
                        <a:effectLst/>
                        <a:latin typeface="Times New Roman" panose="02020603050405020304" pitchFamily="18" charset="0"/>
                      </a:endParaRPr>
                    </a:p>
                  </a:txBody>
                  <a:tcPr marL="3919" marR="3919" marT="3919" marB="0" anchor="ctr"/>
                </a:tc>
                <a:tc gridSpan="3">
                  <a:txBody>
                    <a:bodyPr/>
                    <a:lstStyle/>
                    <a:p>
                      <a:pPr algn="l" fontAlgn="ctr"/>
                      <a:r>
                        <a:rPr lang="ru-RU" sz="1000" b="1" u="none" strike="noStrike" dirty="0">
                          <a:solidFill>
                            <a:srgbClr val="FF0000"/>
                          </a:solidFill>
                          <a:effectLst/>
                        </a:rPr>
                        <a:t>Критерий "Открытость и доступность информации об организации социальной сферы"</a:t>
                      </a:r>
                      <a:endParaRPr lang="ru-RU" sz="1000" b="1" i="0" u="none" strike="noStrike" dirty="0">
                        <a:solidFill>
                          <a:srgbClr val="FF0000"/>
                        </a:solidFill>
                        <a:effectLst/>
                        <a:latin typeface="Times New Roman" panose="02020603050405020304" pitchFamily="18" charset="0"/>
                      </a:endParaRPr>
                    </a:p>
                  </a:txBody>
                  <a:tcPr marL="3919" marR="3919" marT="3919" marB="0" anchor="ctr"/>
                </a:tc>
                <a:tc hMerge="1">
                  <a:txBody>
                    <a:bodyPr/>
                    <a:lstStyle/>
                    <a:p>
                      <a:endParaRPr lang="ru-RU"/>
                    </a:p>
                  </a:txBody>
                  <a:tcPr/>
                </a:tc>
                <a:tc hMerge="1">
                  <a:txBody>
                    <a:bodyPr/>
                    <a:lstStyle/>
                    <a:p>
                      <a:endParaRPr lang="ru-RU"/>
                    </a:p>
                  </a:txBody>
                  <a:tcPr/>
                </a:tc>
                <a:tc>
                  <a:txBody>
                    <a:bodyPr/>
                    <a:lstStyle/>
                    <a:p>
                      <a:pPr algn="ctr" fontAlgn="ctr"/>
                      <a:r>
                        <a:rPr lang="ru-RU" sz="1000" b="1" u="none" strike="noStrike">
                          <a:effectLst/>
                        </a:rPr>
                        <a:t> </a:t>
                      </a:r>
                      <a:endParaRPr lang="ru-RU" sz="1000" b="1" i="0" u="none" strike="noStrike">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221829276"/>
                  </a:ext>
                </a:extLst>
              </a:tr>
              <a:tr h="630996">
                <a:tc rowSpan="3">
                  <a:txBody>
                    <a:bodyPr/>
                    <a:lstStyle/>
                    <a:p>
                      <a:pPr algn="l" fontAlgn="ctr"/>
                      <a:r>
                        <a:rPr lang="ru-RU" sz="1000" b="1" u="none" strike="noStrike">
                          <a:effectLst/>
                        </a:rPr>
                        <a:t>1.1.</a:t>
                      </a:r>
                      <a:endParaRPr lang="ru-RU" sz="10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l" fontAlgn="ctr"/>
                      <a:r>
                        <a:rPr lang="ru-RU" sz="1000" b="1" u="none" strike="noStrike" dirty="0">
                          <a:effectLst/>
                        </a:rPr>
                        <a:t>Соответствие информации о деятельности организации социальной сферы, размещенной на общедоступных информационных ресурсах, перечню информации и требованиям к ней, установленным нормативными правовыми актами:</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rowSpan="2" gridSpan="2">
                  <a:txBody>
                    <a:bodyPr/>
                    <a:lstStyle/>
                    <a:p>
                      <a:pPr algn="l" fontAlgn="ctr"/>
                      <a:r>
                        <a:rPr lang="ru-RU" sz="1000" b="1" u="none" strike="noStrike" dirty="0">
                          <a:effectLst/>
                        </a:rPr>
                        <a:t>1.1.1. Соответствие информации о деятельности организации социальной сферы, размещенной на информационных стендах в помещении организации перечню информации и требованиям к ней, установленным нормативными правовыми актами</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rowSpan="2"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rowSpan="2">
                  <a:txBody>
                    <a:bodyPr/>
                    <a:lstStyle/>
                    <a:p>
                      <a:pPr algn="ctr" fontAlgn="ctr"/>
                      <a:r>
                        <a:rPr lang="ru-RU" sz="1000" b="1" u="none" strike="noStrike" dirty="0">
                          <a:effectLst/>
                        </a:rPr>
                        <a:t>Баллы начисляются по протоколу от эксперта №1</a:t>
                      </a:r>
                      <a:endParaRPr lang="ru-RU" sz="10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704574264"/>
                  </a:ext>
                </a:extLst>
              </a:tr>
              <a:tr h="184204">
                <a:tc vMerge="1">
                  <a:txBody>
                    <a:bodyPr/>
                    <a:lstStyle/>
                    <a:p>
                      <a:endParaRPr lang="ru-RU"/>
                    </a:p>
                  </a:txBody>
                  <a:tcPr/>
                </a:tc>
                <a:tc>
                  <a:txBody>
                    <a:bodyPr/>
                    <a:lstStyle/>
                    <a:p>
                      <a:pPr algn="l" fontAlgn="ctr"/>
                      <a:r>
                        <a:rPr lang="ru-RU" sz="1000" b="1" u="none" strike="noStrike" dirty="0">
                          <a:effectLst/>
                        </a:rPr>
                        <a:t>- на информационных стендах в помещении организации;</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gridSpan="2" vMerge="1">
                  <a:txBody>
                    <a:bodyPr/>
                    <a:lstStyle/>
                    <a:p>
                      <a:endParaRPr lang="ru-RU"/>
                    </a:p>
                  </a:txBody>
                  <a:tcPr/>
                </a:tc>
                <a:tc hMerge="1"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2012612726"/>
                  </a:ext>
                </a:extLst>
              </a:tr>
              <a:tr h="521258">
                <a:tc vMerge="1">
                  <a:txBody>
                    <a:bodyPr/>
                    <a:lstStyle/>
                    <a:p>
                      <a:endParaRPr lang="ru-RU"/>
                    </a:p>
                  </a:txBody>
                  <a:tcPr/>
                </a:tc>
                <a:tc>
                  <a:txBody>
                    <a:bodyPr/>
                    <a:lstStyle/>
                    <a:p>
                      <a:pPr algn="l" fontAlgn="ctr"/>
                      <a:r>
                        <a:rPr lang="ru-RU" sz="1000" b="1" u="none" strike="noStrike" dirty="0">
                          <a:effectLst/>
                        </a:rPr>
                        <a:t>- на официальных сайтах организации в сети "Интернет"</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000" b="1" u="none" strike="noStrike" dirty="0">
                          <a:effectLst/>
                        </a:rPr>
                        <a:t>1.1.2. Соответствие информации о деятельности организации социальной сферы, размещенной на официальных сайтах организации в сети "Интернет" перечню информации и требованиям к ней, установленным нормативными правовыми актами</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00" b="1" u="none" strike="noStrike" dirty="0">
                          <a:effectLst/>
                        </a:rPr>
                        <a:t>Баллы начисляются по протоколу от эксперта №2</a:t>
                      </a:r>
                      <a:endParaRPr lang="ru-RU" sz="10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1303213510"/>
                  </a:ext>
                </a:extLst>
              </a:tr>
              <a:tr h="348812">
                <a:tc rowSpan="7">
                  <a:txBody>
                    <a:bodyPr/>
                    <a:lstStyle/>
                    <a:p>
                      <a:pPr algn="l" fontAlgn="ctr"/>
                      <a:r>
                        <a:rPr lang="ru-RU" sz="1000" b="1" u="none" strike="noStrike">
                          <a:effectLst/>
                        </a:rPr>
                        <a:t>1.2.</a:t>
                      </a:r>
                      <a:endParaRPr lang="ru-RU" sz="1000" b="1" i="0" u="none" strike="noStrike">
                        <a:solidFill>
                          <a:srgbClr val="000000"/>
                        </a:solidFill>
                        <a:effectLst/>
                        <a:latin typeface="Times New Roman" panose="02020603050405020304" pitchFamily="18" charset="0"/>
                      </a:endParaRPr>
                    </a:p>
                  </a:txBody>
                  <a:tcPr marL="3919" marR="3919" marT="3919" marB="0" anchor="ctr"/>
                </a:tc>
                <a:tc rowSpan="7">
                  <a:txBody>
                    <a:bodyPr/>
                    <a:lstStyle/>
                    <a:p>
                      <a:pPr algn="l" fontAlgn="ctr"/>
                      <a:r>
                        <a:rPr lang="ru-RU" sz="1000" b="1" u="none" strike="noStrike" dirty="0">
                          <a:effectLst/>
                        </a:rPr>
                        <a:t>Наличие и функционирование на официальном сайте организации дистанционных способов обратной связи и взаимодействия с получателями услуг:</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000" b="1" u="none" strike="noStrike" dirty="0">
                          <a:effectLst/>
                        </a:rPr>
                        <a:t>1.2.1. Наличие и функционирование на официальном сайте организации дистанционных способов взаимодействия с получателями услуг:</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rowSpan="7">
                  <a:txBody>
                    <a:bodyPr/>
                    <a:lstStyle/>
                    <a:p>
                      <a:pPr algn="ctr" fontAlgn="ctr"/>
                      <a:r>
                        <a:rPr lang="ru-RU" sz="1000" b="1" u="none" strike="noStrike" dirty="0">
                          <a:effectLst/>
                        </a:rPr>
                        <a:t>Баллы начисляются по протоколу от эксперта № 2</a:t>
                      </a:r>
                      <a:endParaRPr lang="ru-RU" sz="10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1641681949"/>
                  </a:ext>
                </a:extLst>
              </a:tr>
              <a:tr h="94062">
                <a:tc vMerge="1">
                  <a:txBody>
                    <a:bodyPr/>
                    <a:lstStyle/>
                    <a:p>
                      <a:endParaRPr lang="ru-RU"/>
                    </a:p>
                  </a:txBody>
                  <a:tcPr/>
                </a:tc>
                <a:tc vMerge="1">
                  <a:txBody>
                    <a:bodyPr/>
                    <a:lstStyle/>
                    <a:p>
                      <a:pPr algn="l" fontAlgn="ctr"/>
                      <a:endParaRPr lang="ru-RU" sz="900" b="0"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000" b="1" u="none" strike="noStrike" dirty="0">
                          <a:effectLst/>
                        </a:rPr>
                        <a:t>- телефона;</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3580848203"/>
                  </a:ext>
                </a:extLst>
              </a:tr>
              <a:tr h="94062">
                <a:tc vMerge="1">
                  <a:txBody>
                    <a:bodyPr/>
                    <a:lstStyle/>
                    <a:p>
                      <a:endParaRPr lang="ru-RU"/>
                    </a:p>
                  </a:txBody>
                  <a:tcPr/>
                </a:tc>
                <a:tc vMerge="1">
                  <a:txBody>
                    <a:bodyPr/>
                    <a:lstStyle/>
                    <a:p>
                      <a:pPr algn="l" fontAlgn="ctr"/>
                      <a:endParaRPr lang="ru-RU" sz="900" b="0"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000" b="1" u="none" strike="noStrike" dirty="0">
                          <a:effectLst/>
                        </a:rPr>
                        <a:t>- электронной почты;</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3075000247"/>
                  </a:ext>
                </a:extLst>
              </a:tr>
              <a:tr h="270427">
                <a:tc vMerge="1">
                  <a:txBody>
                    <a:bodyPr/>
                    <a:lstStyle/>
                    <a:p>
                      <a:endParaRPr lang="ru-RU"/>
                    </a:p>
                  </a:txBody>
                  <a:tcPr/>
                </a:tc>
                <a:tc vMerge="1">
                  <a:txBody>
                    <a:bodyPr/>
                    <a:lstStyle/>
                    <a:p>
                      <a:pPr algn="l" fontAlgn="ctr"/>
                      <a:endParaRPr lang="ru-RU" sz="900" b="0"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000" b="1" u="none" strike="noStrike" dirty="0">
                          <a:effectLst/>
                        </a:rPr>
                        <a:t>- технической возможности выражения мнения получателем услуг о качестве условий оказания услуг (наличие анкеты или гиперссылки на нее);</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1059620097"/>
                  </a:ext>
                </a:extLst>
              </a:tr>
              <a:tr h="270427">
                <a:tc vMerge="1">
                  <a:txBody>
                    <a:bodyPr/>
                    <a:lstStyle/>
                    <a:p>
                      <a:endParaRPr lang="ru-RU"/>
                    </a:p>
                  </a:txBody>
                  <a:tcPr/>
                </a:tc>
                <a:tc v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000" b="1" u="none" strike="noStrike" dirty="0">
                          <a:effectLst/>
                        </a:rPr>
                        <a:t>- электронного сервиса: форма для подачи электронного обращения/жалобы/предложения;</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607928740"/>
                  </a:ext>
                </a:extLst>
              </a:tr>
              <a:tr h="180285">
                <a:tc vMerge="1">
                  <a:txBody>
                    <a:bodyPr/>
                    <a:lstStyle/>
                    <a:p>
                      <a:endParaRPr lang="ru-RU"/>
                    </a:p>
                  </a:txBody>
                  <a:tcPr/>
                </a:tc>
                <a:tc vMerge="1">
                  <a:txBody>
                    <a:bodyPr/>
                    <a:lstStyle/>
                    <a:p>
                      <a:endParaRPr lang="ru-RU"/>
                    </a:p>
                  </a:txBody>
                  <a:tcPr/>
                </a:tc>
                <a:tc gridSpan="2">
                  <a:txBody>
                    <a:bodyPr/>
                    <a:lstStyle/>
                    <a:p>
                      <a:pPr algn="l" fontAlgn="ctr"/>
                      <a:r>
                        <a:rPr lang="ru-RU" sz="1000" b="1" u="none" strike="noStrike" dirty="0">
                          <a:effectLst/>
                        </a:rPr>
                        <a:t>- электронного сервиса: получение консультации по оказываемым услугам;</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3946640928"/>
                  </a:ext>
                </a:extLst>
              </a:tr>
              <a:tr h="94062">
                <a:tc vMerge="1">
                  <a:txBody>
                    <a:bodyPr/>
                    <a:lstStyle/>
                    <a:p>
                      <a:endParaRPr lang="ru-RU"/>
                    </a:p>
                  </a:txBody>
                  <a:tcPr/>
                </a:tc>
                <a:tc vMerge="1">
                  <a:txBody>
                    <a:bodyPr/>
                    <a:lstStyle/>
                    <a:p>
                      <a:endParaRPr lang="ru-RU"/>
                    </a:p>
                  </a:txBody>
                  <a:tcPr/>
                </a:tc>
                <a:tc gridSpan="2">
                  <a:txBody>
                    <a:bodyPr/>
                    <a:lstStyle/>
                    <a:p>
                      <a:pPr algn="l" fontAlgn="ctr"/>
                      <a:r>
                        <a:rPr lang="ru-RU" sz="1000" b="1" u="none" strike="noStrike" dirty="0">
                          <a:effectLst/>
                        </a:rPr>
                        <a:t>- иного электронного сервиса</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xmlns="" val="573387229"/>
                  </a:ext>
                </a:extLst>
              </a:tr>
              <a:tr h="348812">
                <a:tc rowSpan="2">
                  <a:txBody>
                    <a:bodyPr/>
                    <a:lstStyle/>
                    <a:p>
                      <a:pPr algn="l" fontAlgn="ctr"/>
                      <a:r>
                        <a:rPr lang="ru-RU" sz="1000" b="1" u="none" strike="noStrike">
                          <a:effectLst/>
                        </a:rPr>
                        <a:t>1.3.</a:t>
                      </a:r>
                      <a:endParaRPr lang="ru-RU" sz="1000" b="1" i="0" u="none" strike="noStrike">
                        <a:solidFill>
                          <a:srgbClr val="000000"/>
                        </a:solidFill>
                        <a:effectLst/>
                        <a:latin typeface="Times New Roman" panose="02020603050405020304" pitchFamily="18" charset="0"/>
                      </a:endParaRPr>
                    </a:p>
                  </a:txBody>
                  <a:tcPr marL="3919" marR="3919" marT="3919" marB="0" anchor="ctr"/>
                </a:tc>
                <a:tc rowSpan="2">
                  <a:txBody>
                    <a:bodyPr/>
                    <a:lstStyle/>
                    <a:p>
                      <a:pPr algn="l" fontAlgn="ctr"/>
                      <a:r>
                        <a:rPr lang="ru-RU" sz="1000" b="1" u="none" strike="noStrike" dirty="0">
                          <a:effectLst/>
                        </a:rPr>
                        <a:t>Доля получателей услуг, удовлетворенных открытостью, полнотой и доступностью информации о деятельности организации социальной сферы, размещенной на информационных стендах в помещении организации, на официальном сайте организации в сети "Интернет" (в % от общего числа опрошенных получателей услуг).</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000" b="1" u="none" strike="noStrike">
                          <a:effectLst/>
                        </a:rPr>
                        <a:t>1.3.1. Удовлетворенность качеством, полнотой и доступностью информации о деятельности организации, размещенной на информационных стендах в помещении организации</a:t>
                      </a:r>
                      <a:endParaRPr lang="ru-RU" sz="1000" b="1" i="0" u="none" strike="noStrike">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00" b="1" u="none" strike="noStrike" dirty="0">
                          <a:effectLst/>
                        </a:rPr>
                        <a:t>ВОПРОС АНКЕТЫ 3. Удовлетворены ли Вы открытостью, полнотой и доступностью информации о деятельности образовательной организации, размещенной на информационных стендах в помещении организации? </a:t>
                      </a:r>
                      <a:endParaRPr lang="ru-RU" sz="10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265219704"/>
                  </a:ext>
                </a:extLst>
              </a:tr>
              <a:tr h="435035">
                <a:tc vMerge="1">
                  <a:txBody>
                    <a:bodyPr/>
                    <a:lstStyle/>
                    <a:p>
                      <a:endParaRPr lang="ru-RU"/>
                    </a:p>
                  </a:txBody>
                  <a:tcPr/>
                </a:tc>
                <a:tc vMerge="1">
                  <a:txBody>
                    <a:bodyPr/>
                    <a:lstStyle/>
                    <a:p>
                      <a:endParaRPr lang="ru-RU"/>
                    </a:p>
                  </a:txBody>
                  <a:tcPr/>
                </a:tc>
                <a:tc gridSpan="2">
                  <a:txBody>
                    <a:bodyPr/>
                    <a:lstStyle/>
                    <a:p>
                      <a:pPr algn="l" fontAlgn="ctr"/>
                      <a:r>
                        <a:rPr lang="ru-RU" sz="1000" b="1" u="none" strike="noStrike">
                          <a:effectLst/>
                        </a:rPr>
                        <a:t>1.3.2. Удовлетворенность качеством, полнотой и доступностью информации о деятельности организации, на официальном сайте организации в сети "Интернет"</a:t>
                      </a:r>
                      <a:endParaRPr lang="ru-RU" sz="1000" b="1" i="0" u="none" strike="noStrike">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00" b="1" u="none" strike="noStrike" dirty="0">
                          <a:effectLst/>
                        </a:rPr>
                        <a:t>ВОПРОС АНКЕТЫ 5. Удовлетворены ли Вы открытостью, полнотой и доступностью информации о деятельности образовательной организации, размещенной на ее официальном сайте в информационно-телекоммуникационной сети «Интернет»? </a:t>
                      </a:r>
                      <a:endParaRPr lang="ru-RU" sz="10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xmlns="" val="1457996829"/>
                  </a:ext>
                </a:extLst>
              </a:tr>
            </a:tbl>
          </a:graphicData>
        </a:graphic>
      </p:graphicFrame>
    </p:spTree>
    <p:extLst>
      <p:ext uri="{BB962C8B-B14F-4D97-AF65-F5344CB8AC3E}">
        <p14:creationId xmlns:p14="http://schemas.microsoft.com/office/powerpoint/2010/main" val="223096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847816" y="-77467"/>
            <a:ext cx="8640960"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I</a:t>
            </a:r>
            <a:r>
              <a:rPr lang="ru-RU" sz="2400" b="1" dirty="0">
                <a:latin typeface="Times New Roman" panose="02020603050405020304" pitchFamily="18" charset="0"/>
                <a:cs typeface="Times New Roman" panose="02020603050405020304" pitchFamily="18" charset="0"/>
              </a:rPr>
              <a:t>. Открытость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и доступность информации об организации </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8</a:t>
            </a:fld>
            <a:endParaRPr lang="ru-RU" sz="1400" dirty="0">
              <a:solidFill>
                <a:srgbClr val="A50021"/>
              </a:solidFill>
            </a:endParaRPr>
          </a:p>
        </p:txBody>
      </p:sp>
      <p:sp>
        <p:nvSpPr>
          <p:cNvPr id="5" name="Прямоугольник 4"/>
          <p:cNvSpPr/>
          <p:nvPr/>
        </p:nvSpPr>
        <p:spPr>
          <a:xfrm>
            <a:off x="524508" y="1541399"/>
            <a:ext cx="8784976" cy="3693319"/>
          </a:xfrm>
          <a:prstGeom prst="rect">
            <a:avLst/>
          </a:prstGeom>
        </p:spPr>
        <p:txBody>
          <a:bodyPr wrap="square">
            <a:spAutoFit/>
          </a:bodyPr>
          <a:lstStyle/>
          <a:p>
            <a:pPr marL="285750" indent="-285750">
              <a:buFont typeface="Arial" panose="020B0604020202020204" pitchFamily="34" charset="0"/>
              <a:buChar char="•"/>
            </a:pPr>
            <a:r>
              <a:rPr lang="ru-RU" dirty="0" smtClean="0"/>
              <a:t>Информация в соответствии с приказом </a:t>
            </a:r>
            <a:r>
              <a:rPr lang="ru-RU" b="1" dirty="0" err="1"/>
              <a:t>Рособрнадзора</a:t>
            </a:r>
            <a:r>
              <a:rPr lang="ru-RU" b="1" dirty="0"/>
              <a:t> от 14 августа 2020 г. № 831 </a:t>
            </a:r>
            <a:r>
              <a:rPr lang="ru-RU" dirty="0"/>
              <a:t>«Об утверждении Требований  к  структуре  официального  сайта  образовательной  организации  в  информационно-телекоммуникационной сети  «Интернет» и формату представления информации</a:t>
            </a:r>
            <a:r>
              <a:rPr lang="ru-RU" dirty="0" smtClean="0"/>
              <a:t>»</a:t>
            </a:r>
          </a:p>
          <a:p>
            <a:pPr marL="285750" indent="-285750">
              <a:buFont typeface="Arial" panose="020B0604020202020204" pitchFamily="34" charset="0"/>
              <a:buChar char="•"/>
            </a:pPr>
            <a:r>
              <a:rPr lang="ru-RU" dirty="0" smtClean="0"/>
              <a:t>Методические рекомендации к единому порядку расчета показателей независимой оценки качества условий  осуществления образовательной деятельности организациями, осуществляющими образовательную деятельность по основным общеобразовательным программам, образовательным программам среднего профессионального образования, основным программам профессионального обучения, дополнительным общеобразовательным программам</a:t>
            </a:r>
          </a:p>
          <a:p>
            <a:pPr marL="285750" indent="-285750">
              <a:buFont typeface="Arial" panose="020B0604020202020204" pitchFamily="34" charset="0"/>
              <a:buChar char="•"/>
            </a:pPr>
            <a:r>
              <a:rPr lang="ru-RU" dirty="0" smtClean="0"/>
              <a:t>Письмо Министерства образования и молодежной политики Свердловской области от 01.02.2023 № 02-01-81/1326 «Об организации работы по показателям независимой оценки качества в 2023 году». </a:t>
            </a:r>
            <a:endParaRPr lang="ru-RU" dirty="0"/>
          </a:p>
        </p:txBody>
      </p:sp>
    </p:spTree>
    <p:extLst>
      <p:ext uri="{BB962C8B-B14F-4D97-AF65-F5344CB8AC3E}">
        <p14:creationId xmlns:p14="http://schemas.microsoft.com/office/powerpoint/2010/main" val="1667393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847816" y="-77467"/>
            <a:ext cx="8640960"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I</a:t>
            </a:r>
            <a:r>
              <a:rPr lang="ru-RU" sz="2400" b="1" dirty="0">
                <a:latin typeface="Times New Roman" panose="02020603050405020304" pitchFamily="18" charset="0"/>
                <a:cs typeface="Times New Roman" panose="02020603050405020304" pitchFamily="18" charset="0"/>
              </a:rPr>
              <a:t>. Открытость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и доступность информации об организации </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9</a:t>
            </a:fld>
            <a:endParaRPr lang="ru-RU" sz="1400" dirty="0">
              <a:solidFill>
                <a:srgbClr val="A5002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879270114"/>
              </p:ext>
            </p:extLst>
          </p:nvPr>
        </p:nvGraphicFramePr>
        <p:xfrm>
          <a:off x="344488" y="969556"/>
          <a:ext cx="9145015" cy="5159926"/>
        </p:xfrm>
        <a:graphic>
          <a:graphicData uri="http://schemas.openxmlformats.org/drawingml/2006/table">
            <a:tbl>
              <a:tblPr>
                <a:tableStyleId>{327F97BB-C833-4FB7-BDE5-3F7075034690}</a:tableStyleId>
              </a:tblPr>
              <a:tblGrid>
                <a:gridCol w="432047">
                  <a:extLst>
                    <a:ext uri="{9D8B030D-6E8A-4147-A177-3AD203B41FA5}">
                      <a16:colId xmlns:a16="http://schemas.microsoft.com/office/drawing/2014/main" xmlns="" val="2588667073"/>
                    </a:ext>
                  </a:extLst>
                </a:gridCol>
                <a:gridCol w="7632849">
                  <a:extLst>
                    <a:ext uri="{9D8B030D-6E8A-4147-A177-3AD203B41FA5}">
                      <a16:colId xmlns:a16="http://schemas.microsoft.com/office/drawing/2014/main" xmlns="" val="2824817659"/>
                    </a:ext>
                  </a:extLst>
                </a:gridCol>
                <a:gridCol w="1080119">
                  <a:extLst>
                    <a:ext uri="{9D8B030D-6E8A-4147-A177-3AD203B41FA5}">
                      <a16:colId xmlns:a16="http://schemas.microsoft.com/office/drawing/2014/main" xmlns="" val="813170591"/>
                    </a:ext>
                  </a:extLst>
                </a:gridCol>
              </a:tblGrid>
              <a:tr h="167682">
                <a:tc>
                  <a:txBody>
                    <a:bodyPr/>
                    <a:lstStyle/>
                    <a:p>
                      <a:pPr algn="ctr" fontAlgn="ctr"/>
                      <a:r>
                        <a:rPr lang="ru-RU" sz="1200" u="none" strike="noStrike" dirty="0">
                          <a:effectLst/>
                        </a:rPr>
                        <a:t>№ п.</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rPr>
                        <a:t>Индикатор</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rPr>
                        <a:t>Балл</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56280013"/>
                  </a:ext>
                </a:extLst>
              </a:tr>
              <a:tr h="167682">
                <a:tc>
                  <a:txBody>
                    <a:bodyPr/>
                    <a:lstStyle/>
                    <a:p>
                      <a:pPr algn="ctr" fontAlgn="ctr"/>
                      <a:r>
                        <a:rPr lang="ru-RU" sz="1200" u="none" strike="noStrike">
                          <a:effectLst/>
                        </a:rPr>
                        <a:t>1</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Информация о месте нахождения образовательной организации, ее представительств и филиалов (при наличии)</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rPr>
                        <a:t>1; 0,5 или 0</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73996129"/>
                  </a:ext>
                </a:extLst>
              </a:tr>
              <a:tr h="167682">
                <a:tc>
                  <a:txBody>
                    <a:bodyPr/>
                    <a:lstStyle/>
                    <a:p>
                      <a:pPr algn="ctr" fontAlgn="ctr"/>
                      <a:r>
                        <a:rPr lang="ru-RU" sz="1200" u="none" strike="noStrike">
                          <a:effectLst/>
                        </a:rPr>
                        <a:t>2</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Информация о режиме и графике работы образовательной организации, ее представительств и филиалов (при наличии)</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rPr>
                        <a:t>1; 0,5 или 0</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86566203"/>
                  </a:ext>
                </a:extLst>
              </a:tr>
              <a:tr h="332256">
                <a:tc>
                  <a:txBody>
                    <a:bodyPr/>
                    <a:lstStyle/>
                    <a:p>
                      <a:pPr algn="ctr" fontAlgn="ctr"/>
                      <a:r>
                        <a:rPr lang="ru-RU" sz="1200" u="none" strike="noStrike">
                          <a:effectLst/>
                        </a:rPr>
                        <a:t>3</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Информация о контактных телефонах и об адресах электронной почты образовательной организации, ее представительств и филиалов (при наличии)</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rPr>
                        <a:t>1; 0,5 или 0</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01806257"/>
                  </a:ext>
                </a:extLst>
              </a:tr>
              <a:tr h="825979">
                <a:tc>
                  <a:txBody>
                    <a:bodyPr/>
                    <a:lstStyle/>
                    <a:p>
                      <a:pPr algn="ctr" fontAlgn="ctr"/>
                      <a:r>
                        <a:rPr lang="ru-RU" sz="1200" u="none" strike="noStrike">
                          <a:effectLst/>
                        </a:rPr>
                        <a:t>4</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Информация о структуре и об органах управления образовательной организации (в том числе: наименование структурных подразделений (органов управления); фамилии, имена, отчества (при наличии) и должности руководителей структурных подразделений; места нахождения структурных подразделений (органов управления) образовательной организации (при наличии); адреса официальных сайтов в сети «Интернет» структурных подразделений (при наличии); адреса электронной почты структурных подразделений (органов управления) образовательной организации (при наличии)</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rPr>
                        <a:t>1; 0,5 или 0</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16449665"/>
                  </a:ext>
                </a:extLst>
              </a:tr>
              <a:tr h="167682">
                <a:tc>
                  <a:txBody>
                    <a:bodyPr/>
                    <a:lstStyle/>
                    <a:p>
                      <a:pPr algn="ctr" fontAlgn="ctr"/>
                      <a:r>
                        <a:rPr lang="ru-RU" sz="1200" b="0" i="0" u="none" strike="noStrike" dirty="0" smtClean="0">
                          <a:solidFill>
                            <a:schemeClr val="lt1"/>
                          </a:solidFill>
                          <a:effectLst/>
                          <a:latin typeface="+mn-lt"/>
                        </a:rPr>
                        <a:t>5</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Локальные нормативные акты, предусмотренные частью 2 статьи 30 Федерального закона от 29 декабря 2012 г. № 273-ФЗ</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rPr>
                        <a:t>1; 0,5 или 0</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24029058"/>
                  </a:ext>
                </a:extLst>
              </a:tr>
              <a:tr h="332256">
                <a:tc>
                  <a:txBody>
                    <a:bodyPr/>
                    <a:lstStyle/>
                    <a:p>
                      <a:pPr algn="ctr" fontAlgn="ctr"/>
                      <a:r>
                        <a:rPr lang="ru-RU" sz="1200" b="0" i="0" u="none" strike="noStrike" dirty="0" smtClean="0">
                          <a:solidFill>
                            <a:schemeClr val="lt1"/>
                          </a:solidFill>
                          <a:effectLst/>
                          <a:latin typeface="+mn-lt"/>
                        </a:rPr>
                        <a:t>6</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Документ о порядке оказания платных образовательных услуг, в том числе образец договора об оказании платных образовательных услуг, документ об утверждении стоимости обучения по каждой образовательной программе</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rPr>
                        <a:t>1; 0,5 или 0</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7712293"/>
                  </a:ext>
                </a:extLst>
              </a:tr>
              <a:tr h="167682">
                <a:tc>
                  <a:txBody>
                    <a:bodyPr/>
                    <a:lstStyle/>
                    <a:p>
                      <a:pPr algn="ctr" fontAlgn="ctr"/>
                      <a:r>
                        <a:rPr lang="ru-RU" sz="1200" b="0" i="0" u="none" strike="noStrike" dirty="0" smtClean="0">
                          <a:solidFill>
                            <a:schemeClr val="lt1"/>
                          </a:solidFill>
                          <a:effectLst/>
                          <a:latin typeface="+mn-lt"/>
                        </a:rPr>
                        <a:t>7</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Лицензия на осуществление образовательной деятельности (с приложениями)</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rPr>
                        <a:t>1; 0,5 или 0</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23160235"/>
                  </a:ext>
                </a:extLst>
              </a:tr>
              <a:tr h="167682">
                <a:tc>
                  <a:txBody>
                    <a:bodyPr/>
                    <a:lstStyle/>
                    <a:p>
                      <a:pPr algn="ctr" fontAlgn="ctr"/>
                      <a:r>
                        <a:rPr lang="ru-RU" sz="1200" b="0" i="0" u="none" strike="noStrike" dirty="0" smtClean="0">
                          <a:solidFill>
                            <a:schemeClr val="lt1"/>
                          </a:solidFill>
                          <a:effectLst/>
                          <a:latin typeface="+mn-lt"/>
                        </a:rPr>
                        <a:t>8</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Информация о календарном учебном графике</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rPr>
                        <a:t>1; 0,5 или 0</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94189296"/>
                  </a:ext>
                </a:extLst>
              </a:tr>
              <a:tr h="496830">
                <a:tc>
                  <a:txBody>
                    <a:bodyPr/>
                    <a:lstStyle/>
                    <a:p>
                      <a:pPr algn="ctr" fontAlgn="ctr"/>
                      <a:r>
                        <a:rPr lang="ru-RU" sz="1200" b="0" i="0" u="none" strike="noStrike" dirty="0" smtClean="0">
                          <a:solidFill>
                            <a:schemeClr val="lt1"/>
                          </a:solidFill>
                          <a:effectLst/>
                          <a:latin typeface="+mn-lt"/>
                        </a:rPr>
                        <a:t>9</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Информация о руководителе образовательной организации, его заместителях, руководителях филиалов, представительств образовательной организации (при их наличии), в том числе: фамилия, имя, отчество (при наличии) руководителя, его заместителей; должность руководителя, его заместителей; контактные телефоны; адреса электронной почты</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rPr>
                        <a:t>1; 0,5 или 0</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11303499"/>
                  </a:ext>
                </a:extLst>
              </a:tr>
              <a:tr h="496830">
                <a:tc>
                  <a:txBody>
                    <a:bodyPr/>
                    <a:lstStyle/>
                    <a:p>
                      <a:pPr algn="ctr" fontAlgn="ctr"/>
                      <a:r>
                        <a:rPr lang="ru-RU" sz="1200" u="none" strike="noStrike" dirty="0" smtClean="0">
                          <a:effectLst/>
                        </a:rPr>
                        <a:t>10</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Информация о персональном составе педагогических работников с указанием уровня образования, квалификации и опыта работы, в том числе: фамилия, имя, отчество (при наличии) педагогического работника; занимаемая должность (должности); преподаваемые учебные предметы, курсы, дисциплины (модули)</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rPr>
                        <a:t>1; 0,5 или 0</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91065598"/>
                  </a:ext>
                </a:extLst>
              </a:tr>
              <a:tr h="167682">
                <a:tc>
                  <a:txBody>
                    <a:bodyPr/>
                    <a:lstStyle/>
                    <a:p>
                      <a:pPr algn="ctr" fontAlgn="ctr"/>
                      <a:r>
                        <a:rPr lang="ru-RU" sz="1200" u="none" strike="noStrike" dirty="0" smtClean="0">
                          <a:effectLst/>
                        </a:rPr>
                        <a:t>11</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Информация об условиях питания обучающихся, в том числе инвалидов и лиц с ограниченными возможностями здоровья</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rPr>
                        <a:t>1; 0,5 или 0</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04501560"/>
                  </a:ext>
                </a:extLst>
              </a:tr>
              <a:tr h="167682">
                <a:tc gridSpan="2">
                  <a:txBody>
                    <a:bodyPr/>
                    <a:lstStyle/>
                    <a:p>
                      <a:pPr algn="ctr" fontAlgn="b"/>
                      <a:r>
                        <a:rPr lang="ru-RU" sz="1200" u="none" strike="noStrike" dirty="0">
                          <a:effectLst/>
                        </a:rPr>
                        <a:t>Всего</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fontAlgn="ctr"/>
                      <a:r>
                        <a:rPr lang="ru-RU" sz="1200" u="none" strike="noStrike" dirty="0">
                          <a:effectLst/>
                        </a:rPr>
                        <a:t>ИТОГ от 0 до 11</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79075294"/>
                  </a:ext>
                </a:extLst>
              </a:tr>
            </a:tbl>
          </a:graphicData>
        </a:graphic>
      </p:graphicFrame>
    </p:spTree>
    <p:extLst>
      <p:ext uri="{BB962C8B-B14F-4D97-AF65-F5344CB8AC3E}">
        <p14:creationId xmlns:p14="http://schemas.microsoft.com/office/powerpoint/2010/main" val="277863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powerpointbase.com-823</Template>
  <TotalTime>6206</TotalTime>
  <Words>4455</Words>
  <Application>Microsoft Office PowerPoint</Application>
  <PresentationFormat>Лист A4 (210x297 мм)</PresentationFormat>
  <Paragraphs>526</Paragraphs>
  <Slides>39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39</vt:i4>
      </vt:variant>
    </vt:vector>
  </HeadingPairs>
  <TitlesOfParts>
    <vt:vector size="47" baseType="lpstr">
      <vt:lpstr>Arial</vt:lpstr>
      <vt:lpstr>Arial Black</vt:lpstr>
      <vt:lpstr>Calibri</vt:lpstr>
      <vt:lpstr>Calibri Light</vt:lpstr>
      <vt:lpstr>Segoe UI Black</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Алешкевич</cp:lastModifiedBy>
  <cp:revision>561</cp:revision>
  <dcterms:created xsi:type="dcterms:W3CDTF">2018-09-25T05:34:14Z</dcterms:created>
  <dcterms:modified xsi:type="dcterms:W3CDTF">2023-05-20T12:19:25Z</dcterms:modified>
</cp:coreProperties>
</file>