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71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8" r:id="rId22"/>
    <p:sldId id="276" r:id="rId23"/>
    <p:sldId id="277" r:id="rId24"/>
    <p:sldId id="280" r:id="rId25"/>
    <p:sldId id="279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6930-9AF2-4A76-9CF0-D8DFAA81900F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9959182-A06C-4589-9DF2-C59DC0783D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263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6930-9AF2-4A76-9CF0-D8DFAA81900F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9959182-A06C-4589-9DF2-C59DC0783D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7285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6930-9AF2-4A76-9CF0-D8DFAA81900F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9959182-A06C-4589-9DF2-C59DC0783D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27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6930-9AF2-4A76-9CF0-D8DFAA81900F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9959182-A06C-4589-9DF2-C59DC0783D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8695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6930-9AF2-4A76-9CF0-D8DFAA81900F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9959182-A06C-4589-9DF2-C59DC0783D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974483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6930-9AF2-4A76-9CF0-D8DFAA81900F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9959182-A06C-4589-9DF2-C59DC0783D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0402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6930-9AF2-4A76-9CF0-D8DFAA81900F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59182-A06C-4589-9DF2-C59DC0783D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3486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6930-9AF2-4A76-9CF0-D8DFAA81900F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59182-A06C-4589-9DF2-C59DC0783D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5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6930-9AF2-4A76-9CF0-D8DFAA81900F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59182-A06C-4589-9DF2-C59DC0783D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349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6930-9AF2-4A76-9CF0-D8DFAA81900F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9959182-A06C-4589-9DF2-C59DC0783D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40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6930-9AF2-4A76-9CF0-D8DFAA81900F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9959182-A06C-4589-9DF2-C59DC0783D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2185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6930-9AF2-4A76-9CF0-D8DFAA81900F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9959182-A06C-4589-9DF2-C59DC0783D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0293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6930-9AF2-4A76-9CF0-D8DFAA81900F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59182-A06C-4589-9DF2-C59DC0783D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7352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6930-9AF2-4A76-9CF0-D8DFAA81900F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59182-A06C-4589-9DF2-C59DC0783D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484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6930-9AF2-4A76-9CF0-D8DFAA81900F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59182-A06C-4589-9DF2-C59DC0783D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0304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06930-9AF2-4A76-9CF0-D8DFAA81900F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9959182-A06C-4589-9DF2-C59DC0783D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9063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06930-9AF2-4A76-9CF0-D8DFAA81900F}" type="datetimeFigureOut">
              <a:rPr lang="ru-RU" smtClean="0"/>
              <a:pPr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9959182-A06C-4589-9DF2-C59DC0783D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792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Liberation Serif" panose="02020603050405020304" pitchFamily="18" charset="0"/>
              </a:rPr>
              <a:t>Семинар-совещание </a:t>
            </a:r>
            <a:r>
              <a:rPr lang="ru-RU" b="1" dirty="0" smtClean="0">
                <a:solidFill>
                  <a:srgbClr val="002060"/>
                </a:solidFill>
                <a:latin typeface="Liberation Serif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Liberation Serif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Liberation Serif" panose="02020603050405020304" pitchFamily="18" charset="0"/>
              </a:rPr>
              <a:t>с заместителями руководителей ОУ СГО по воспитательной работе</a:t>
            </a:r>
            <a:endParaRPr lang="ru-RU" b="1" dirty="0">
              <a:solidFill>
                <a:srgbClr val="002060"/>
              </a:solidFill>
              <a:latin typeface="Liberation Serif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Liberation Serif" panose="02020603050405020304" pitchFamily="18" charset="0"/>
              </a:rPr>
              <a:t>Тема: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Liberation Serif" panose="02020603050405020304" pitchFamily="18" charset="0"/>
              </a:rPr>
              <a:t> «Актуализация рабочей программы воспитания»</a:t>
            </a:r>
            <a:endParaRPr lang="ru-RU" sz="3200" b="1" dirty="0">
              <a:solidFill>
                <a:srgbClr val="FF0000"/>
              </a:solidFill>
              <a:latin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096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083" y="0"/>
            <a:ext cx="119669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183225" cy="845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192750" cy="866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26050" cy="884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21325" cy="864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183225" cy="826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Liberation Serif"/>
              </a:rPr>
              <a:t>Современный национальный воспитательный идеал</a:t>
            </a:r>
            <a:endParaRPr lang="ru-RU" b="1" dirty="0">
              <a:solidFill>
                <a:srgbClr val="FF0000"/>
              </a:solidFill>
              <a:latin typeface="Liberation Serif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6086" y="2133599"/>
            <a:ext cx="9408526" cy="432347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3200" b="1" dirty="0" smtClean="0">
                <a:solidFill>
                  <a:srgbClr val="002060"/>
                </a:solidFill>
              </a:rPr>
              <a:t>высоконравственный, творческий, компетентный гражданин России, принимающий судьбу Отечества как свою личную, осознающий ответственность за настоящее и будущее своей страны, укоренённый в духовных и культурных традициях многонационального народа Российской Федерации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grpSp>
        <p:nvGrpSpPr>
          <p:cNvPr id="6" name="Группа 8"/>
          <p:cNvGrpSpPr>
            <a:grpSpLocks/>
          </p:cNvGrpSpPr>
          <p:nvPr/>
        </p:nvGrpSpPr>
        <p:grpSpPr bwMode="auto">
          <a:xfrm>
            <a:off x="1998931" y="685580"/>
            <a:ext cx="1643063" cy="1357312"/>
            <a:chOff x="0" y="214290"/>
            <a:chExt cx="1331912" cy="1114425"/>
          </a:xfrm>
        </p:grpSpPr>
        <p:pic>
          <p:nvPicPr>
            <p:cNvPr id="7" name="Picture 3" descr="1197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l="9416" t="16164" r="7413"/>
            <a:stretch>
              <a:fillRect/>
            </a:stretch>
          </p:blipFill>
          <p:spPr bwMode="auto">
            <a:xfrm>
              <a:off x="0" y="285728"/>
              <a:ext cx="1331912" cy="1042987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pic>
          <p:nvPicPr>
            <p:cNvPr id="8" name="Picture 4" descr="C:\Documents and Settings\Администратор\Рабочий стол\На пути к общественному договору\Рисунок_9911.jp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l="2076" t="2325" r="95605" b="89351"/>
            <a:stretch>
              <a:fillRect/>
            </a:stretch>
          </p:blipFill>
          <p:spPr bwMode="auto">
            <a:xfrm>
              <a:off x="500034" y="214290"/>
              <a:ext cx="214314" cy="142876"/>
            </a:xfrm>
            <a:prstGeom prst="rect">
              <a:avLst/>
            </a:prstGeom>
            <a:noFill/>
          </p:spPr>
        </p:pic>
      </p:grpSp>
      <p:pic>
        <p:nvPicPr>
          <p:cNvPr id="9" name="Picture 11" descr="Мальчикбезфо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330" y="2688468"/>
            <a:ext cx="17748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248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011775" cy="882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183225" cy="826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025" y="182880"/>
            <a:ext cx="10691446" cy="14911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FF0000"/>
                </a:solidFill>
                <a:latin typeface="Liberation Serif"/>
              </a:rPr>
              <a:t>Обобщенный </a:t>
            </a:r>
            <a:br>
              <a:rPr lang="ru-RU" sz="2700" b="1" dirty="0" smtClean="0">
                <a:solidFill>
                  <a:srgbClr val="FF0000"/>
                </a:solidFill>
                <a:latin typeface="Liberation Serif"/>
              </a:rPr>
            </a:br>
            <a:r>
              <a:rPr lang="en-US" sz="2700" b="1" dirty="0" smtClean="0">
                <a:solidFill>
                  <a:srgbClr val="002060"/>
                </a:solidFill>
                <a:latin typeface="Liberation Serif"/>
              </a:rPr>
              <a:t>SWOT-</a:t>
            </a:r>
            <a:r>
              <a:rPr lang="ru-RU" sz="2700" b="1" dirty="0" smtClean="0">
                <a:solidFill>
                  <a:srgbClr val="002060"/>
                </a:solidFill>
                <a:latin typeface="Liberation Serif"/>
              </a:rPr>
              <a:t>анализ </a:t>
            </a:r>
            <a:br>
              <a:rPr lang="ru-RU" sz="27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700" b="1" dirty="0" smtClean="0">
                <a:solidFill>
                  <a:srgbClr val="002060"/>
                </a:solidFill>
                <a:latin typeface="Liberation Serif"/>
              </a:rPr>
              <a:t>(выявление сильных и слабых сторон, возможностей и угроз)</a:t>
            </a:r>
            <a:br>
              <a:rPr lang="ru-RU" sz="27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700" b="1" dirty="0" smtClean="0">
                <a:solidFill>
                  <a:srgbClr val="FF0000"/>
                </a:solidFill>
                <a:latin typeface="Liberation Serif"/>
              </a:rPr>
              <a:t>Общеобразовательных учреждений СГО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7452" y="1786596"/>
            <a:ext cx="10787160" cy="412462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b="1" u="sng" dirty="0" smtClean="0">
                <a:solidFill>
                  <a:srgbClr val="C00000"/>
                </a:solidFill>
                <a:latin typeface="Liberation Serif"/>
              </a:rPr>
              <a:t>1. СИЛЬНЫЕ СТОРОНЫ (внутренняя среда):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Liberation Serif"/>
              </a:rPr>
              <a:t>Школьные традиции;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Liberation Serif"/>
              </a:rPr>
              <a:t>-  Сплоченность педагогического коллектива и высокая квалификация педагогических кадров;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Liberation Serif"/>
              </a:rPr>
              <a:t>- Созданные условия по организации работы по программе воспитания;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Liberation Serif"/>
              </a:rPr>
              <a:t>Стабильная работа специализированных служб (психолого-педагогической, логопедической, социальной), школьного самоуправления, детских общественных организаций, клубов и т.д.;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Liberation Serif"/>
              </a:rPr>
              <a:t>Организация внеурочной деятельности;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Liberation Serif"/>
              </a:rPr>
              <a:t>Высокий уровень материально-технического оснащения;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Liberation Serif"/>
              </a:rPr>
              <a:t>-   Социальное партнерство.</a:t>
            </a:r>
            <a:endParaRPr lang="ru-RU" sz="2000" b="1" dirty="0">
              <a:solidFill>
                <a:srgbClr val="002060"/>
              </a:solidFill>
              <a:latin typeface="Liberation Serif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056" y="624109"/>
            <a:ext cx="9830556" cy="5368727"/>
          </a:xfrm>
        </p:spPr>
        <p:txBody>
          <a:bodyPr>
            <a:normAutofit fontScale="90000"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Liberation Serif"/>
              </a:rPr>
              <a:t>2. СЛАБЫЕ СТОРОНЫ (внутренняя среда): </a:t>
            </a:r>
            <a:br>
              <a:rPr lang="ru-RU" sz="2400" b="1" u="sng" dirty="0" smtClean="0">
                <a:solidFill>
                  <a:srgbClr val="C00000"/>
                </a:solidFill>
                <a:latin typeface="Liberation Serif"/>
              </a:rPr>
            </a:br>
            <a:r>
              <a:rPr lang="ru-RU" sz="2400" b="1" u="sng" dirty="0" smtClean="0">
                <a:solidFill>
                  <a:srgbClr val="C00000"/>
                </a:solidFill>
                <a:latin typeface="Liberation Serif"/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  <a:latin typeface="Liberation Serif"/>
              </a:rPr>
            </a:br>
            <a:r>
              <a:rPr lang="ru-RU" sz="2400" b="1" dirty="0" smtClean="0">
                <a:solidFill>
                  <a:srgbClr val="002060"/>
                </a:solidFill>
                <a:latin typeface="Liberation Serif"/>
              </a:rPr>
              <a:t>- наличие в педагогическом коллективе традиционных устаревших подходов к воспитательному процессу;</a:t>
            </a:r>
            <a:br>
              <a:rPr lang="ru-RU" sz="24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400" b="1" dirty="0" smtClean="0">
                <a:solidFill>
                  <a:srgbClr val="002060"/>
                </a:solidFill>
                <a:latin typeface="Liberation Serif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400" b="1" dirty="0" smtClean="0">
                <a:solidFill>
                  <a:srgbClr val="002060"/>
                </a:solidFill>
                <a:latin typeface="Liberation Serif"/>
              </a:rPr>
              <a:t>- инертность некоторых классных руководителей;</a:t>
            </a:r>
            <a:br>
              <a:rPr lang="ru-RU" sz="24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400" b="1" dirty="0" smtClean="0">
                <a:solidFill>
                  <a:srgbClr val="002060"/>
                </a:solidFill>
                <a:latin typeface="Liberation Serif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400" b="1" dirty="0" smtClean="0">
                <a:solidFill>
                  <a:srgbClr val="002060"/>
                </a:solidFill>
                <a:latin typeface="Liberation Serif"/>
              </a:rPr>
              <a:t>- большая нагрузка классных руководителей;</a:t>
            </a:r>
            <a:br>
              <a:rPr lang="ru-RU" sz="24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400" b="1" dirty="0" smtClean="0">
                <a:solidFill>
                  <a:srgbClr val="002060"/>
                </a:solidFill>
                <a:latin typeface="Liberation Serif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400" b="1" dirty="0" smtClean="0">
                <a:solidFill>
                  <a:srgbClr val="002060"/>
                </a:solidFill>
                <a:latin typeface="Liberation Serif"/>
              </a:rPr>
              <a:t>- слабая организация и работа классных активов;</a:t>
            </a:r>
            <a:br>
              <a:rPr lang="ru-RU" sz="24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400" b="1" dirty="0" smtClean="0">
                <a:solidFill>
                  <a:srgbClr val="002060"/>
                </a:solidFill>
                <a:latin typeface="Liberation Serif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400" b="1" dirty="0" smtClean="0">
                <a:solidFill>
                  <a:srgbClr val="002060"/>
                </a:solidFill>
                <a:latin typeface="Liberation Serif"/>
              </a:rPr>
              <a:t>- низкая заинтересованность обучающихся;</a:t>
            </a:r>
            <a:br>
              <a:rPr lang="ru-RU" sz="24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400" b="1" dirty="0" smtClean="0">
                <a:solidFill>
                  <a:srgbClr val="002060"/>
                </a:solidFill>
                <a:latin typeface="Liberation Serif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400" b="1" dirty="0" smtClean="0">
                <a:solidFill>
                  <a:srgbClr val="002060"/>
                </a:solidFill>
                <a:latin typeface="Liberation Serif"/>
              </a:rPr>
              <a:t>- неустойчивая жизненная позиция и низкий уровень духовно-нравственной культуры родителей обучающихся.</a:t>
            </a:r>
            <a:br>
              <a:rPr lang="ru-RU" sz="2400" b="1" dirty="0" smtClean="0">
                <a:solidFill>
                  <a:srgbClr val="002060"/>
                </a:solidFill>
                <a:latin typeface="Liberation Serif"/>
              </a:rPr>
            </a:br>
            <a:endParaRPr lang="ru-RU" sz="2400" b="1" dirty="0" smtClean="0">
              <a:solidFill>
                <a:srgbClr val="002060"/>
              </a:solidFill>
              <a:latin typeface="Liberation Serif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2192" y="624110"/>
            <a:ext cx="9802420" cy="128089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Liberation Serif"/>
              </a:rPr>
              <a:t>3.Возможности (внешняя среда):</a:t>
            </a:r>
            <a:br>
              <a:rPr lang="ru-RU" sz="3200" b="1" dirty="0" smtClean="0">
                <a:solidFill>
                  <a:srgbClr val="C0000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>- Введение  разнообразных инновационных педагогических технологий, методов и форм работы;</a:t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>- Совершенствование модели самоуправления в школе;</a:t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C00000"/>
                </a:solidFill>
                <a:latin typeface="Liberation Serif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>-</a:t>
            </a:r>
            <a:r>
              <a:rPr lang="ru-RU" sz="2200" b="1" dirty="0" smtClean="0">
                <a:solidFill>
                  <a:srgbClr val="C00000"/>
                </a:solidFill>
                <a:latin typeface="Liberation Serif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>Привлечение родительской общественности к участию в общешкольных мероприятий;</a:t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>-Внедрение в систему воспитательной работы социального проектирования;</a:t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>- Привлечение социальных партнеров к решению воспитательных задач;</a:t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>- Выстраивание работы по взаимодействию с Российским движением школьников и другими Всероссийскими движениями;</a:t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>- Создание новых воспитательных практик, представляющих различные виды, формы и содержание деятельности педагогов и школьников.</a:t>
            </a:r>
            <a:endParaRPr lang="ru-RU" sz="2200" b="1" dirty="0">
              <a:solidFill>
                <a:srgbClr val="002060"/>
              </a:solidFill>
              <a:latin typeface="Liberation Serif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5582" y="624110"/>
            <a:ext cx="9929029" cy="12808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Liberation Serif"/>
              </a:rPr>
              <a:t>4. Риски (Угрозы):</a:t>
            </a:r>
            <a:br>
              <a:rPr lang="ru-RU" b="1" dirty="0" smtClean="0">
                <a:solidFill>
                  <a:srgbClr val="C00000"/>
                </a:solidFill>
                <a:latin typeface="Liberation Serif"/>
              </a:rPr>
            </a:br>
            <a:r>
              <a:rPr lang="ru-RU" b="1" dirty="0" smtClean="0">
                <a:solidFill>
                  <a:srgbClr val="C00000"/>
                </a:solidFill>
                <a:latin typeface="Liberation Serif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>- Насыщенность урочной и внеурочной деятельности, возможные перегрузки обучающихся;</a:t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>- недостаток оборудованных помещений (спортивных, актовых залов), современного  мультимедийного оборудования;</a:t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>- недостаток семейного воспитания;</a:t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>-отрицательное влияние социума;</a:t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2200" b="1" dirty="0" smtClean="0">
                <a:solidFill>
                  <a:srgbClr val="002060"/>
                </a:solidFill>
                <a:latin typeface="Liberation Serif"/>
              </a:rPr>
              <a:t>- увеличение объема работы для педагогов.</a:t>
            </a:r>
            <a:endParaRPr lang="ru-RU" sz="2200" b="1" dirty="0">
              <a:solidFill>
                <a:srgbClr val="002060"/>
              </a:solidFill>
              <a:latin typeface="Liberation Serif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096086" y="337625"/>
            <a:ext cx="7371471" cy="6045590"/>
          </a:xfrm>
          <a:prstGeom prst="ellipse">
            <a:avLst/>
          </a:prstGeom>
          <a:gradFill rotWithShape="0">
            <a:gsLst>
              <a:gs pos="0">
                <a:srgbClr val="2F7676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ru-RU" altLang="ru-RU" dirty="0" smtClean="0"/>
              <a:t>среда воспитания</a:t>
            </a:r>
            <a:endParaRPr lang="ru-RU" altLang="ru-RU" dirty="0"/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3305908" y="900333"/>
            <a:ext cx="5024511" cy="4431322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50000">
                <a:srgbClr val="767647"/>
              </a:gs>
              <a:gs pos="100000">
                <a:srgbClr val="FFFF99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12" name="Oval 2"/>
          <p:cNvSpPr>
            <a:spLocks noChangeArrowheads="1"/>
          </p:cNvSpPr>
          <p:nvPr/>
        </p:nvSpPr>
        <p:spPr bwMode="auto">
          <a:xfrm>
            <a:off x="4467664" y="1871003"/>
            <a:ext cx="2743200" cy="2518117"/>
          </a:xfrm>
          <a:prstGeom prst="ellipse">
            <a:avLst/>
          </a:prstGeom>
          <a:gradFill rotWithShape="0">
            <a:gsLst>
              <a:gs pos="0">
                <a:srgbClr val="007600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5498124" y="2323516"/>
            <a:ext cx="685800" cy="685800"/>
          </a:xfrm>
          <a:prstGeom prst="smileyFace">
            <a:avLst>
              <a:gd name="adj" fmla="val 4653"/>
            </a:avLst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5514535" y="3042137"/>
            <a:ext cx="676275" cy="838200"/>
          </a:xfrm>
          <a:prstGeom prst="triangle">
            <a:avLst>
              <a:gd name="adj" fmla="val 50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779433" y="168812"/>
            <a:ext cx="39811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 b="1" dirty="0" smtClean="0">
                <a:solidFill>
                  <a:srgbClr val="FF0000"/>
                </a:solidFill>
              </a:rPr>
              <a:t>Воспитательная система школы</a:t>
            </a:r>
            <a:endParaRPr lang="ru-RU" altLang="ru-RU" sz="2400" b="1" dirty="0">
              <a:solidFill>
                <a:srgbClr val="FF0000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4839286" y="4459458"/>
            <a:ext cx="2433710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1700"/>
              </a:lnSpc>
              <a:spcBef>
                <a:spcPct val="50000"/>
              </a:spcBef>
            </a:pPr>
            <a:r>
              <a:rPr lang="ru-RU" altLang="ru-RU" b="1" dirty="0"/>
              <a:t>воспитательное </a:t>
            </a:r>
          </a:p>
          <a:p>
            <a:pPr eaLnBrk="1" hangingPunct="1">
              <a:lnSpc>
                <a:spcPts val="1700"/>
              </a:lnSpc>
              <a:spcBef>
                <a:spcPct val="50000"/>
              </a:spcBef>
            </a:pPr>
            <a:r>
              <a:rPr lang="ru-RU" altLang="ru-RU" b="1" dirty="0"/>
              <a:t>пространство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00988" y="5401994"/>
            <a:ext cx="231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 smtClean="0"/>
              <a:t>среда воспитания</a:t>
            </a:r>
            <a:endParaRPr lang="ru-RU" alt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009292" y="6428935"/>
            <a:ext cx="341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 smtClean="0"/>
              <a:t>социум</a:t>
            </a:r>
            <a:endParaRPr lang="ru-RU" altLang="ru-RU" b="1" dirty="0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V="1">
            <a:off x="6299981" y="882747"/>
            <a:ext cx="1981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med"/>
            <a:tailEnd type="oval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6" grpId="0" build="p" autoUpdateAnimBg="0" advAuto="1000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0499" y="624110"/>
            <a:ext cx="10154114" cy="128089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Liberation Serif"/>
              </a:rPr>
              <a:t>Мониторинг </a:t>
            </a:r>
            <a:br>
              <a:rPr lang="ru-RU" sz="44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4400" b="1" dirty="0" smtClean="0">
                <a:solidFill>
                  <a:srgbClr val="002060"/>
                </a:solidFill>
                <a:latin typeface="Liberation Serif"/>
              </a:rPr>
              <a:t>информационной открытости образовательных учреждений </a:t>
            </a:r>
            <a:br>
              <a:rPr lang="ru-RU" sz="44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4400" b="1" dirty="0" err="1" smtClean="0">
                <a:solidFill>
                  <a:srgbClr val="002060"/>
                </a:solidFill>
                <a:latin typeface="Liberation Serif"/>
              </a:rPr>
              <a:t>Сосьвинского</a:t>
            </a:r>
            <a:r>
              <a:rPr lang="ru-RU" sz="4400" b="1" dirty="0" smtClean="0">
                <a:solidFill>
                  <a:srgbClr val="002060"/>
                </a:solidFill>
                <a:latin typeface="Liberation Serif"/>
              </a:rPr>
              <a:t> городского округа</a:t>
            </a:r>
            <a:br>
              <a:rPr lang="ru-RU" sz="4400" b="1" dirty="0" smtClean="0">
                <a:solidFill>
                  <a:srgbClr val="002060"/>
                </a:solidFill>
                <a:latin typeface="Liberation Serif"/>
              </a:rPr>
            </a:br>
            <a:r>
              <a:rPr lang="ru-RU" sz="4400" b="1" dirty="0" smtClean="0">
                <a:solidFill>
                  <a:srgbClr val="002060"/>
                </a:solidFill>
                <a:latin typeface="Liberation Serif"/>
              </a:rPr>
              <a:t> в аспекте воспитательной работы</a:t>
            </a:r>
            <a:endParaRPr lang="ru-RU" sz="4400" b="1" dirty="0">
              <a:solidFill>
                <a:srgbClr val="002060"/>
              </a:solidFill>
              <a:latin typeface="Liberation Serif"/>
            </a:endParaRPr>
          </a:p>
        </p:txBody>
      </p:sp>
      <p:pic>
        <p:nvPicPr>
          <p:cNvPr id="3" name="Рисунок 2" descr="3048798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75737" y="5015291"/>
            <a:ext cx="1450843" cy="13601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64150" cy="883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60241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77344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64150" cy="835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362</TotalTime>
  <Words>145</Words>
  <Application>Microsoft Office PowerPoint</Application>
  <PresentationFormat>Произвольный</PresentationFormat>
  <Paragraphs>24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Легкий дым</vt:lpstr>
      <vt:lpstr>Семинар-совещание  с заместителями руководителей ОУ СГО по воспитательной работе</vt:lpstr>
      <vt:lpstr>Современный национальный воспитательный идеал</vt:lpstr>
      <vt:lpstr>Мониторинг  информационной открытости образовательных учреждений  Сосьвинского городского округа  в аспекте воспитательной работы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Обобщенный  SWOT-анализ  (выявление сильных и слабых сторон, возможностей и угроз) Общеобразовательных учреждений СГО </vt:lpstr>
      <vt:lpstr>2. СЛАБЫЕ СТОРОНЫ (внутренняя среда):   - наличие в педагогическом коллективе традиционных устаревших подходов к воспитательному процессу;  - инертность некоторых классных руководителей;  - большая нагрузка классных руководителей;  - слабая организация и работа классных активов;  - низкая заинтересованность обучающихся;  - неустойчивая жизненная позиция и низкий уровень духовно-нравственной культуры родителей обучающихся. </vt:lpstr>
      <vt:lpstr>3.Возможности (внешняя среда): - Введение  разнообразных инновационных педагогических технологий, методов и форм работы;  - Совершенствование модели самоуправления в школе;  - Привлечение родительской общественности к участию в общешкольных мероприятий;  -Внедрение в систему воспитательной работы социального проектирования;  - Привлечение социальных партнеров к решению воспитательных задач;  - Выстраивание работы по взаимодействию с Российским движением школьников и другими Всероссийскими движениями;  - Создание новых воспитательных практик, представляющих различные виды, формы и содержание деятельности педагогов и школьников.</vt:lpstr>
      <vt:lpstr>4. Риски (Угрозы):  - Насыщенность урочной и внеурочной деятельности, возможные перегрузки обучающихся;  - недостаток оборудованных помещений (спортивных, актовых залов), современного  мультимедийного оборудования;  - недостаток семейного воспитания;  -отрицательное влияние социума;  - увеличение объема работы для педагогов.</vt:lpstr>
      <vt:lpstr>Слайд 29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Семинар-совещание  с заместителями руководителей ОУ СГО по воспитательной работе</dc:title>
  <dc:creator>Алешкевич</dc:creator>
  <cp:lastModifiedBy>123</cp:lastModifiedBy>
  <cp:revision>41</cp:revision>
  <dcterms:created xsi:type="dcterms:W3CDTF">2022-10-22T10:31:02Z</dcterms:created>
  <dcterms:modified xsi:type="dcterms:W3CDTF">2022-10-23T12:39:41Z</dcterms:modified>
</cp:coreProperties>
</file>