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8" r:id="rId7"/>
    <p:sldId id="262" r:id="rId8"/>
    <p:sldId id="263" r:id="rId9"/>
    <p:sldId id="264" r:id="rId10"/>
    <p:sldId id="266" r:id="rId11"/>
    <p:sldId id="267" r:id="rId12"/>
    <p:sldId id="265" r:id="rId13"/>
    <p:sldId id="26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84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55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980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761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200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287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449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067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52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3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78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28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61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68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0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46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45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7D7BA2F-F655-4B8E-9104-B5CF14547E1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09596-4D08-469E-B38D-17C03845C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6960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5DB75-658C-4C93-9609-9E3F8266C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4668915"/>
          </a:xfrm>
        </p:spPr>
        <p:txBody>
          <a:bodyPr/>
          <a:lstStyle/>
          <a:p>
            <a:pPr algn="ctr"/>
            <a:r>
              <a:rPr lang="ru-RU" sz="5400" b="1" dirty="0"/>
              <a:t>Отчет работы</a:t>
            </a:r>
            <a:br>
              <a:rPr lang="ru-RU" sz="5400" b="1" dirty="0"/>
            </a:br>
            <a:r>
              <a:rPr lang="ru-RU" sz="5400" b="1" dirty="0"/>
              <a:t>МОЦ</a:t>
            </a:r>
            <a:br>
              <a:rPr lang="ru-RU" sz="5400" b="1" dirty="0"/>
            </a:br>
            <a:r>
              <a:rPr lang="ru-RU" sz="5400" b="1" dirty="0"/>
              <a:t> Северного управленческого </a:t>
            </a:r>
            <a:br>
              <a:rPr lang="ru-RU" sz="5400" b="1" dirty="0"/>
            </a:br>
            <a:r>
              <a:rPr lang="ru-RU" sz="5400" b="1" dirty="0"/>
              <a:t>округа </a:t>
            </a:r>
            <a:br>
              <a:rPr lang="ru-RU" sz="5400" b="1" dirty="0"/>
            </a:br>
            <a:r>
              <a:rPr lang="ru-RU" sz="5400" b="1" dirty="0"/>
              <a:t>за 2025 год</a:t>
            </a:r>
          </a:p>
        </p:txBody>
      </p:sp>
    </p:spTree>
    <p:extLst>
      <p:ext uri="{BB962C8B-B14F-4D97-AF65-F5344CB8AC3E}">
        <p14:creationId xmlns:p14="http://schemas.microsoft.com/office/powerpoint/2010/main" val="2672660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E912C-1B8A-48B7-859F-C92A04DAE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942" y="692458"/>
            <a:ext cx="9758671" cy="985423"/>
          </a:xfrm>
        </p:spPr>
        <p:txBody>
          <a:bodyPr/>
          <a:lstStyle/>
          <a:p>
            <a:pPr lvl="0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</a:pPr>
            <a:r>
              <a:rPr lang="ru-RU" sz="2400" b="1" i="1" cap="al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Выводы и рекомендации по направлениям и МО</a:t>
            </a:r>
            <a:br>
              <a:rPr lang="ru-RU" sz="1400" cap="all" dirty="0">
                <a:solidFill>
                  <a:srgbClr val="1E5155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B503F5-E615-4419-87EC-C221FF14C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728" y="1233997"/>
            <a:ext cx="11670330" cy="440480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ru-RU" sz="9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Приоритеты на 2026 год:</a:t>
            </a:r>
            <a:endParaRPr lang="ru-RU" sz="9600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ru-RU" sz="5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Сосьвинского МО (координатора):</a:t>
            </a: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методическую поддержку менее активных МО</a:t>
            </a: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Обобщить успешный опыт сетевого взаимодействия</a:t>
            </a:r>
            <a:endParaRPr lang="ru-RU" sz="5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ru-RU" sz="5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МО с низкой активностью (Пелым, Ивдель, Верхотурский):</a:t>
            </a: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Активнее использовать дистанционные форматы</a:t>
            </a:r>
            <a:endParaRPr lang="ru-RU" sz="5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ru-RU" sz="96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направлениям:</a:t>
            </a: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ru-RU" sz="5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Усилить техническую и естественнонаучную направленность</a:t>
            </a:r>
            <a:r>
              <a:rPr lang="ru-RU" sz="5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(пока представлены слабо)</a:t>
            </a: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ru-RU" sz="5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инклюзивное образование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как сквозное направление</a:t>
            </a:r>
          </a:p>
          <a:p>
            <a:pPr marL="342900" lvl="0" indent="-342900">
              <a:lnSpc>
                <a:spcPts val="21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ru-RU" sz="5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Типизировать профориентационные мероприятия</a:t>
            </a:r>
            <a:r>
              <a:rPr lang="ru-RU" sz="5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5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повторения в разных МО</a:t>
            </a:r>
            <a:endParaRPr lang="ru-RU" sz="5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8161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565A3D-B91F-4924-A7DE-46A6103A2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461640"/>
            <a:ext cx="9703293" cy="5786760"/>
          </a:xfrm>
        </p:spPr>
        <p:txBody>
          <a:bodyPr/>
          <a:lstStyle/>
          <a:p>
            <a:pPr lvl="0">
              <a:lnSpc>
                <a:spcPts val="2100"/>
              </a:lnSpc>
              <a:spcAft>
                <a:spcPts val="600"/>
              </a:spcAft>
              <a:buClr>
                <a:srgbClr val="1E5155">
                  <a:lumMod val="40000"/>
                  <a:lumOff val="60000"/>
                </a:srgbClr>
              </a:buClr>
              <a:buNone/>
              <a:tabLst>
                <a:tab pos="457200" algn="l"/>
              </a:tabLst>
            </a:pPr>
            <a:r>
              <a:rPr lang="ru-RU" sz="2400" b="1" i="1" cap="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форматам:</a:t>
            </a:r>
          </a:p>
          <a:p>
            <a:pPr lvl="0">
              <a:lnSpc>
                <a:spcPts val="2100"/>
              </a:lnSpc>
              <a:spcAft>
                <a:spcPts val="600"/>
              </a:spcAft>
              <a:buClr>
                <a:srgbClr val="1E5155">
                  <a:lumMod val="40000"/>
                  <a:lumOff val="60000"/>
                </a:srgbClr>
              </a:buClr>
              <a:buNone/>
              <a:tabLst>
                <a:tab pos="457200" algn="l"/>
              </a:tabLst>
            </a:pPr>
            <a:r>
              <a:rPr lang="ru-RU" sz="1800" cap="al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Увеличить долю практико-ориентированных мероприятий</a:t>
            </a:r>
          </a:p>
          <a:p>
            <a:pPr lvl="0">
              <a:lnSpc>
                <a:spcPts val="2100"/>
              </a:lnSpc>
              <a:spcAft>
                <a:spcPts val="600"/>
              </a:spcAft>
              <a:buClr>
                <a:srgbClr val="1E5155">
                  <a:lumMod val="40000"/>
                  <a:lumOff val="60000"/>
                </a:srgbClr>
              </a:buClr>
              <a:buNone/>
              <a:tabLst>
                <a:tab pos="457200" algn="l"/>
              </a:tabLst>
            </a:pPr>
            <a:r>
              <a:rPr lang="ru-RU" sz="1800" cap="al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Внедрить систему дистанционного участия для отдаленных территорий</a:t>
            </a:r>
          </a:p>
          <a:p>
            <a:pPr lvl="0">
              <a:lnSpc>
                <a:spcPts val="2100"/>
              </a:lnSpc>
              <a:spcAft>
                <a:spcPts val="600"/>
              </a:spcAft>
              <a:buClr>
                <a:srgbClr val="1E5155">
                  <a:lumMod val="40000"/>
                  <a:lumOff val="60000"/>
                </a:srgbClr>
              </a:buClr>
              <a:buNone/>
              <a:tabLst>
                <a:tab pos="457200" algn="l"/>
              </a:tabLst>
            </a:pPr>
            <a:r>
              <a:rPr lang="ru-RU" sz="1800" cap="al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конкурсные и фестивальные формы для детей</a:t>
            </a:r>
          </a:p>
          <a:p>
            <a:pPr lvl="0">
              <a:lnSpc>
                <a:spcPts val="2100"/>
              </a:lnSpc>
              <a:spcAft>
                <a:spcPts val="600"/>
              </a:spcAft>
              <a:buClr>
                <a:srgbClr val="1E5155">
                  <a:lumMod val="40000"/>
                  <a:lumOff val="60000"/>
                </a:srgbClr>
              </a:buClr>
              <a:buNone/>
              <a:tabLst>
                <a:tab pos="457200" algn="l"/>
              </a:tabLst>
            </a:pPr>
            <a:endParaRPr lang="ru-RU" sz="1400" cap="all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2100"/>
              </a:lnSpc>
              <a:spcAft>
                <a:spcPts val="600"/>
              </a:spcAft>
              <a:buClr>
                <a:srgbClr val="1E5155">
                  <a:lumMod val="40000"/>
                  <a:lumOff val="60000"/>
                </a:srgbClr>
              </a:buClr>
              <a:buNone/>
              <a:tabLst>
                <a:tab pos="457200" algn="l"/>
              </a:tabLst>
            </a:pPr>
            <a:r>
              <a:rPr lang="ru-RU" sz="2400" b="1" i="1" cap="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взаимодействию: </a:t>
            </a:r>
          </a:p>
          <a:p>
            <a:pPr lvl="0">
              <a:lnSpc>
                <a:spcPts val="2100"/>
              </a:lnSpc>
              <a:spcAft>
                <a:spcPts val="600"/>
              </a:spcAft>
              <a:buClr>
                <a:srgbClr val="1E5155">
                  <a:lumMod val="40000"/>
                  <a:lumOff val="60000"/>
                </a:srgbClr>
              </a:buClr>
              <a:buNone/>
              <a:tabLst>
                <a:tab pos="457200" algn="l"/>
              </a:tabLst>
            </a:pP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Создать систему ротации организаторов мероприятий</a:t>
            </a:r>
          </a:p>
          <a:p>
            <a:pPr lvl="0">
              <a:lnSpc>
                <a:spcPts val="2100"/>
              </a:lnSpc>
              <a:spcAft>
                <a:spcPts val="600"/>
              </a:spcAft>
              <a:buClr>
                <a:srgbClr val="1E5155">
                  <a:lumMod val="40000"/>
                  <a:lumOff val="60000"/>
                </a:srgbClr>
              </a:buClr>
              <a:buNone/>
              <a:tabLst>
                <a:tab pos="457200" algn="l"/>
              </a:tabLst>
            </a:pP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Внедрить практику межмуниципальных проектных групп</a:t>
            </a:r>
          </a:p>
          <a:p>
            <a:pPr lvl="0">
              <a:lnSpc>
                <a:spcPts val="2100"/>
              </a:lnSpc>
              <a:spcAft>
                <a:spcPts val="600"/>
              </a:spcAft>
              <a:buClr>
                <a:srgbClr val="1E5155">
                  <a:lumMod val="40000"/>
                  <a:lumOff val="60000"/>
                </a:srgbClr>
              </a:buClr>
              <a:buNone/>
              <a:tabLst>
                <a:tab pos="457200" algn="l"/>
              </a:tabLst>
            </a:pP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Организовать стажировки на базе наиболее успешных МО</a:t>
            </a:r>
            <a:endParaRPr lang="ru-RU" sz="24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1E5155">
                  <a:lumMod val="40000"/>
                  <a:lumOff val="60000"/>
                </a:srgbClr>
              </a:buClr>
              <a:buNone/>
            </a:pPr>
            <a:r>
              <a:rPr lang="ru-RU" sz="1400" cap="all" dirty="0">
                <a:solidFill>
                  <a:srgbClr val="1E5155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4693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F0757F-1E44-4F65-AF12-1B546F9DD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39" y="2476870"/>
            <a:ext cx="11730361" cy="4021584"/>
          </a:xfrm>
        </p:spPr>
        <p:txBody>
          <a:bodyPr>
            <a:normAutofit fontScale="32500" lnSpcReduction="20000"/>
          </a:bodyPr>
          <a:lstStyle/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Систематизировать сбор и оформление отчётности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dirty="0">
                <a:solidFill>
                  <a:srgbClr val="0F11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7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(обязательное заполнение всех граф).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Расширить географию участников</a:t>
            </a:r>
            <a:r>
              <a:rPr lang="ru-RU" sz="7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 активное привлечение отдалённых и малочисленных МО.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Внедрить регулярные онлайн-трансляции и записи мероприятий</a:t>
            </a:r>
            <a:r>
              <a:rPr lang="ru-RU" sz="7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повышения доступности.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Разработать программу мониторинга эффективности мероприятий</a:t>
            </a:r>
            <a:r>
              <a:rPr lang="ru-RU" sz="7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(анкетирование участников, оценка изменений в практике).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Планировать больше межмуниципальных конкурсов, фестивалей и проектов</a:t>
            </a:r>
            <a:r>
              <a:rPr lang="ru-RU" sz="7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7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детей и педагогов.</a:t>
            </a:r>
            <a:endParaRPr lang="ru-RU" sz="7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DF3A8AA-7291-4922-A985-D560D6C1EF1E}"/>
              </a:ext>
            </a:extLst>
          </p:cNvPr>
          <p:cNvSpPr/>
          <p:nvPr/>
        </p:nvSpPr>
        <p:spPr>
          <a:xfrm>
            <a:off x="284085" y="0"/>
            <a:ext cx="9960746" cy="2173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ru-RU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Рекомендуется:</a:t>
            </a:r>
            <a:endParaRPr lang="ru-RU" sz="2400" i="1" dirty="0">
              <a:solidFill>
                <a:prstClr val="white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ts val="1000"/>
              <a:tabLst>
                <a:tab pos="457200" algn="l"/>
              </a:tabLst>
            </a:pPr>
            <a:r>
              <a:rPr lang="ru-RU" sz="2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-продолжить практику межмуниципального взаимодействия;</a:t>
            </a:r>
            <a:endParaRPr lang="ru-RU" sz="1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ts val="1000"/>
              <a:tabLst>
                <a:tab pos="457200" algn="l"/>
              </a:tabLst>
            </a:pPr>
            <a:r>
              <a:rPr lang="ru-RU" sz="2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-усилить работу с данными и отчётностью; развивать дистанционные и смешанные форматы;</a:t>
            </a:r>
            <a:endParaRPr lang="ru-RU" sz="1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1000"/>
              </a:spcBef>
              <a:buClr>
                <a:srgbClr val="1E5155">
                  <a:lumMod val="40000"/>
                  <a:lumOff val="60000"/>
                </a:srgbClr>
              </a:buClr>
              <a:buSzPts val="1000"/>
              <a:tabLst>
                <a:tab pos="457200" algn="l"/>
              </a:tabLst>
            </a:pPr>
            <a:r>
              <a:rPr lang="ru-RU" sz="2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-планировать мероприятия с учётом потребностей всех МО округа.</a:t>
            </a:r>
            <a:endParaRPr lang="ru-RU" sz="1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36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B720FEB-1230-42AA-ABC3-805DBE2FA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355107"/>
            <a:ext cx="9106008" cy="5893292"/>
          </a:xfrm>
        </p:spPr>
        <p:txBody>
          <a:bodyPr>
            <a:normAutofit/>
          </a:bodyPr>
          <a:lstStyle/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мероприятий по развитию содержания</a:t>
            </a:r>
          </a:p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дополнительного образования в Северном</a:t>
            </a:r>
          </a:p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управленческом округе за 2025 год</a:t>
            </a:r>
          </a:p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реализован на высоком уровне.</a:t>
            </a:r>
          </a:p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b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Достигнуты значимые результаты в</a:t>
            </a:r>
          </a:p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области повышения квалификации</a:t>
            </a:r>
          </a:p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педагогов, развития инклюзивного и</a:t>
            </a:r>
          </a:p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сетевого образования, профориентации и</a:t>
            </a:r>
          </a:p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поддержки одарённых детей.</a:t>
            </a:r>
            <a:endParaRPr lang="ru-RU" sz="36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9439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3AB065-9B15-4E5E-B764-9A42319E2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/>
              <a:t>Количественный и качественный анализ реализации плана мероприятий по развитию содержания дополнительного образования в Северном управленческом округе за 2025 год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6CE869-DEA0-485A-B06D-381D2B781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801643" cy="4195481"/>
          </a:xfrm>
        </p:spPr>
        <p:txBody>
          <a:bodyPr/>
          <a:lstStyle/>
          <a:p>
            <a:pPr marL="0" lvl="0" indent="0">
              <a:lnSpc>
                <a:spcPts val="2100"/>
              </a:lnSpc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ru-RU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Общее количество мероприятий:</a:t>
            </a:r>
            <a:endParaRPr lang="ru-RU" sz="28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ts val="21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Всего зафиксировано 21 мероприятие (семинары, практикумы, конкурсы, фестивали, соревнования, стажировки и др.).</a:t>
            </a:r>
            <a:endParaRPr lang="ru-RU" sz="28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ts val="2100"/>
              </a:lnSpc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них:</a:t>
            </a:r>
            <a:endParaRPr lang="ru-RU" sz="28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ts val="21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Проведено — 19 мероприятий;</a:t>
            </a:r>
            <a:endParaRPr lang="ru-RU" sz="28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ts val="21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Запланировано на декабрь 2025 — 2 мероприятия.</a:t>
            </a:r>
            <a:endParaRPr lang="ru-RU" sz="28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322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8035FE-C701-437D-A8C3-83AB2A206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ru-RU" sz="3600" dirty="0">
                <a:solidFill>
                  <a:prstClr val="white"/>
                </a:solidFill>
              </a:rPr>
              <a:t>Участие муниципалитетов:</a:t>
            </a:r>
            <a:br>
              <a:rPr lang="ru-RU" sz="3600" dirty="0">
                <a:solidFill>
                  <a:prstClr val="white"/>
                </a:solidFill>
              </a:rPr>
            </a:b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5F1118-A743-4B63-8766-8E07B7191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27464"/>
            <a:ext cx="9052742" cy="51209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мероприятиях приняли участие 15 муниципальных образований Северного управленческого округа.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-Наиболее активные МО: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Сосьвинский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МО, Краснотурьинск, Новолялинский МО,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МО, Карпинск.</a:t>
            </a:r>
          </a:p>
          <a:p>
            <a:pPr marL="0" indent="0">
              <a:buNone/>
            </a:pPr>
            <a:r>
              <a:rPr lang="ru-RU" sz="2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участников: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Зафиксировано более 700 участников (педагоги, руководители, специалисты, дети).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Наибольшая посещаемость зафиксирована на мероприятиях: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Семинар-практикум в Сосьвинском МО (24 участника);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Онлайн-семинар «Центр особенного детского творчества» (28 участников);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Фестиваль «Формула моды» (103 участника);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Мастер-классы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профпробам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Карпинске (290 участников).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4773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127BA4-2B57-47DE-8B55-07180007C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lnSpc>
                <a:spcPts val="2100"/>
              </a:lnSpc>
              <a:spcBef>
                <a:spcPts val="100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ru-RU" sz="28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Формат проведения мероприятий:</a:t>
            </a:r>
            <a:br>
              <a:rPr lang="ru-RU" sz="28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7436E0-BB6E-41F6-8428-81F634D52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71853"/>
            <a:ext cx="9132641" cy="1260630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Очные мероприятия — 15;</a:t>
            </a:r>
            <a:endParaRPr lang="ru-RU" sz="96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Онлайн-формат — 5;</a:t>
            </a:r>
            <a:endParaRPr lang="ru-RU" sz="96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Смешанный формат (очно-заочный) — 2.</a:t>
            </a:r>
            <a:endParaRPr lang="ru-RU" sz="96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sz="11200" b="1" dirty="0"/>
              <a:t>Информационное сопровождение: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292225-76F3-41E5-84B7-C72CB26FB5C7}"/>
              </a:ext>
            </a:extLst>
          </p:cNvPr>
          <p:cNvSpPr txBox="1"/>
          <p:nvPr/>
        </p:nvSpPr>
        <p:spPr>
          <a:xfrm>
            <a:off x="870012" y="3429000"/>
            <a:ext cx="88332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Рассылка информационных писем;</a:t>
            </a:r>
          </a:p>
          <a:p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Новостные ленты ВК, </a:t>
            </a:r>
            <a:r>
              <a:rPr lang="ru-RU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Телеграм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МАКС;</a:t>
            </a:r>
          </a:p>
          <a:p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Обзвон МОЦ;</a:t>
            </a:r>
          </a:p>
          <a:p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на сайтах учреждений и администраций.</a:t>
            </a:r>
          </a:p>
        </p:txBody>
      </p:sp>
    </p:spTree>
    <p:extLst>
      <p:ext uri="{BB962C8B-B14F-4D97-AF65-F5344CB8AC3E}">
        <p14:creationId xmlns:p14="http://schemas.microsoft.com/office/powerpoint/2010/main" val="79946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712EFB-7382-4733-9AAB-25CB192CF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562079" cy="1400530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Сводная таблица активности МО в 2025 году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230F572-6BBB-4A70-B288-80A1109088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2549169"/>
              </p:ext>
            </p:extLst>
          </p:nvPr>
        </p:nvGraphicFramePr>
        <p:xfrm>
          <a:off x="162962" y="860079"/>
          <a:ext cx="11905307" cy="5720138"/>
        </p:xfrm>
        <a:graphic>
          <a:graphicData uri="http://schemas.openxmlformats.org/drawingml/2006/table">
            <a:tbl>
              <a:tblPr firstRow="1" firstCol="1" bandRow="1"/>
              <a:tblGrid>
                <a:gridCol w="2233669">
                  <a:extLst>
                    <a:ext uri="{9D8B030D-6E8A-4147-A177-3AD203B41FA5}">
                      <a16:colId xmlns:a16="http://schemas.microsoft.com/office/drawing/2014/main" val="3228871321"/>
                    </a:ext>
                  </a:extLst>
                </a:gridCol>
                <a:gridCol w="2981900">
                  <a:extLst>
                    <a:ext uri="{9D8B030D-6E8A-4147-A177-3AD203B41FA5}">
                      <a16:colId xmlns:a16="http://schemas.microsoft.com/office/drawing/2014/main" val="2832398220"/>
                    </a:ext>
                  </a:extLst>
                </a:gridCol>
                <a:gridCol w="1791814">
                  <a:extLst>
                    <a:ext uri="{9D8B030D-6E8A-4147-A177-3AD203B41FA5}">
                      <a16:colId xmlns:a16="http://schemas.microsoft.com/office/drawing/2014/main" val="4208611190"/>
                    </a:ext>
                  </a:extLst>
                </a:gridCol>
                <a:gridCol w="4897924">
                  <a:extLst>
                    <a:ext uri="{9D8B030D-6E8A-4147-A177-3AD203B41FA5}">
                      <a16:colId xmlns:a16="http://schemas.microsoft.com/office/drawing/2014/main" val="1863842123"/>
                    </a:ext>
                  </a:extLst>
                </a:gridCol>
              </a:tblGrid>
              <a:tr h="39835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Муниципалитет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Проведено мероприятий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мероприятиях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направления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894956"/>
                  </a:ext>
                </a:extLst>
              </a:tr>
              <a:tr h="38785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1.Сосьвинский МО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(педагоги)        11 (дети)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Сетевое взаимодействие, робототехника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198905"/>
                  </a:ext>
                </a:extLst>
              </a:tr>
              <a:tr h="26255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2.Новолялинский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(педагоги)       4 (дети)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Музейная педагогика, дети группы риска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077293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3.Краснотурьинск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(педагоги)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Наставничество, одаренные дети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476093"/>
                  </a:ext>
                </a:extLst>
              </a:tr>
              <a:tr h="23811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4.Гаринский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(педагоги)       9 (дети)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Спорттуризм</a:t>
                      </a: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техническое творчество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7180149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5.Карпинск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Профориентация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6279596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6.Серовский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Низкое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2 мероприятиях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408738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7.Североуральский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(педагоги)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Низкое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Профориентация (семинар запланирован)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255288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8.Ивдельский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(педагоги)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Низкое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Художественная направленность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711829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9.Пелымский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(педагоги)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Низкое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Театральная деятельность, дети группы риска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51638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10.Нижнетуринский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(педагоги)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Одаренные дети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517291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11.Красноуральский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(педагоги)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с ОВЗ, работа с детьми ТЖС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867101"/>
                  </a:ext>
                </a:extLst>
              </a:tr>
              <a:tr h="793306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12.Волчанский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педагоги (участник в мероприятии Карпинский МО)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(дети) </a:t>
                      </a: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Робототехника, фестивали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Профессиональные пробы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Робототехника, фестивали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648896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13.Лесной (ГО)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(педагоги)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с ОВЗ (онлайн)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677301"/>
                  </a:ext>
                </a:extLst>
              </a:tr>
              <a:tr h="30051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 Карпинский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(педагоги)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Низкое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Профессиональные пробы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2324678"/>
                  </a:ext>
                </a:extLst>
              </a:tr>
              <a:tr h="546909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15.Верхотурский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(участник в мероприятии Новолялинский МО) 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Низкое</a:t>
                      </a:r>
                      <a:endParaRPr lang="ru-RU" sz="12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62107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Музейная педагогика</a:t>
                      </a:r>
                      <a:endParaRPr lang="ru-RU" sz="12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7" marR="0" marT="38817" marB="3881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785618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CB7839C-7A60-4199-8B8C-E7FC412F3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978399" y="74711"/>
            <a:ext cx="2509675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>
                <a:ln>
                  <a:noFill/>
                </a:ln>
                <a:solidFill>
                  <a:srgbClr val="0F111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Сводная таблица активности МО в 2025 году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845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A021CF-19AB-431C-BECC-F9751AFA1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72" y="0"/>
            <a:ext cx="9635543" cy="410311"/>
          </a:xfrm>
        </p:spPr>
        <p:txBody>
          <a:bodyPr/>
          <a:lstStyle/>
          <a:p>
            <a:r>
              <a:rPr lang="ru-RU" dirty="0"/>
              <a:t>Цифровой анализ мероприятий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B0FA518-CA71-4111-BCB1-699C86F0D8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72" y="667721"/>
            <a:ext cx="9243613" cy="6112571"/>
          </a:xfrm>
        </p:spPr>
      </p:pic>
    </p:spTree>
    <p:extLst>
      <p:ext uri="{BB962C8B-B14F-4D97-AF65-F5344CB8AC3E}">
        <p14:creationId xmlns:p14="http://schemas.microsoft.com/office/powerpoint/2010/main" val="346400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842DF0-EA85-4555-83D1-ED27926852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266330"/>
            <a:ext cx="9098755" cy="683581"/>
          </a:xfrm>
        </p:spPr>
        <p:txBody>
          <a:bodyPr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Достигнутые результаты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DF1601D-0B04-443D-814E-EA7E78EED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44" y="1367161"/>
            <a:ext cx="11487704" cy="4271639"/>
          </a:xfrm>
        </p:spPr>
        <p:txBody>
          <a:bodyPr/>
          <a:lstStyle/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профессиональной компетентности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педагогов через семинары и практикумы.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Обмен опытом</a:t>
            </a: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муниципалитетами, в том числе в онлайн-формате.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сетевого взаимодействия</a:t>
            </a: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образовательными организациями.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Поддержка детей с ОВЗ, детей группы риска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 специализированные семинары и презентации.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Профориентационная работа</a:t>
            </a: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детьми через мастер-классы, соревнования, фестивали.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1344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E678A6-E5EF-435D-9EA6-9B7EF1932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19134"/>
          </a:xfrm>
        </p:spPr>
        <p:txBody>
          <a:bodyPr/>
          <a:lstStyle/>
          <a:p>
            <a:pPr marL="342900" lvl="0" indent="-342900">
              <a:lnSpc>
                <a:spcPts val="2100"/>
              </a:lnSpc>
              <a:spcBef>
                <a:spcPts val="100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Сильные стороны: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50C45C-3181-4C96-8326-15632A80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6" y="1103791"/>
            <a:ext cx="10235953" cy="4650418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Широкий охват направлений:</a:t>
            </a:r>
            <a:r>
              <a:rPr lang="ru-RU" sz="9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туристско-краеведческое, техническое, художественное, социально-гуманитарное, инклюзивное образование.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Активное использование цифровых платформ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анонсов и проведения мероприятий.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endParaRPr lang="ru-RU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Вовлечение муниципалитетов в организацию мероприятий</a:t>
            </a:r>
            <a:r>
              <a:rPr lang="ru-RU" sz="9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способствует развитию горизонтальных связей.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endParaRPr lang="ru-RU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Практико-ориентированный подход:</a:t>
            </a:r>
            <a:r>
              <a:rPr lang="ru-RU" sz="96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1" indent="0">
              <a:lnSpc>
                <a:spcPts val="2100"/>
              </a:lnSpc>
              <a:buSzPts val="1000"/>
              <a:buNone/>
              <a:tabLst>
                <a:tab pos="914400" algn="l"/>
              </a:tabLst>
            </a:pP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большинство мероприятий носили прикладной характер (практикумы, мастер-классы, соревнования).</a:t>
            </a:r>
            <a:endParaRPr lang="ru-RU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242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831089-6FA3-442D-82E3-D87F10CFF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6" y="559294"/>
            <a:ext cx="8441806" cy="745723"/>
          </a:xfrm>
        </p:spPr>
        <p:txBody>
          <a:bodyPr/>
          <a:lstStyle/>
          <a:p>
            <a:pPr marL="342900" lvl="0" indent="-342900">
              <a:lnSpc>
                <a:spcPts val="2100"/>
              </a:lnSpc>
              <a:spcBef>
                <a:spcPts val="100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ru-RU" sz="2400" b="1" i="1" cap="al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Выявленные проблемы и риски: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A3A6E16-197A-4D03-B402-5A52F9BEA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575" y="1544715"/>
            <a:ext cx="11461072" cy="4094085"/>
          </a:xfrm>
        </p:spPr>
        <p:txBody>
          <a:bodyPr/>
          <a:lstStyle/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Неполнота данных: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таблице отсутствуют ссылки, списки участников и выводы по некоторым мероприятиям.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Неравномерность участия:</a:t>
            </a: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МО представлены слабо (Пелым — всего 5–8 участников).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Ограниченность форматов:</a:t>
            </a:r>
          </a:p>
          <a:p>
            <a:pPr lvl="1" algn="l">
              <a:lnSpc>
                <a:spcPts val="2100"/>
              </a:lnSpc>
              <a:buSzPts val="1000"/>
              <a:tabLst>
                <a:tab pos="914400" algn="l"/>
              </a:tabLst>
            </a:pP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преобладание семинаров, недостаток интерактивных и выездных форм.</a:t>
            </a:r>
            <a:endParaRPr lang="ru-RU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463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84</TotalTime>
  <Words>862</Words>
  <Application>Microsoft Office PowerPoint</Application>
  <PresentationFormat>Широкоэкранный</PresentationFormat>
  <Paragraphs>173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Courier New</vt:lpstr>
      <vt:lpstr>Times New Roman</vt:lpstr>
      <vt:lpstr>Wingdings</vt:lpstr>
      <vt:lpstr>Wingdings 3</vt:lpstr>
      <vt:lpstr>Ион</vt:lpstr>
      <vt:lpstr>Отчет работы МОЦ  Северного управленческого  округа  за 2025 год</vt:lpstr>
      <vt:lpstr>Количественный и качественный анализ реализации плана мероприятий по развитию содержания дополнительного образования в Северном управленческом округе за 2025 год</vt:lpstr>
      <vt:lpstr>Участие муниципалитетов: </vt:lpstr>
      <vt:lpstr>Формат проведения мероприятий: </vt:lpstr>
      <vt:lpstr>Сводная таблица активности МО в 2025 году</vt:lpstr>
      <vt:lpstr>Цифровой анализ мероприятий</vt:lpstr>
      <vt:lpstr>Достигнутые результаты</vt:lpstr>
      <vt:lpstr>Сильные стороны: </vt:lpstr>
      <vt:lpstr>Выявленные проблемы и риски:</vt:lpstr>
      <vt:lpstr>Выводы и рекомендации по направлениям и МО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работы МОЦ  Северного управленческого  округа за 2025 год</dc:title>
  <dc:creator>DDT - 5</dc:creator>
  <cp:lastModifiedBy>DDT - 5</cp:lastModifiedBy>
  <cp:revision>24</cp:revision>
  <dcterms:created xsi:type="dcterms:W3CDTF">2025-12-04T06:08:02Z</dcterms:created>
  <dcterms:modified xsi:type="dcterms:W3CDTF">2025-12-04T15:57:30Z</dcterms:modified>
</cp:coreProperties>
</file>