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65" r:id="rId4"/>
    <p:sldId id="257" r:id="rId5"/>
    <p:sldId id="258" r:id="rId6"/>
    <p:sldId id="259" r:id="rId7"/>
    <p:sldId id="279" r:id="rId8"/>
    <p:sldId id="277" r:id="rId9"/>
    <p:sldId id="260" r:id="rId10"/>
    <p:sldId id="262" r:id="rId11"/>
    <p:sldId id="264" r:id="rId12"/>
    <p:sldId id="266" r:id="rId13"/>
    <p:sldId id="267" r:id="rId14"/>
    <p:sldId id="270" r:id="rId15"/>
    <p:sldId id="269" r:id="rId16"/>
    <p:sldId id="273" r:id="rId17"/>
    <p:sldId id="268" r:id="rId18"/>
    <p:sldId id="272" r:id="rId19"/>
    <p:sldId id="271" r:id="rId20"/>
    <p:sldId id="261" r:id="rId21"/>
    <p:sldId id="263" r:id="rId22"/>
    <p:sldId id="282" r:id="rId23"/>
    <p:sldId id="276" r:id="rId24"/>
    <p:sldId id="275" r:id="rId25"/>
    <p:sldId id="280" r:id="rId26"/>
    <p:sldId id="274" r:id="rId27"/>
    <p:sldId id="281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0170A-2583-4B4C-A758-521AA9496431}" type="datetimeFigureOut">
              <a:rPr lang="ru-RU">
                <a:solidFill>
                  <a:srgbClr val="073E87"/>
                </a:solidFill>
              </a:rPr>
              <a:pPr>
                <a:defRPr/>
              </a:pPr>
              <a:t>02.05.2021</a:t>
            </a:fld>
            <a:endParaRPr lang="ru-RU" dirty="0">
              <a:solidFill>
                <a:srgbClr val="073E87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73E87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44CA0-C6F8-49DD-861A-2C15CFDD02F9}" type="slidenum">
              <a:rPr lang="ru-RU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420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B82F7-A40E-4424-8028-A370983E79FB}" type="datetimeFigureOut">
              <a:rPr lang="ru-RU">
                <a:solidFill>
                  <a:srgbClr val="073E87"/>
                </a:solidFill>
              </a:rPr>
              <a:pPr>
                <a:defRPr/>
              </a:pPr>
              <a:t>02.05.2021</a:t>
            </a:fld>
            <a:endParaRPr lang="ru-RU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9E773-D7C3-47A7-866B-CDCB04143E98}" type="slidenum">
              <a:rPr lang="ru-RU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6409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147483647 w 2706"/>
              <a:gd name="T1" fmla="*/ 0 h 640"/>
              <a:gd name="T2" fmla="*/ 2147483647 w 2706"/>
              <a:gd name="T3" fmla="*/ 0 h 640"/>
              <a:gd name="T4" fmla="*/ 2147483647 w 2706"/>
              <a:gd name="T5" fmla="*/ 2147483647 h 640"/>
              <a:gd name="T6" fmla="*/ 2147483647 w 2706"/>
              <a:gd name="T7" fmla="*/ 2147483647 h 640"/>
              <a:gd name="T8" fmla="*/ 2147483647 w 2706"/>
              <a:gd name="T9" fmla="*/ 2147483647 h 640"/>
              <a:gd name="T10" fmla="*/ 2147483647 w 2706"/>
              <a:gd name="T11" fmla="*/ 2147483647 h 640"/>
              <a:gd name="T12" fmla="*/ 2147483647 w 2706"/>
              <a:gd name="T13" fmla="*/ 2147483647 h 640"/>
              <a:gd name="T14" fmla="*/ 2147483647 w 2706"/>
              <a:gd name="T15" fmla="*/ 2147483647 h 640"/>
              <a:gd name="T16" fmla="*/ 2147483647 w 2706"/>
              <a:gd name="T17" fmla="*/ 2147483647 h 640"/>
              <a:gd name="T18" fmla="*/ 2147483647 w 2706"/>
              <a:gd name="T19" fmla="*/ 2147483647 h 640"/>
              <a:gd name="T20" fmla="*/ 2147483647 w 2706"/>
              <a:gd name="T21" fmla="*/ 2147483647 h 640"/>
              <a:gd name="T22" fmla="*/ 2147483647 w 2706"/>
              <a:gd name="T23" fmla="*/ 2147483647 h 640"/>
              <a:gd name="T24" fmla="*/ 2147483647 w 2706"/>
              <a:gd name="T25" fmla="*/ 2147483647 h 640"/>
              <a:gd name="T26" fmla="*/ 2147483647 w 2706"/>
              <a:gd name="T27" fmla="*/ 2147483647 h 640"/>
              <a:gd name="T28" fmla="*/ 2147483647 w 2706"/>
              <a:gd name="T29" fmla="*/ 2147483647 h 640"/>
              <a:gd name="T30" fmla="*/ 2147483647 w 2706"/>
              <a:gd name="T31" fmla="*/ 2147483647 h 640"/>
              <a:gd name="T32" fmla="*/ 2147483647 w 2706"/>
              <a:gd name="T33" fmla="*/ 2147483647 h 640"/>
              <a:gd name="T34" fmla="*/ 2147483647 w 2706"/>
              <a:gd name="T35" fmla="*/ 2147483647 h 640"/>
              <a:gd name="T36" fmla="*/ 0 w 2706"/>
              <a:gd name="T37" fmla="*/ 2147483647 h 640"/>
              <a:gd name="T38" fmla="*/ 0 w 2706"/>
              <a:gd name="T39" fmla="*/ 2147483647 h 640"/>
              <a:gd name="T40" fmla="*/ 2147483647 w 2706"/>
              <a:gd name="T41" fmla="*/ 2147483647 h 640"/>
              <a:gd name="T42" fmla="*/ 2147483647 w 2706"/>
              <a:gd name="T43" fmla="*/ 2147483647 h 640"/>
              <a:gd name="T44" fmla="*/ 2147483647 w 2706"/>
              <a:gd name="T45" fmla="*/ 2147483647 h 640"/>
              <a:gd name="T46" fmla="*/ 2147483647 w 2706"/>
              <a:gd name="T47" fmla="*/ 2147483647 h 640"/>
              <a:gd name="T48" fmla="*/ 2147483647 w 2706"/>
              <a:gd name="T49" fmla="*/ 2147483647 h 640"/>
              <a:gd name="T50" fmla="*/ 2147483647 w 2706"/>
              <a:gd name="T51" fmla="*/ 2147483647 h 640"/>
              <a:gd name="T52" fmla="*/ 2147483647 w 2706"/>
              <a:gd name="T53" fmla="*/ 2147483647 h 640"/>
              <a:gd name="T54" fmla="*/ 2147483647 w 2706"/>
              <a:gd name="T55" fmla="*/ 2147483647 h 640"/>
              <a:gd name="T56" fmla="*/ 2147483647 w 2706"/>
              <a:gd name="T57" fmla="*/ 2147483647 h 640"/>
              <a:gd name="T58" fmla="*/ 2147483647 w 2706"/>
              <a:gd name="T59" fmla="*/ 2147483647 h 640"/>
              <a:gd name="T60" fmla="*/ 2147483647 w 2706"/>
              <a:gd name="T61" fmla="*/ 2147483647 h 640"/>
              <a:gd name="T62" fmla="*/ 2147483647 w 2706"/>
              <a:gd name="T63" fmla="*/ 2147483647 h 640"/>
              <a:gd name="T64" fmla="*/ 2147483647 w 2706"/>
              <a:gd name="T65" fmla="*/ 2147483647 h 640"/>
              <a:gd name="T66" fmla="*/ 2147483647 w 2706"/>
              <a:gd name="T67" fmla="*/ 2147483647 h 640"/>
              <a:gd name="T68" fmla="*/ 2147483647 w 2706"/>
              <a:gd name="T69" fmla="*/ 2147483647 h 640"/>
              <a:gd name="T70" fmla="*/ 2147483647 w 2706"/>
              <a:gd name="T71" fmla="*/ 2147483647 h 640"/>
              <a:gd name="T72" fmla="*/ 2147483647 w 2706"/>
              <a:gd name="T73" fmla="*/ 2147483647 h 640"/>
              <a:gd name="T74" fmla="*/ 2147483647 w 2706"/>
              <a:gd name="T75" fmla="*/ 2147483647 h 640"/>
              <a:gd name="T76" fmla="*/ 2147483647 w 2706"/>
              <a:gd name="T77" fmla="*/ 2147483647 h 640"/>
              <a:gd name="T78" fmla="*/ 2147483647 w 2706"/>
              <a:gd name="T79" fmla="*/ 2147483647 h 640"/>
              <a:gd name="T80" fmla="*/ 2147483647 w 2706"/>
              <a:gd name="T81" fmla="*/ 2147483647 h 640"/>
              <a:gd name="T82" fmla="*/ 2147483647 w 2706"/>
              <a:gd name="T83" fmla="*/ 2147483647 h 640"/>
              <a:gd name="T84" fmla="*/ 2147483647 w 2706"/>
              <a:gd name="T85" fmla="*/ 2147483647 h 640"/>
              <a:gd name="T86" fmla="*/ 2147483647 w 2706"/>
              <a:gd name="T87" fmla="*/ 2147483647 h 640"/>
              <a:gd name="T88" fmla="*/ 2147483647 w 2706"/>
              <a:gd name="T89" fmla="*/ 2147483647 h 640"/>
              <a:gd name="T90" fmla="*/ 2147483647 w 2706"/>
              <a:gd name="T91" fmla="*/ 2147483647 h 640"/>
              <a:gd name="T92" fmla="*/ 2147483647 w 2706"/>
              <a:gd name="T93" fmla="*/ 2147483647 h 640"/>
              <a:gd name="T94" fmla="*/ 2147483647 w 2706"/>
              <a:gd name="T95" fmla="*/ 2147483647 h 640"/>
              <a:gd name="T96" fmla="*/ 2147483647 w 2706"/>
              <a:gd name="T97" fmla="*/ 2147483647 h 640"/>
              <a:gd name="T98" fmla="*/ 2147483647 w 2706"/>
              <a:gd name="T99" fmla="*/ 2147483647 h 640"/>
              <a:gd name="T100" fmla="*/ 2147483647 w 2706"/>
              <a:gd name="T101" fmla="*/ 2147483647 h 640"/>
              <a:gd name="T102" fmla="*/ 2147483647 w 2706"/>
              <a:gd name="T103" fmla="*/ 2147483647 h 640"/>
              <a:gd name="T104" fmla="*/ 2147483647 w 2706"/>
              <a:gd name="T105" fmla="*/ 2147483647 h 640"/>
              <a:gd name="T106" fmla="*/ 2147483647 w 2706"/>
              <a:gd name="T107" fmla="*/ 0 h 640"/>
              <a:gd name="T108" fmla="*/ 2147483647 w 2706"/>
              <a:gd name="T109" fmla="*/ 0 h 640"/>
              <a:gd name="T110" fmla="*/ 2147483647 w 2706"/>
              <a:gd name="T111" fmla="*/ 0 h 640"/>
              <a:gd name="T112" fmla="*/ 2147483647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2147483647 w 5216"/>
              <a:gd name="T1" fmla="*/ 2147483647 h 762"/>
              <a:gd name="T2" fmla="*/ 2147483647 w 5216"/>
              <a:gd name="T3" fmla="*/ 2147483647 h 762"/>
              <a:gd name="T4" fmla="*/ 2147483647 w 5216"/>
              <a:gd name="T5" fmla="*/ 2147483647 h 762"/>
              <a:gd name="T6" fmla="*/ 2147483647 w 5216"/>
              <a:gd name="T7" fmla="*/ 2147483647 h 762"/>
              <a:gd name="T8" fmla="*/ 2147483647 w 5216"/>
              <a:gd name="T9" fmla="*/ 2147483647 h 762"/>
              <a:gd name="T10" fmla="*/ 2147483647 w 5216"/>
              <a:gd name="T11" fmla="*/ 2147483647 h 762"/>
              <a:gd name="T12" fmla="*/ 2147483647 w 5216"/>
              <a:gd name="T13" fmla="*/ 2147483647 h 762"/>
              <a:gd name="T14" fmla="*/ 2147483647 w 5216"/>
              <a:gd name="T15" fmla="*/ 2147483647 h 762"/>
              <a:gd name="T16" fmla="*/ 2147483647 w 5216"/>
              <a:gd name="T17" fmla="*/ 2147483647 h 762"/>
              <a:gd name="T18" fmla="*/ 2147483647 w 5216"/>
              <a:gd name="T19" fmla="*/ 2147483647 h 762"/>
              <a:gd name="T20" fmla="*/ 2147483647 w 5216"/>
              <a:gd name="T21" fmla="*/ 2147483647 h 762"/>
              <a:gd name="T22" fmla="*/ 2147483647 w 5216"/>
              <a:gd name="T23" fmla="*/ 2147483647 h 762"/>
              <a:gd name="T24" fmla="*/ 2147483647 w 5216"/>
              <a:gd name="T25" fmla="*/ 2147483647 h 762"/>
              <a:gd name="T26" fmla="*/ 2147483647 w 5216"/>
              <a:gd name="T27" fmla="*/ 0 h 762"/>
              <a:gd name="T28" fmla="*/ 2147483647 w 5216"/>
              <a:gd name="T29" fmla="*/ 2147483647 h 762"/>
              <a:gd name="T30" fmla="*/ 2147483647 w 5216"/>
              <a:gd name="T31" fmla="*/ 2147483647 h 762"/>
              <a:gd name="T32" fmla="*/ 0 w 5216"/>
              <a:gd name="T33" fmla="*/ 2147483647 h 762"/>
              <a:gd name="T34" fmla="*/ 2147483647 w 5216"/>
              <a:gd name="T35" fmla="*/ 2147483647 h 762"/>
              <a:gd name="T36" fmla="*/ 2147483647 w 5216"/>
              <a:gd name="T37" fmla="*/ 2147483647 h 762"/>
              <a:gd name="T38" fmla="*/ 2147483647 w 5216"/>
              <a:gd name="T39" fmla="*/ 2147483647 h 762"/>
              <a:gd name="T40" fmla="*/ 2147483647 w 5216"/>
              <a:gd name="T41" fmla="*/ 2147483647 h 762"/>
              <a:gd name="T42" fmla="*/ 2147483647 w 5216"/>
              <a:gd name="T43" fmla="*/ 2147483647 h 762"/>
              <a:gd name="T44" fmla="*/ 2147483647 w 5216"/>
              <a:gd name="T45" fmla="*/ 2147483647 h 762"/>
              <a:gd name="T46" fmla="*/ 2147483647 w 5216"/>
              <a:gd name="T47" fmla="*/ 2147483647 h 762"/>
              <a:gd name="T48" fmla="*/ 2147483647 w 5216"/>
              <a:gd name="T49" fmla="*/ 2147483647 h 762"/>
              <a:gd name="T50" fmla="*/ 2147483647 w 5216"/>
              <a:gd name="T51" fmla="*/ 2147483647 h 762"/>
              <a:gd name="T52" fmla="*/ 2147483647 w 5216"/>
              <a:gd name="T53" fmla="*/ 2147483647 h 762"/>
              <a:gd name="T54" fmla="*/ 2147483647 w 5216"/>
              <a:gd name="T55" fmla="*/ 2147483647 h 762"/>
              <a:gd name="T56" fmla="*/ 2147483647 w 5216"/>
              <a:gd name="T57" fmla="*/ 2147483647 h 762"/>
              <a:gd name="T58" fmla="*/ 2147483647 w 5216"/>
              <a:gd name="T59" fmla="*/ 2147483647 h 762"/>
              <a:gd name="T60" fmla="*/ 2147483647 w 5216"/>
              <a:gd name="T61" fmla="*/ 2147483647 h 762"/>
              <a:gd name="T62" fmla="*/ 2147483647 w 5216"/>
              <a:gd name="T63" fmla="*/ 2147483647 h 762"/>
              <a:gd name="T64" fmla="*/ 2147483647 w 5216"/>
              <a:gd name="T65" fmla="*/ 2147483647 h 762"/>
              <a:gd name="T66" fmla="*/ 2147483647 w 5216"/>
              <a:gd name="T67" fmla="*/ 2147483647 h 762"/>
              <a:gd name="T68" fmla="*/ 2147483647 w 5216"/>
              <a:gd name="T69" fmla="*/ 2147483647 h 762"/>
              <a:gd name="T70" fmla="*/ 2147483647 w 5216"/>
              <a:gd name="T71" fmla="*/ 2147483647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2147483647 h 694"/>
              <a:gd name="T2" fmla="*/ 0 w 5144"/>
              <a:gd name="T3" fmla="*/ 2147483647 h 694"/>
              <a:gd name="T4" fmla="*/ 2147483647 w 5144"/>
              <a:gd name="T5" fmla="*/ 2147483647 h 694"/>
              <a:gd name="T6" fmla="*/ 2147483647 w 5144"/>
              <a:gd name="T7" fmla="*/ 2147483647 h 694"/>
              <a:gd name="T8" fmla="*/ 2147483647 w 5144"/>
              <a:gd name="T9" fmla="*/ 2147483647 h 694"/>
              <a:gd name="T10" fmla="*/ 2147483647 w 5144"/>
              <a:gd name="T11" fmla="*/ 2147483647 h 694"/>
              <a:gd name="T12" fmla="*/ 2147483647 w 5144"/>
              <a:gd name="T13" fmla="*/ 2147483647 h 694"/>
              <a:gd name="T14" fmla="*/ 2147483647 w 5144"/>
              <a:gd name="T15" fmla="*/ 2147483647 h 694"/>
              <a:gd name="T16" fmla="*/ 2147483647 w 5144"/>
              <a:gd name="T17" fmla="*/ 2147483647 h 694"/>
              <a:gd name="T18" fmla="*/ 2147483647 w 5144"/>
              <a:gd name="T19" fmla="*/ 2147483647 h 694"/>
              <a:gd name="T20" fmla="*/ 2147483647 w 5144"/>
              <a:gd name="T21" fmla="*/ 2147483647 h 694"/>
              <a:gd name="T22" fmla="*/ 2147483647 w 5144"/>
              <a:gd name="T23" fmla="*/ 2147483647 h 694"/>
              <a:gd name="T24" fmla="*/ 2147483647 w 5144"/>
              <a:gd name="T25" fmla="*/ 0 h 694"/>
              <a:gd name="T26" fmla="*/ 2147483647 w 5144"/>
              <a:gd name="T27" fmla="*/ 2147483647 h 694"/>
              <a:gd name="T28" fmla="*/ 2147483647 w 5144"/>
              <a:gd name="T29" fmla="*/ 2147483647 h 694"/>
              <a:gd name="T30" fmla="*/ 2147483647 w 5144"/>
              <a:gd name="T31" fmla="*/ 2147483647 h 694"/>
              <a:gd name="T32" fmla="*/ 2147483647 w 5144"/>
              <a:gd name="T33" fmla="*/ 2147483647 h 694"/>
              <a:gd name="T34" fmla="*/ 2147483647 w 5144"/>
              <a:gd name="T35" fmla="*/ 2147483647 h 694"/>
              <a:gd name="T36" fmla="*/ 2147483647 w 5144"/>
              <a:gd name="T37" fmla="*/ 2147483647 h 694"/>
              <a:gd name="T38" fmla="*/ 2147483647 w 5144"/>
              <a:gd name="T39" fmla="*/ 2147483647 h 694"/>
              <a:gd name="T40" fmla="*/ 2147483647 w 5144"/>
              <a:gd name="T41" fmla="*/ 2147483647 h 694"/>
              <a:gd name="T42" fmla="*/ 2147483647 w 5144"/>
              <a:gd name="T43" fmla="*/ 2147483647 h 694"/>
              <a:gd name="T44" fmla="*/ 2147483647 w 5144"/>
              <a:gd name="T45" fmla="*/ 2147483647 h 694"/>
              <a:gd name="T46" fmla="*/ 2147483647 w 5144"/>
              <a:gd name="T47" fmla="*/ 2147483647 h 694"/>
              <a:gd name="T48" fmla="*/ 2147483647 w 5144"/>
              <a:gd name="T49" fmla="*/ 2147483647 h 694"/>
              <a:gd name="T50" fmla="*/ 2147483647 w 5144"/>
              <a:gd name="T51" fmla="*/ 2147483647 h 694"/>
              <a:gd name="T52" fmla="*/ 2147483647 w 5144"/>
              <a:gd name="T53" fmla="*/ 2147483647 h 694"/>
              <a:gd name="T54" fmla="*/ 2147483647 w 5144"/>
              <a:gd name="T55" fmla="*/ 2147483647 h 694"/>
              <a:gd name="T56" fmla="*/ 2147483647 w 5144"/>
              <a:gd name="T57" fmla="*/ 2147483647 h 694"/>
              <a:gd name="T58" fmla="*/ 2147483647 w 5144"/>
              <a:gd name="T59" fmla="*/ 2147483647 h 694"/>
              <a:gd name="T60" fmla="*/ 2147483647 w 5144"/>
              <a:gd name="T61" fmla="*/ 2147483647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2147483647 h 584"/>
              <a:gd name="T2" fmla="*/ 0 w 3112"/>
              <a:gd name="T3" fmla="*/ 2147483647 h 584"/>
              <a:gd name="T4" fmla="*/ 2147483647 w 3112"/>
              <a:gd name="T5" fmla="*/ 2147483647 h 584"/>
              <a:gd name="T6" fmla="*/ 2147483647 w 3112"/>
              <a:gd name="T7" fmla="*/ 2147483647 h 584"/>
              <a:gd name="T8" fmla="*/ 2147483647 w 3112"/>
              <a:gd name="T9" fmla="*/ 2147483647 h 584"/>
              <a:gd name="T10" fmla="*/ 2147483647 w 3112"/>
              <a:gd name="T11" fmla="*/ 2147483647 h 584"/>
              <a:gd name="T12" fmla="*/ 2147483647 w 3112"/>
              <a:gd name="T13" fmla="*/ 2147483647 h 584"/>
              <a:gd name="T14" fmla="*/ 2147483647 w 3112"/>
              <a:gd name="T15" fmla="*/ 2147483647 h 584"/>
              <a:gd name="T16" fmla="*/ 2147483647 w 3112"/>
              <a:gd name="T17" fmla="*/ 2147483647 h 584"/>
              <a:gd name="T18" fmla="*/ 2147483647 w 3112"/>
              <a:gd name="T19" fmla="*/ 2147483647 h 584"/>
              <a:gd name="T20" fmla="*/ 2147483647 w 3112"/>
              <a:gd name="T21" fmla="*/ 2147483647 h 584"/>
              <a:gd name="T22" fmla="*/ 2147483647 w 3112"/>
              <a:gd name="T23" fmla="*/ 2147483647 h 584"/>
              <a:gd name="T24" fmla="*/ 2147483647 w 3112"/>
              <a:gd name="T25" fmla="*/ 2147483647 h 584"/>
              <a:gd name="T26" fmla="*/ 2147483647 w 3112"/>
              <a:gd name="T27" fmla="*/ 2147483647 h 584"/>
              <a:gd name="T28" fmla="*/ 2147483647 w 3112"/>
              <a:gd name="T29" fmla="*/ 2147483647 h 584"/>
              <a:gd name="T30" fmla="*/ 2147483647 w 3112"/>
              <a:gd name="T31" fmla="*/ 2147483647 h 584"/>
              <a:gd name="T32" fmla="*/ 2147483647 w 3112"/>
              <a:gd name="T33" fmla="*/ 2147483647 h 584"/>
              <a:gd name="T34" fmla="*/ 2147483647 w 3112"/>
              <a:gd name="T35" fmla="*/ 2147483647 h 584"/>
              <a:gd name="T36" fmla="*/ 2147483647 w 3112"/>
              <a:gd name="T37" fmla="*/ 2147483647 h 584"/>
              <a:gd name="T38" fmla="*/ 2147483647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2147483647 w 8196"/>
              <a:gd name="T1" fmla="*/ 2147483647 h 1192"/>
              <a:gd name="T2" fmla="*/ 2147483647 w 8196"/>
              <a:gd name="T3" fmla="*/ 2147483647 h 1192"/>
              <a:gd name="T4" fmla="*/ 2147483647 w 8196"/>
              <a:gd name="T5" fmla="*/ 2147483647 h 1192"/>
              <a:gd name="T6" fmla="*/ 2147483647 w 8196"/>
              <a:gd name="T7" fmla="*/ 2147483647 h 1192"/>
              <a:gd name="T8" fmla="*/ 2147483647 w 8196"/>
              <a:gd name="T9" fmla="*/ 2147483647 h 1192"/>
              <a:gd name="T10" fmla="*/ 2147483647 w 8196"/>
              <a:gd name="T11" fmla="*/ 2147483647 h 1192"/>
              <a:gd name="T12" fmla="*/ 2147483647 w 8196"/>
              <a:gd name="T13" fmla="*/ 2147483647 h 1192"/>
              <a:gd name="T14" fmla="*/ 2147483647 w 8196"/>
              <a:gd name="T15" fmla="*/ 2147483647 h 1192"/>
              <a:gd name="T16" fmla="*/ 2147483647 w 8196"/>
              <a:gd name="T17" fmla="*/ 2147483647 h 1192"/>
              <a:gd name="T18" fmla="*/ 2147483647 w 8196"/>
              <a:gd name="T19" fmla="*/ 2147483647 h 1192"/>
              <a:gd name="T20" fmla="*/ 2147483647 w 8196"/>
              <a:gd name="T21" fmla="*/ 2147483647 h 1192"/>
              <a:gd name="T22" fmla="*/ 2147483647 w 8196"/>
              <a:gd name="T23" fmla="*/ 2147483647 h 1192"/>
              <a:gd name="T24" fmla="*/ 2147483647 w 8196"/>
              <a:gd name="T25" fmla="*/ 2147483647 h 1192"/>
              <a:gd name="T26" fmla="*/ 2147483647 w 8196"/>
              <a:gd name="T27" fmla="*/ 2147483647 h 1192"/>
              <a:gd name="T28" fmla="*/ 2147483647 w 8196"/>
              <a:gd name="T29" fmla="*/ 2147483647 h 1192"/>
              <a:gd name="T30" fmla="*/ 2147483647 w 8196"/>
              <a:gd name="T31" fmla="*/ 2147483647 h 1192"/>
              <a:gd name="T32" fmla="*/ 2147483647 w 8196"/>
              <a:gd name="T33" fmla="*/ 2147483647 h 1192"/>
              <a:gd name="T34" fmla="*/ 2147483647 w 8196"/>
              <a:gd name="T35" fmla="*/ 2147483647 h 1192"/>
              <a:gd name="T36" fmla="*/ 2147483647 w 8196"/>
              <a:gd name="T37" fmla="*/ 2147483647 h 1192"/>
              <a:gd name="T38" fmla="*/ 2147483647 w 8196"/>
              <a:gd name="T39" fmla="*/ 2147483647 h 1192"/>
              <a:gd name="T40" fmla="*/ 2147483647 w 8196"/>
              <a:gd name="T41" fmla="*/ 2147483647 h 1192"/>
              <a:gd name="T42" fmla="*/ 2147483647 w 8196"/>
              <a:gd name="T43" fmla="*/ 2147483647 h 1192"/>
              <a:gd name="T44" fmla="*/ 2147483647 w 8196"/>
              <a:gd name="T45" fmla="*/ 0 h 1192"/>
              <a:gd name="T46" fmla="*/ 2147483647 w 8196"/>
              <a:gd name="T47" fmla="*/ 2147483647 h 1192"/>
              <a:gd name="T48" fmla="*/ 2147483647 w 8196"/>
              <a:gd name="T49" fmla="*/ 2147483647 h 1192"/>
              <a:gd name="T50" fmla="*/ 2147483647 w 8196"/>
              <a:gd name="T51" fmla="*/ 2147483647 h 1192"/>
              <a:gd name="T52" fmla="*/ 2147483647 w 8196"/>
              <a:gd name="T53" fmla="*/ 2147483647 h 1192"/>
              <a:gd name="T54" fmla="*/ 2147483647 w 8196"/>
              <a:gd name="T55" fmla="*/ 2147483647 h 1192"/>
              <a:gd name="T56" fmla="*/ 2147483647 w 8196"/>
              <a:gd name="T57" fmla="*/ 2147483647 h 1192"/>
              <a:gd name="T58" fmla="*/ 2147483647 w 8196"/>
              <a:gd name="T59" fmla="*/ 2147483647 h 1192"/>
              <a:gd name="T60" fmla="*/ 2147483647 w 8196"/>
              <a:gd name="T61" fmla="*/ 2147483647 h 1192"/>
              <a:gd name="T62" fmla="*/ 0 w 8196"/>
              <a:gd name="T63" fmla="*/ 2147483647 h 1192"/>
              <a:gd name="T64" fmla="*/ 2147483647 w 8196"/>
              <a:gd name="T65" fmla="*/ 2147483647 h 1192"/>
              <a:gd name="T66" fmla="*/ 2147483647 w 8196"/>
              <a:gd name="T67" fmla="*/ 2147483647 h 1192"/>
              <a:gd name="T68" fmla="*/ 2147483647 w 8196"/>
              <a:gd name="T69" fmla="*/ 2147483647 h 1192"/>
              <a:gd name="T70" fmla="*/ 2147483647 w 8196"/>
              <a:gd name="T71" fmla="*/ 2147483647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DB28D-ECB9-451C-A27C-D1D2F5A3FC8B}" type="datetimeFigureOut">
              <a:rPr lang="ru-RU">
                <a:solidFill>
                  <a:srgbClr val="073E87"/>
                </a:solidFill>
              </a:rPr>
              <a:pPr>
                <a:defRPr/>
              </a:pPr>
              <a:t>02.05.2021</a:t>
            </a:fld>
            <a:endParaRPr lang="ru-RU" dirty="0">
              <a:solidFill>
                <a:srgbClr val="073E87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73E87"/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288B4-91DC-4A18-8D38-010B99BD229A}" type="slidenum">
              <a:rPr lang="ru-RU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0348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BFAB9-6206-4487-BD5D-47E1D7A89DDE}" type="datetimeFigureOut">
              <a:rPr lang="ru-RU">
                <a:solidFill>
                  <a:srgbClr val="073E87"/>
                </a:solidFill>
              </a:rPr>
              <a:pPr>
                <a:defRPr/>
              </a:pPr>
              <a:t>02.05.2021</a:t>
            </a:fld>
            <a:endParaRPr lang="ru-RU" dirty="0">
              <a:solidFill>
                <a:srgbClr val="073E87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F6B03-BE0D-41B8-B2FE-733173AA8001}" type="slidenum">
              <a:rPr lang="ru-RU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0238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EF110-5E11-4A95-9F98-BE38216FA20E}" type="datetimeFigureOut">
              <a:rPr lang="ru-RU">
                <a:solidFill>
                  <a:srgbClr val="073E87"/>
                </a:solidFill>
              </a:rPr>
              <a:pPr>
                <a:defRPr/>
              </a:pPr>
              <a:t>02.05.2021</a:t>
            </a:fld>
            <a:endParaRPr lang="ru-RU" dirty="0">
              <a:solidFill>
                <a:srgbClr val="073E87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7094D-86EC-4CDF-9DF3-546DB1FE1722}" type="slidenum">
              <a:rPr lang="ru-RU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8885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FA79C-7D94-44E0-BAF7-977A101879D5}" type="datetimeFigureOut">
              <a:rPr lang="ru-RU">
                <a:solidFill>
                  <a:srgbClr val="073E87"/>
                </a:solidFill>
              </a:rPr>
              <a:pPr>
                <a:defRPr/>
              </a:pPr>
              <a:t>02.05.2021</a:t>
            </a:fld>
            <a:endParaRPr lang="ru-RU" dirty="0">
              <a:solidFill>
                <a:srgbClr val="073E87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70A48-08DE-49B8-8E7E-3747212180FE}" type="slidenum">
              <a:rPr lang="ru-RU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7909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6A17B-791C-4843-916C-BEE1162B1B9E}" type="datetimeFigureOut">
              <a:rPr lang="ru-RU">
                <a:solidFill>
                  <a:srgbClr val="073E87"/>
                </a:solidFill>
              </a:rPr>
              <a:pPr>
                <a:defRPr/>
              </a:pPr>
              <a:t>02.05.2021</a:t>
            </a:fld>
            <a:endParaRPr lang="ru-RU" dirty="0">
              <a:solidFill>
                <a:srgbClr val="073E87"/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73E87"/>
              </a:solidFill>
            </a:endParaRP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1C050-BA05-433E-8DA6-1D14C0F92E55}" type="slidenum">
              <a:rPr lang="ru-RU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3615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9F131-B409-44E2-8B34-E40F7782FC2E}" type="datetimeFigureOut">
              <a:rPr lang="ru-RU">
                <a:solidFill>
                  <a:srgbClr val="073E87"/>
                </a:solidFill>
              </a:rPr>
              <a:pPr>
                <a:defRPr/>
              </a:pPr>
              <a:t>02.05.2021</a:t>
            </a:fld>
            <a:endParaRPr lang="ru-RU" dirty="0">
              <a:solidFill>
                <a:srgbClr val="073E87"/>
              </a:solidFill>
            </a:endParaRPr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73E87"/>
              </a:solidFill>
            </a:endParaRPr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F0AC7-DC00-4B69-9D53-976A95940C0A}" type="slidenum">
              <a:rPr lang="ru-RU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322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1DC42-8A86-4A3D-88A6-3323A35111F8}" type="datetimeFigureOut">
              <a:rPr lang="ru-RU">
                <a:solidFill>
                  <a:srgbClr val="073E87"/>
                </a:solidFill>
              </a:rPr>
              <a:pPr>
                <a:defRPr/>
              </a:pPr>
              <a:t>02.05.2021</a:t>
            </a:fld>
            <a:endParaRPr lang="ru-RU" dirty="0">
              <a:solidFill>
                <a:srgbClr val="073E87"/>
              </a:solidFill>
            </a:endParaRPr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73E87"/>
              </a:solidFill>
            </a:endParaRPr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D0515-A52A-4F67-A2DB-EB0882A11D42}" type="slidenum">
              <a:rPr lang="ru-RU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6532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188C2-258B-4046-9777-F04FC8E6E710}" type="datetimeFigureOut">
              <a:rPr lang="ru-RU">
                <a:solidFill>
                  <a:srgbClr val="073E87"/>
                </a:solidFill>
              </a:rPr>
              <a:pPr>
                <a:defRPr/>
              </a:pPr>
              <a:t>02.05.2021</a:t>
            </a:fld>
            <a:endParaRPr lang="ru-RU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3F410-684A-473B-B80F-C7EC3C9844E3}" type="slidenum">
              <a:rPr lang="ru-RU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2565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6BB57-D1D9-46E5-A853-6E419FB40F2F}" type="datetimeFigureOut">
              <a:rPr lang="ru-RU">
                <a:solidFill>
                  <a:srgbClr val="073E87"/>
                </a:solidFill>
              </a:rPr>
              <a:pPr>
                <a:defRPr/>
              </a:pPr>
              <a:t>02.05.2021</a:t>
            </a:fld>
            <a:endParaRPr lang="ru-RU" dirty="0">
              <a:solidFill>
                <a:srgbClr val="073E87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73E87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76B4D-464C-4E5B-83B9-592F4D781273}" type="slidenum">
              <a:rPr lang="ru-RU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157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8949A6-1F80-4AA8-81E8-04585C44455F}" type="datetimeFigureOut">
              <a:rPr lang="ru-RU">
                <a:solidFill>
                  <a:srgbClr val="073E87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02.05.2021</a:t>
            </a:fld>
            <a:endParaRPr lang="ru-RU" dirty="0">
              <a:solidFill>
                <a:srgbClr val="073E87"/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73E87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88AA3E-17C7-494D-93C3-0B8ABC38B738}" type="slidenum">
              <a:rPr lang="ru-RU">
                <a:solidFill>
                  <a:srgbClr val="073E87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srgbClr val="073E87"/>
              </a:solidFill>
              <a:latin typeface="Arial" charset="0"/>
            </a:endParaRPr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06532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9" y="260648"/>
            <a:ext cx="8496944" cy="4664809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Сетевое взаимодействие образовательных организаций СГО</a:t>
            </a:r>
            <a:br>
              <a:rPr lang="ru-RU" sz="4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</a:br>
            <a:r>
              <a:rPr lang="ru-RU" sz="4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и реализация образовательных программ в сетевой форме в ОУ СГО</a:t>
            </a:r>
            <a:br>
              <a:rPr lang="ru-RU" sz="4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</a:br>
            <a:r>
              <a:rPr lang="ru-RU" sz="4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/>
            </a:r>
            <a:br>
              <a:rPr lang="ru-RU" sz="4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</a:br>
            <a:r>
              <a:rPr lang="ru-RU" sz="2800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(предложение к совместной деятельности)</a:t>
            </a:r>
            <a:endParaRPr lang="ru-RU" sz="2800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27815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404664"/>
            <a:ext cx="8712968" cy="5976664"/>
          </a:xfrm>
        </p:spPr>
        <p:txBody>
          <a:bodyPr/>
          <a:lstStyle/>
          <a:p>
            <a:pPr marL="45720" indent="0">
              <a:buNone/>
            </a:pPr>
            <a:r>
              <a:rPr lang="ru-RU" b="1" dirty="0">
                <a:solidFill>
                  <a:srgbClr val="FF0000"/>
                </a:solidFill>
              </a:rPr>
              <a:t>1. Сетевая форма реализации образовательных программ </a:t>
            </a:r>
            <a:r>
              <a:rPr lang="ru-RU" b="1" dirty="0" smtClean="0">
                <a:solidFill>
                  <a:srgbClr val="FF0000"/>
                </a:solidFill>
              </a:rPr>
              <a:t>обеспечивает:</a:t>
            </a:r>
            <a:endParaRPr lang="ru-RU" b="1" dirty="0">
              <a:solidFill>
                <a:srgbClr val="FF0000"/>
              </a:solidFill>
            </a:endParaRPr>
          </a:p>
          <a:p>
            <a:pPr marL="45720" indent="0" algn="just">
              <a:buNone/>
            </a:pPr>
            <a:r>
              <a:rPr lang="ru-RU" dirty="0">
                <a:solidFill>
                  <a:srgbClr val="0070C0"/>
                </a:solidFill>
              </a:rPr>
              <a:t>-</a:t>
            </a:r>
            <a:r>
              <a:rPr lang="ru-RU" dirty="0" smtClean="0">
                <a:solidFill>
                  <a:srgbClr val="0070C0"/>
                </a:solidFill>
              </a:rPr>
              <a:t>возможность </a:t>
            </a:r>
            <a:r>
              <a:rPr lang="ru-RU" dirty="0">
                <a:solidFill>
                  <a:srgbClr val="0070C0"/>
                </a:solidFill>
              </a:rPr>
              <a:t>освоения обучающимся образовательной программы и (или</a:t>
            </a:r>
            <a:r>
              <a:rPr lang="ru-RU" dirty="0" smtClean="0">
                <a:solidFill>
                  <a:srgbClr val="0070C0"/>
                </a:solidFill>
              </a:rPr>
              <a:t>) отдельных </a:t>
            </a:r>
            <a:r>
              <a:rPr lang="ru-RU" dirty="0">
                <a:solidFill>
                  <a:srgbClr val="0070C0"/>
                </a:solidFill>
              </a:rPr>
              <a:t>учебных предметов, курсов, дисциплин (модулей), практики, </a:t>
            </a:r>
            <a:r>
              <a:rPr lang="ru-RU" dirty="0" smtClean="0">
                <a:solidFill>
                  <a:srgbClr val="0070C0"/>
                </a:solidFill>
              </a:rPr>
              <a:t>иных компонентов</a:t>
            </a:r>
            <a:r>
              <a:rPr lang="ru-RU" dirty="0">
                <a:solidFill>
                  <a:srgbClr val="0070C0"/>
                </a:solidFill>
              </a:rPr>
              <a:t>, предусмотренных образовательными программами (в том числе</a:t>
            </a:r>
          </a:p>
          <a:p>
            <a:pPr marL="45720" indent="0" algn="just">
              <a:buNone/>
            </a:pPr>
            <a:r>
              <a:rPr lang="ru-RU" dirty="0">
                <a:solidFill>
                  <a:srgbClr val="0070C0"/>
                </a:solidFill>
              </a:rPr>
              <a:t>различных вида, уровня и (или) направленности</a:t>
            </a:r>
            <a:r>
              <a:rPr lang="ru-RU" dirty="0" smtClean="0">
                <a:solidFill>
                  <a:srgbClr val="0070C0"/>
                </a:solidFill>
              </a:rPr>
              <a:t>),  </a:t>
            </a:r>
            <a:r>
              <a:rPr lang="ru-RU" dirty="0">
                <a:solidFill>
                  <a:srgbClr val="0070C0"/>
                </a:solidFill>
              </a:rPr>
              <a:t>с </a:t>
            </a:r>
            <a:r>
              <a:rPr lang="ru-RU" dirty="0" smtClean="0">
                <a:solidFill>
                  <a:srgbClr val="0070C0"/>
                </a:solidFill>
              </a:rPr>
              <a:t>использованием </a:t>
            </a:r>
            <a:r>
              <a:rPr lang="ru-RU" dirty="0">
                <a:solidFill>
                  <a:srgbClr val="0070C0"/>
                </a:solidFill>
              </a:rPr>
              <a:t>ресурсов нескольких организаций, </a:t>
            </a:r>
            <a:r>
              <a:rPr lang="ru-RU" dirty="0" smtClean="0">
                <a:solidFill>
                  <a:srgbClr val="0070C0"/>
                </a:solidFill>
              </a:rPr>
              <a:t>осуществляющих образовательную </a:t>
            </a:r>
            <a:r>
              <a:rPr lang="ru-RU" dirty="0">
                <a:solidFill>
                  <a:srgbClr val="0070C0"/>
                </a:solidFill>
              </a:rPr>
              <a:t>деятельность, включая иностранные, а также при необходимости </a:t>
            </a:r>
            <a:r>
              <a:rPr lang="ru-RU" dirty="0" smtClean="0">
                <a:solidFill>
                  <a:srgbClr val="0070C0"/>
                </a:solidFill>
              </a:rPr>
              <a:t>с использованием </a:t>
            </a:r>
            <a:r>
              <a:rPr lang="ru-RU" dirty="0">
                <a:solidFill>
                  <a:srgbClr val="0070C0"/>
                </a:solidFill>
              </a:rPr>
              <a:t>ресурсов иных организаций. </a:t>
            </a:r>
          </a:p>
        </p:txBody>
      </p:sp>
    </p:spTree>
    <p:extLst>
      <p:ext uri="{BB962C8B-B14F-4D97-AF65-F5344CB8AC3E}">
        <p14:creationId xmlns:p14="http://schemas.microsoft.com/office/powerpoint/2010/main" val="1792298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731520"/>
            <a:ext cx="8424936" cy="572181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764704"/>
            <a:ext cx="8280920" cy="7812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Сетевая образовательная</a:t>
            </a:r>
          </a:p>
          <a:p>
            <a:pPr algn="ctr"/>
            <a:r>
              <a:rPr lang="ru-RU" dirty="0"/>
              <a:t>программа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844824"/>
            <a:ext cx="3168352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Совместно </a:t>
            </a:r>
            <a:r>
              <a:rPr lang="ru-RU" dirty="0" smtClean="0"/>
              <a:t>разработанная   </a:t>
            </a:r>
            <a:r>
              <a:rPr lang="ru-RU" dirty="0"/>
              <a:t>и утвержденная несколькими организациям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283968" y="1988840"/>
            <a:ext cx="3816424" cy="20162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Включающая</a:t>
            </a:r>
          </a:p>
          <a:p>
            <a:pPr algn="ctr"/>
            <a:r>
              <a:rPr lang="ru-RU" dirty="0"/>
              <a:t>только часть</a:t>
            </a:r>
          </a:p>
          <a:p>
            <a:pPr algn="ctr"/>
            <a:r>
              <a:rPr lang="ru-RU" dirty="0"/>
              <a:t>(модуль, раздел,</a:t>
            </a:r>
          </a:p>
          <a:p>
            <a:pPr algn="ctr"/>
            <a:r>
              <a:rPr lang="ru-RU" dirty="0"/>
              <a:t>тему) из ДООП</a:t>
            </a:r>
          </a:p>
          <a:p>
            <a:pPr algn="ctr"/>
            <a:r>
              <a:rPr lang="ru-RU" dirty="0"/>
              <a:t>одной организации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56030" y="4411960"/>
            <a:ext cx="2736304" cy="1634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Договор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55685" y="4411960"/>
            <a:ext cx="2416605" cy="1634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Локальный нормативный акт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868144" y="4411960"/>
            <a:ext cx="2376264" cy="1634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Пакет</a:t>
            </a:r>
          </a:p>
          <a:p>
            <a:pPr algn="ctr"/>
            <a:r>
              <a:rPr lang="ru-RU" dirty="0"/>
              <a:t>распорядительных</a:t>
            </a:r>
          </a:p>
          <a:p>
            <a:pPr algn="ctr"/>
            <a:r>
              <a:rPr lang="ru-RU" dirty="0"/>
              <a:t>документов по</a:t>
            </a:r>
          </a:p>
          <a:p>
            <a:pPr algn="ctr"/>
            <a:r>
              <a:rPr lang="ru-RU" dirty="0"/>
              <a:t>учреждению</a:t>
            </a:r>
          </a:p>
        </p:txBody>
      </p:sp>
      <p:sp>
        <p:nvSpPr>
          <p:cNvPr id="10" name="Стрелка вниз 9"/>
          <p:cNvSpPr/>
          <p:nvPr/>
        </p:nvSpPr>
        <p:spPr>
          <a:xfrm>
            <a:off x="1809404" y="4072753"/>
            <a:ext cx="484632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2798565" y="5147081"/>
            <a:ext cx="693315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5672290" y="5389397"/>
            <a:ext cx="33987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222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208912" cy="5649808"/>
          </a:xfrm>
        </p:spPr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ru-RU" sz="3000" b="1" dirty="0" smtClean="0">
                <a:solidFill>
                  <a:srgbClr val="FF0000"/>
                </a:solidFill>
              </a:rPr>
              <a:t>Сторонами </a:t>
            </a:r>
            <a:r>
              <a:rPr lang="ru-RU" sz="3000" b="1" dirty="0">
                <a:solidFill>
                  <a:srgbClr val="FF0000"/>
                </a:solidFill>
              </a:rPr>
              <a:t>договора о сетевой форме являются: </a:t>
            </a:r>
            <a:endParaRPr lang="ru-RU" sz="3000" b="1" dirty="0" smtClean="0">
              <a:solidFill>
                <a:srgbClr val="FF0000"/>
              </a:solidFill>
            </a:endParaRPr>
          </a:p>
          <a:p>
            <a:pPr marL="45720" indent="0" algn="just">
              <a:buNone/>
            </a:pPr>
            <a:r>
              <a:rPr lang="ru-RU" sz="2400" dirty="0" smtClean="0"/>
              <a:t> </a:t>
            </a:r>
            <a:r>
              <a:rPr lang="ru-RU" sz="2400" dirty="0">
                <a:solidFill>
                  <a:srgbClr val="0070C0"/>
                </a:solidFill>
              </a:rPr>
              <a:t>1. </a:t>
            </a:r>
            <a:r>
              <a:rPr lang="ru-RU" sz="2800" b="1" dirty="0">
                <a:solidFill>
                  <a:srgbClr val="0070C0"/>
                </a:solidFill>
              </a:rPr>
              <a:t>базовая организация </a:t>
            </a:r>
            <a:r>
              <a:rPr lang="ru-RU" sz="2400" dirty="0">
                <a:solidFill>
                  <a:srgbClr val="0070C0"/>
                </a:solidFill>
              </a:rPr>
              <a:t>- организация, осуществляющая образовательную деятельность, в которую обучающийся принят на обучение в соответствии со статьей 55 Федерального закона от 29 декабря 2012 г. N 273- ФЗ "Об образовании в Российской Федерации" и которая несет ответственность за реализацию сетевой образовательной программы, осуществляет контроль за участием организаций-участников в реализации сетевой образовательной программы</a:t>
            </a:r>
            <a:r>
              <a:rPr lang="ru-RU" sz="2400" dirty="0" smtClean="0">
                <a:solidFill>
                  <a:srgbClr val="0070C0"/>
                </a:solidFill>
              </a:rPr>
              <a:t>;</a:t>
            </a:r>
          </a:p>
          <a:p>
            <a:pPr marL="45720" indent="0" algn="just"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>
                <a:solidFill>
                  <a:srgbClr val="0070C0"/>
                </a:solidFill>
              </a:rPr>
              <a:t>2. </a:t>
            </a:r>
            <a:r>
              <a:rPr lang="ru-RU" sz="2800" b="1" dirty="0">
                <a:solidFill>
                  <a:srgbClr val="0070C0"/>
                </a:solidFill>
              </a:rPr>
              <a:t>организация-участник</a:t>
            </a:r>
            <a:r>
              <a:rPr lang="ru-RU" sz="2400" dirty="0">
                <a:solidFill>
                  <a:srgbClr val="0070C0"/>
                </a:solidFill>
              </a:rPr>
              <a:t> - организация, осуществляющая образовательную деятельность и реализующая часть сетевой образовательной программы (отдельные учебные предметы, курсы, дисциплины (модули), практики, иные компоненты) (далее - образовательная организация-участник) и (или) организация (научная организация, медицинская организация, организация культуры, физкультурно-спортивная или иная организация), обладающая ресурсами для осуществления образовательной деятельности по сетевой образовательной программе (далее - организация, обладающая ресурсами). </a:t>
            </a:r>
            <a:endParaRPr lang="ru-RU" sz="2400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3. </a:t>
            </a:r>
            <a:r>
              <a:rPr lang="ru-RU" sz="2400" dirty="0">
                <a:solidFill>
                  <a:srgbClr val="0070C0"/>
                </a:solidFill>
              </a:rPr>
              <a:t>Сторонами договора о сетевой форме могут являться несколько организаций-участников.</a:t>
            </a:r>
          </a:p>
        </p:txBody>
      </p:sp>
    </p:spTree>
    <p:extLst>
      <p:ext uri="{BB962C8B-B14F-4D97-AF65-F5344CB8AC3E}">
        <p14:creationId xmlns:p14="http://schemas.microsoft.com/office/powerpoint/2010/main" val="132772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404664"/>
            <a:ext cx="8496944" cy="604867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404664"/>
            <a:ext cx="792088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СТОРОНЫ ДОГОВОРА О СЕТЕВОЙ ФОРМЕ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844824"/>
            <a:ext cx="2426568" cy="41044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Базовая организация</a:t>
            </a:r>
          </a:p>
          <a:p>
            <a:pPr algn="ctr"/>
            <a:r>
              <a:rPr lang="ru-RU" dirty="0" smtClean="0"/>
              <a:t>(образовательная)</a:t>
            </a:r>
          </a:p>
          <a:p>
            <a:pPr algn="ctr"/>
            <a:endParaRPr lang="ru-RU" dirty="0"/>
          </a:p>
          <a:p>
            <a:pPr algn="ctr"/>
            <a:r>
              <a:rPr lang="ru-RU" dirty="0" smtClean="0"/>
              <a:t>Лицензия</a:t>
            </a:r>
          </a:p>
          <a:p>
            <a:pPr algn="ctr"/>
            <a:r>
              <a:rPr lang="ru-RU" dirty="0" smtClean="0"/>
              <a:t>Организация ДООП</a:t>
            </a:r>
          </a:p>
          <a:p>
            <a:pPr algn="ctr"/>
            <a:r>
              <a:rPr lang="ru-RU" dirty="0" smtClean="0"/>
              <a:t>Ответственность</a:t>
            </a:r>
          </a:p>
          <a:p>
            <a:pPr algn="ctr"/>
            <a:r>
              <a:rPr lang="ru-RU" dirty="0" smtClean="0"/>
              <a:t>Контроль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03848" y="1844824"/>
            <a:ext cx="2304256" cy="41044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Организация-участник</a:t>
            </a:r>
          </a:p>
          <a:p>
            <a:pPr algn="ctr"/>
            <a:r>
              <a:rPr lang="ru-RU" dirty="0" smtClean="0"/>
              <a:t>Лицензия</a:t>
            </a:r>
          </a:p>
          <a:p>
            <a:pPr algn="ctr"/>
            <a:r>
              <a:rPr lang="ru-RU" dirty="0" smtClean="0"/>
              <a:t>Реализация программы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724128" y="1844824"/>
            <a:ext cx="2520280" cy="41044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Организация обладающая ресурсами</a:t>
            </a:r>
          </a:p>
          <a:p>
            <a:pPr algn="ctr"/>
            <a:r>
              <a:rPr lang="ru-RU" dirty="0" smtClean="0"/>
              <a:t>(иная не образовательная)</a:t>
            </a:r>
          </a:p>
          <a:p>
            <a:pPr algn="ctr"/>
            <a:r>
              <a:rPr lang="ru-RU" dirty="0" smtClean="0"/>
              <a:t>Предоставляет ресурсы по договору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0848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8424936" cy="5649808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Модели и варианты реализации образовательных программ в сетевой форме</a:t>
            </a:r>
          </a:p>
          <a:p>
            <a:pPr marL="45720" indent="0" algn="ctr">
              <a:buNone/>
            </a:pP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1844824"/>
            <a:ext cx="338437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Долгосрочные программы</a:t>
            </a:r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4293096"/>
            <a:ext cx="3384376" cy="1634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Краткосрочные программы</a:t>
            </a:r>
          </a:p>
          <a:p>
            <a:pPr algn="ctr"/>
            <a:r>
              <a:rPr lang="ru-RU" dirty="0" smtClean="0"/>
              <a:t>(включенное обучение, практики)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148064" y="1844824"/>
            <a:ext cx="3240360" cy="4082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Формы сетевого взаимодействия</a:t>
            </a:r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r>
              <a:rPr lang="ru-RU" dirty="0" smtClean="0"/>
              <a:t>-очная</a:t>
            </a:r>
          </a:p>
          <a:p>
            <a:r>
              <a:rPr lang="ru-RU" dirty="0" smtClean="0"/>
              <a:t>-очно-заочная</a:t>
            </a:r>
          </a:p>
          <a:p>
            <a:pPr algn="ctr"/>
            <a:r>
              <a:rPr lang="ru-RU" dirty="0" smtClean="0"/>
              <a:t>-с применением ДОТ и ЭОР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1402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332656"/>
            <a:ext cx="8064896" cy="6048672"/>
          </a:xfrm>
        </p:spPr>
        <p:txBody>
          <a:bodyPr>
            <a:normAutofit fontScale="55000" lnSpcReduction="20000"/>
          </a:bodyPr>
          <a:lstStyle/>
          <a:p>
            <a:pPr marL="45720" indent="0" algn="just">
              <a:buNone/>
            </a:pPr>
            <a:r>
              <a:rPr lang="ru-RU" sz="3400" b="1" dirty="0">
                <a:solidFill>
                  <a:srgbClr val="FF0000"/>
                </a:solidFill>
              </a:rPr>
              <a:t>Алгоритм действий участников реализации образовательных программ в сетевой форме для заключения договора между образовательной организацией </a:t>
            </a:r>
            <a:endParaRPr lang="ru-RU" sz="3400" b="1" dirty="0" smtClean="0">
              <a:solidFill>
                <a:srgbClr val="FF0000"/>
              </a:solidFill>
            </a:endParaRPr>
          </a:p>
          <a:p>
            <a:pPr marL="45720" indent="0" algn="just">
              <a:buNone/>
            </a:pPr>
            <a:endParaRPr lang="ru-RU" sz="3400" b="1" dirty="0" smtClean="0">
              <a:solidFill>
                <a:srgbClr val="FF0000"/>
              </a:solidFill>
            </a:endParaRPr>
          </a:p>
          <a:p>
            <a:pPr marL="45720" indent="0" algn="just">
              <a:buNone/>
            </a:pPr>
            <a:r>
              <a:rPr lang="ru-RU" sz="2900" b="1" dirty="0" smtClean="0">
                <a:solidFill>
                  <a:srgbClr val="0070C0"/>
                </a:solidFill>
              </a:rPr>
              <a:t>1.Стороны </a:t>
            </a:r>
            <a:r>
              <a:rPr lang="ru-RU" sz="2900" b="1" dirty="0">
                <a:solidFill>
                  <a:srgbClr val="0070C0"/>
                </a:solidFill>
              </a:rPr>
              <a:t>оценивают возможность применения сетевой формы (обязательно участие обеих Сторон в образовательном процессе). </a:t>
            </a:r>
            <a:endParaRPr lang="ru-RU" sz="2900" b="1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endParaRPr lang="ru-RU" sz="2900" b="1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r>
              <a:rPr lang="ru-RU" sz="2900" b="1" dirty="0" smtClean="0">
                <a:solidFill>
                  <a:srgbClr val="0070C0"/>
                </a:solidFill>
              </a:rPr>
              <a:t>2.Стороны </a:t>
            </a:r>
            <a:r>
              <a:rPr lang="ru-RU" sz="2900" b="1" dirty="0">
                <a:solidFill>
                  <a:srgbClr val="0070C0"/>
                </a:solidFill>
              </a:rPr>
              <a:t>заключают договор о сетевой форме реализации образовательных программы, в рамках которого: Стороны совместно разрабатывают и утверждают образовательную программу (часть образовательной программы). </a:t>
            </a:r>
            <a:endParaRPr lang="ru-RU" sz="2900" b="1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endParaRPr lang="ru-RU" sz="2900" b="1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r>
              <a:rPr lang="ru-RU" sz="2900" b="1" dirty="0" smtClean="0">
                <a:solidFill>
                  <a:srgbClr val="0070C0"/>
                </a:solidFill>
              </a:rPr>
              <a:t>3.Стороны </a:t>
            </a:r>
            <a:r>
              <a:rPr lang="ru-RU" sz="2900" b="1" dirty="0">
                <a:solidFill>
                  <a:srgbClr val="0070C0"/>
                </a:solidFill>
              </a:rPr>
              <a:t>определяю кто из них какую часть образовательной программы будет реализовывать</a:t>
            </a:r>
            <a:r>
              <a:rPr lang="ru-RU" sz="2900" b="1" dirty="0" smtClean="0">
                <a:solidFill>
                  <a:srgbClr val="0070C0"/>
                </a:solidFill>
              </a:rPr>
              <a:t>.</a:t>
            </a:r>
          </a:p>
          <a:p>
            <a:pPr marL="45720" indent="0" algn="just">
              <a:buNone/>
            </a:pPr>
            <a:endParaRPr lang="ru-RU" sz="2900" b="1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r>
              <a:rPr lang="ru-RU" sz="2900" b="1" dirty="0" smtClean="0">
                <a:solidFill>
                  <a:srgbClr val="0070C0"/>
                </a:solidFill>
              </a:rPr>
              <a:t>4. </a:t>
            </a:r>
            <a:r>
              <a:rPr lang="ru-RU" sz="2900" b="1" dirty="0">
                <a:solidFill>
                  <a:srgbClr val="0070C0"/>
                </a:solidFill>
              </a:rPr>
              <a:t>Стороны определяют, что из имущества и иных ресурсов каждая из сторон будет использовать в рамках договора</a:t>
            </a:r>
            <a:r>
              <a:rPr lang="ru-RU" sz="2900" b="1" dirty="0" smtClean="0">
                <a:solidFill>
                  <a:srgbClr val="0070C0"/>
                </a:solidFill>
              </a:rPr>
              <a:t>.</a:t>
            </a:r>
          </a:p>
          <a:p>
            <a:pPr marL="45720" indent="0" algn="just">
              <a:buNone/>
            </a:pPr>
            <a:endParaRPr lang="ru-RU" sz="2900" b="1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r>
              <a:rPr lang="ru-RU" sz="2900" b="1" dirty="0" smtClean="0">
                <a:solidFill>
                  <a:srgbClr val="0070C0"/>
                </a:solidFill>
              </a:rPr>
              <a:t> 5.Стороны </a:t>
            </a:r>
            <a:r>
              <a:rPr lang="ru-RU" sz="2900" b="1" dirty="0">
                <a:solidFill>
                  <a:srgbClr val="0070C0"/>
                </a:solidFill>
              </a:rPr>
              <a:t>определяют, как будут зачтены результаты обучения в сетевой форме при проведении промежуточной и итоговой аттестации обучающегося. </a:t>
            </a:r>
            <a:endParaRPr lang="ru-RU" sz="2900" b="1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endParaRPr lang="ru-RU" sz="2900" b="1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r>
              <a:rPr lang="ru-RU" sz="2900" b="1" dirty="0" smtClean="0">
                <a:solidFill>
                  <a:srgbClr val="0070C0"/>
                </a:solidFill>
              </a:rPr>
              <a:t>6.Стороны </a:t>
            </a:r>
            <a:r>
              <a:rPr lang="ru-RU" sz="2900" b="1" dirty="0">
                <a:solidFill>
                  <a:srgbClr val="0070C0"/>
                </a:solidFill>
              </a:rPr>
              <a:t>определяют перечень и порядок предоставления отчетной документации.</a:t>
            </a:r>
          </a:p>
        </p:txBody>
      </p:sp>
    </p:spTree>
    <p:extLst>
      <p:ext uri="{BB962C8B-B14F-4D97-AF65-F5344CB8AC3E}">
        <p14:creationId xmlns:p14="http://schemas.microsoft.com/office/powerpoint/2010/main" val="31252554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8496944" cy="586583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3100" b="1" dirty="0">
                <a:solidFill>
                  <a:srgbClr val="FF0000"/>
                </a:solidFill>
              </a:rPr>
              <a:t>Утверждение сетевой программы </a:t>
            </a:r>
            <a:endParaRPr lang="ru-RU" sz="3100" b="1" dirty="0" smtClean="0">
              <a:solidFill>
                <a:srgbClr val="FF0000"/>
              </a:solidFill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rgbClr val="0070C0"/>
                </a:solidFill>
              </a:rPr>
              <a:t>1.Сетевая </a:t>
            </a:r>
            <a:r>
              <a:rPr lang="ru-RU" dirty="0">
                <a:solidFill>
                  <a:srgbClr val="0070C0"/>
                </a:solidFill>
              </a:rPr>
              <a:t>образовательная программа в соответствии с договором о сетевой форме утверждается базовой организацией самостоятельно либо совместно с образовательной организацией-участником (образовательными </a:t>
            </a:r>
            <a:r>
              <a:rPr lang="ru-RU" dirty="0" smtClean="0">
                <a:solidFill>
                  <a:srgbClr val="0070C0"/>
                </a:solidFill>
              </a:rPr>
              <a:t>организациями участниками</a:t>
            </a:r>
            <a:r>
              <a:rPr lang="ru-RU" dirty="0">
                <a:solidFill>
                  <a:srgbClr val="0070C0"/>
                </a:solidFill>
              </a:rPr>
              <a:t>). </a:t>
            </a:r>
            <a:endParaRPr lang="ru-RU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rgbClr val="0070C0"/>
                </a:solidFill>
              </a:rPr>
              <a:t>2.В </a:t>
            </a:r>
            <a:r>
              <a:rPr lang="ru-RU" dirty="0">
                <a:solidFill>
                  <a:srgbClr val="0070C0"/>
                </a:solidFill>
              </a:rPr>
              <a:t>случае, когда сетевая образовательная программа утверждается базовой организацией самостоятельно, образовательная организация-участник разрабатывает, утверждает и направляет базовой организации для включения в сетевую образовательную программу рабочие программы реализуемых ею частей (учебных предметов, курсов, дисциплин (модулей), практики, иных компонентов), а также необходимые оценочные и методические материалы.</a:t>
            </a:r>
          </a:p>
        </p:txBody>
      </p:sp>
    </p:spTree>
    <p:extLst>
      <p:ext uri="{BB962C8B-B14F-4D97-AF65-F5344CB8AC3E}">
        <p14:creationId xmlns:p14="http://schemas.microsoft.com/office/powerpoint/2010/main" val="26478682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731520"/>
            <a:ext cx="8568952" cy="550579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b="1" dirty="0">
                <a:solidFill>
                  <a:srgbClr val="FF0000"/>
                </a:solidFill>
              </a:rPr>
              <a:t>Прием и зачисление на сетевую программу 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endParaRPr lang="ru-RU" dirty="0"/>
          </a:p>
          <a:p>
            <a:pPr marL="45720" indent="0" algn="just">
              <a:buNone/>
            </a:pPr>
            <a:r>
              <a:rPr lang="ru-RU" dirty="0" smtClean="0">
                <a:solidFill>
                  <a:srgbClr val="0070C0"/>
                </a:solidFill>
              </a:rPr>
              <a:t>При </a:t>
            </a:r>
            <a:r>
              <a:rPr lang="ru-RU" dirty="0">
                <a:solidFill>
                  <a:srgbClr val="0070C0"/>
                </a:solidFill>
              </a:rPr>
              <a:t>приеме на обучение по сетевой образовательной программе обучающийся зачисляется в базовую организацию на обучение по указанной программе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>
                <a:solidFill>
                  <a:srgbClr val="0070C0"/>
                </a:solidFill>
              </a:rPr>
              <a:t>Зачисление в образовательную организацию-участника при реализации в сетевой форме основных образовательных программ и дополнительных образовательных программ осуществляется путем перевода в указанную организацию без отчисления из базовой организации в порядке, определяемом локальными нормативными актами указанной организации. </a:t>
            </a:r>
            <a:endParaRPr lang="ru-RU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rgbClr val="0070C0"/>
                </a:solidFill>
              </a:rPr>
              <a:t>Зачисление </a:t>
            </a:r>
            <a:r>
              <a:rPr lang="ru-RU" dirty="0">
                <a:solidFill>
                  <a:srgbClr val="0070C0"/>
                </a:solidFill>
              </a:rPr>
              <a:t>обучающихся в организацию, обладающую ресурсами, не производится.</a:t>
            </a:r>
          </a:p>
        </p:txBody>
      </p:sp>
    </p:spTree>
    <p:extLst>
      <p:ext uri="{BB962C8B-B14F-4D97-AF65-F5344CB8AC3E}">
        <p14:creationId xmlns:p14="http://schemas.microsoft.com/office/powerpoint/2010/main" val="782793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731520"/>
            <a:ext cx="8424936" cy="586583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800" b="1" dirty="0">
                <a:solidFill>
                  <a:srgbClr val="FF0000"/>
                </a:solidFill>
              </a:rPr>
              <a:t>Текущий контроль и промежуточная аттестация 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rgbClr val="0070C0"/>
                </a:solidFill>
              </a:rPr>
              <a:t>Освоение </a:t>
            </a:r>
            <a:r>
              <a:rPr lang="ru-RU" dirty="0">
                <a:solidFill>
                  <a:srgbClr val="0070C0"/>
                </a:solidFill>
              </a:rPr>
              <a:t>части сетевой образовательной программы в образовательной организации-участнике сопровождается текущим контролем и промежуточной аттестацией, проводимой в формах, определенных учебным планом сетевой образовательной программы, и в порядке, установленном образовательной организацией-участником. </a:t>
            </a:r>
            <a:endParaRPr lang="ru-RU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rgbClr val="0070C0"/>
                </a:solidFill>
              </a:rPr>
              <a:t>Результаты </a:t>
            </a:r>
            <a:r>
              <a:rPr lang="ru-RU" dirty="0">
                <a:solidFill>
                  <a:srgbClr val="0070C0"/>
                </a:solidFill>
              </a:rPr>
              <a:t>промежуточной аттестации, проводимой образовательной организацией-участником, являются результатами промежуточной аттестации по сетевой образовательной программе и не требуют зачета в базовой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14729433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16632"/>
            <a:ext cx="8784976" cy="5832648"/>
          </a:xfrm>
        </p:spPr>
        <p:txBody>
          <a:bodyPr/>
          <a:lstStyle/>
          <a:p>
            <a:pPr marL="45720" indent="0" algn="ctr">
              <a:buNone/>
            </a:pPr>
            <a:r>
              <a:rPr lang="ru-RU" sz="2800" b="1" dirty="0" smtClean="0">
                <a:solidFill>
                  <a:srgbClr val="C00000"/>
                </a:solidFill>
              </a:rPr>
              <a:t>Сетевая форма реализации образовательной программы (ОП) </a:t>
            </a:r>
          </a:p>
          <a:p>
            <a:pPr marL="4572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Пример 1: (программа составлена совместно ОУ и учреждение дополнительного образования)</a:t>
            </a:r>
          </a:p>
          <a:p>
            <a:pPr marL="45720" indent="0"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1844824"/>
            <a:ext cx="7632848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Направление развития личности ребенка </a:t>
            </a:r>
          </a:p>
          <a:p>
            <a:pPr algn="ctr"/>
            <a:r>
              <a:rPr lang="ru-RU" dirty="0" smtClean="0"/>
              <a:t>Физкультурно-спортивное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2492896"/>
            <a:ext cx="381642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Образовательная программа 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«Игроград»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44008" y="2492896"/>
            <a:ext cx="396044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Сетевой партнер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3212976"/>
            <a:ext cx="381642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Модуль 1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Сюжетные игры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44008" y="3212976"/>
            <a:ext cx="396044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Школа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27584" y="4005064"/>
            <a:ext cx="381642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Модуль 2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Народные игры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44008" y="4005064"/>
            <a:ext cx="396044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Учреждение дополнительного образования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27584" y="4941168"/>
            <a:ext cx="3744416" cy="529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srgbClr val="FFFF00"/>
                </a:solidFill>
              </a:rPr>
              <a:t>Модуль </a:t>
            </a:r>
            <a:r>
              <a:rPr lang="ru-RU" dirty="0" smtClean="0">
                <a:solidFill>
                  <a:srgbClr val="FFFF00"/>
                </a:solidFill>
              </a:rPr>
              <a:t>3</a:t>
            </a:r>
          </a:p>
          <a:p>
            <a:pPr lvl="0" algn="ctr"/>
            <a:r>
              <a:rPr lang="ru-RU" dirty="0" smtClean="0">
                <a:solidFill>
                  <a:srgbClr val="FFFF00"/>
                </a:solidFill>
              </a:rPr>
              <a:t>Спортивные игры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572000" y="4941168"/>
            <a:ext cx="4032448" cy="529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Учреждение культуры и спорта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827584" y="6021288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Цель-достижение запланированных результатов (в соответствии с ОП) 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702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8424936" cy="5721816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1.Сетевое взаимодействие образовательных учреждений</a:t>
            </a:r>
          </a:p>
          <a:p>
            <a:pPr marL="45720" indent="0" algn="ctr">
              <a:buNone/>
            </a:pPr>
            <a:r>
              <a:rPr lang="ru-RU" sz="1800" b="1" dirty="0" smtClean="0">
                <a:solidFill>
                  <a:srgbClr val="0070C0"/>
                </a:solidFill>
              </a:rPr>
              <a:t>(Модель </a:t>
            </a:r>
            <a:r>
              <a:rPr lang="ru-RU" sz="1800" b="1" dirty="0">
                <a:solidFill>
                  <a:srgbClr val="0070C0"/>
                </a:solidFill>
              </a:rPr>
              <a:t>сетевого взаимодействия на основе современных технологий, обеспечивающего высокое качество образования и развития ключевых компетенций </a:t>
            </a:r>
            <a:r>
              <a:rPr lang="ru-RU" sz="1800" b="1" dirty="0" smtClean="0">
                <a:solidFill>
                  <a:srgbClr val="0070C0"/>
                </a:solidFill>
              </a:rPr>
              <a:t>обучающихся)</a:t>
            </a:r>
          </a:p>
          <a:p>
            <a:pPr marL="45720" indent="0" algn="just">
              <a:buNone/>
            </a:pPr>
            <a:r>
              <a:rPr lang="ru-RU" sz="1800" b="1" i="1" dirty="0">
                <a:solidFill>
                  <a:srgbClr val="00B050"/>
                </a:solidFill>
              </a:rPr>
              <a:t>Проект «Сетевое взаимодействие как фактор инновационного развития образовательного учреждения (на примере МБОУ ДО Дом детского творчества п. Сосьва-ресурсного центра сетевого взаимодействия)» реализуется с 2014 года, целью которого является создание единого образовательного пространства для обеспечения качества и доступности образования, выполнение заказа общества на формирование успешной </a:t>
            </a:r>
            <a:r>
              <a:rPr lang="ru-RU" sz="1800" b="1" i="1" dirty="0" smtClean="0">
                <a:solidFill>
                  <a:srgbClr val="00B050"/>
                </a:solidFill>
              </a:rPr>
              <a:t>личности.</a:t>
            </a:r>
          </a:p>
          <a:p>
            <a:pPr marL="45720" indent="0" algn="just">
              <a:buNone/>
            </a:pPr>
            <a:r>
              <a:rPr lang="ru-RU" sz="1800" b="1" i="1" dirty="0">
                <a:solidFill>
                  <a:srgbClr val="00B050"/>
                </a:solidFill>
              </a:rPr>
              <a:t>-</a:t>
            </a:r>
            <a:r>
              <a:rPr lang="ru-RU" sz="1800" b="1" i="1" dirty="0" smtClean="0">
                <a:solidFill>
                  <a:srgbClr val="00B050"/>
                </a:solidFill>
              </a:rPr>
              <a:t>Внеурочная </a:t>
            </a:r>
            <a:r>
              <a:rPr lang="ru-RU" sz="1800" b="1" i="1" dirty="0">
                <a:solidFill>
                  <a:srgbClr val="00B050"/>
                </a:solidFill>
              </a:rPr>
              <a:t>деятельность осуществляется посредством реализации </a:t>
            </a:r>
            <a:r>
              <a:rPr lang="ru-RU" sz="1800" b="1" i="1" dirty="0" smtClean="0">
                <a:solidFill>
                  <a:srgbClr val="00B050"/>
                </a:solidFill>
              </a:rPr>
              <a:t>педагогами дополнительного образования в ОУ СГО рабочих </a:t>
            </a:r>
            <a:r>
              <a:rPr lang="ru-RU" sz="1800" b="1" i="1" dirty="0">
                <a:solidFill>
                  <a:srgbClr val="00B050"/>
                </a:solidFill>
              </a:rPr>
              <a:t>программ внеурочной деятельности</a:t>
            </a:r>
            <a:r>
              <a:rPr lang="ru-RU" sz="1800" b="1" i="1" dirty="0" smtClean="0">
                <a:solidFill>
                  <a:srgbClr val="00B050"/>
                </a:solidFill>
              </a:rPr>
              <a:t>.</a:t>
            </a:r>
          </a:p>
          <a:p>
            <a:pPr marL="45720" indent="0" algn="just">
              <a:buNone/>
            </a:pPr>
            <a:r>
              <a:rPr lang="ru-RU" sz="1800" b="1" i="1" dirty="0">
                <a:solidFill>
                  <a:srgbClr val="00B050"/>
                </a:solidFill>
              </a:rPr>
              <a:t>-Рабочие программы внеурочной деятельности разрабатываются образовательной организацией самостоятельно на </a:t>
            </a:r>
            <a:r>
              <a:rPr lang="ru-RU" sz="1800" b="1" i="1" dirty="0" smtClean="0">
                <a:solidFill>
                  <a:srgbClr val="00B050"/>
                </a:solidFill>
              </a:rPr>
              <a:t>основе требований </a:t>
            </a:r>
            <a:r>
              <a:rPr lang="ru-RU" sz="1800" b="1" i="1" dirty="0">
                <a:solidFill>
                  <a:srgbClr val="00B050"/>
                </a:solidFill>
              </a:rPr>
              <a:t>федеральных государственных </a:t>
            </a:r>
            <a:r>
              <a:rPr lang="ru-RU" sz="1800" b="1" i="1" dirty="0" smtClean="0">
                <a:solidFill>
                  <a:srgbClr val="00B050"/>
                </a:solidFill>
              </a:rPr>
              <a:t>образовательных стандартов </a:t>
            </a:r>
            <a:r>
              <a:rPr lang="ru-RU" sz="1800" b="1" i="1" dirty="0">
                <a:solidFill>
                  <a:srgbClr val="00B050"/>
                </a:solidFill>
              </a:rPr>
              <a:t>общего образования (далее — ФГОС) с учетом соответствующих примерных основных образовательных программ.</a:t>
            </a:r>
          </a:p>
          <a:p>
            <a:pPr marL="45720" indent="0" algn="ctr">
              <a:buNone/>
            </a:pP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4632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628800"/>
            <a:ext cx="8856983" cy="3886368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16632"/>
            <a:ext cx="8928992" cy="1584176"/>
          </a:xfrm>
        </p:spPr>
        <p:txBody>
          <a:bodyPr>
            <a:normAutofit fontScale="92500" lnSpcReduction="10000"/>
          </a:bodyPr>
          <a:lstStyle/>
          <a:p>
            <a:pPr marL="45720" lvl="0" indent="0" algn="ctr">
              <a:buClr>
                <a:srgbClr val="F14124">
                  <a:lumMod val="75000"/>
                </a:srgbClr>
              </a:buClr>
              <a:buNone/>
            </a:pPr>
            <a:r>
              <a:rPr lang="ru-RU" sz="2800" b="1" dirty="0">
                <a:solidFill>
                  <a:srgbClr val="C00000"/>
                </a:solidFill>
              </a:rPr>
              <a:t>Сетевая форма реализации образовательной программы (ОП) </a:t>
            </a: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Пример 2: </a:t>
            </a:r>
            <a:r>
              <a:rPr lang="ru-RU" b="1" dirty="0">
                <a:solidFill>
                  <a:srgbClr val="FF0000"/>
                </a:solidFill>
              </a:rPr>
              <a:t>(программа составлена </a:t>
            </a:r>
            <a:r>
              <a:rPr lang="ru-RU" b="1" dirty="0" smtClean="0">
                <a:solidFill>
                  <a:srgbClr val="FF0000"/>
                </a:solidFill>
              </a:rPr>
              <a:t>базовой организацией (школа)- участник –учреждение дополнительного образования)</a:t>
            </a:r>
            <a:endParaRPr lang="ru-RU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7504" y="1556792"/>
            <a:ext cx="8856984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Дополнительная общеобразовательная (общеразвивающая</a:t>
            </a:r>
            <a:r>
              <a:rPr lang="ru-RU" sz="1400" dirty="0" smtClean="0"/>
              <a:t>)</a:t>
            </a:r>
          </a:p>
          <a:p>
            <a:pPr algn="ctr"/>
            <a:r>
              <a:rPr lang="ru-RU" sz="1400" dirty="0" smtClean="0"/>
              <a:t> </a:t>
            </a:r>
            <a:r>
              <a:rPr lang="ru-RU" sz="1400" dirty="0"/>
              <a:t>программа  «Мир профессий</a:t>
            </a:r>
            <a:r>
              <a:rPr lang="ru-RU" sz="1400" dirty="0" smtClean="0"/>
              <a:t>»/либо элективный курс</a:t>
            </a:r>
          </a:p>
          <a:p>
            <a:pPr algn="ctr"/>
            <a:r>
              <a:rPr lang="ru-RU" sz="1400" dirty="0" smtClean="0"/>
              <a:t> реализация ОП в  предметной области  Образовательной программы ОУ «Технология</a:t>
            </a:r>
            <a:r>
              <a:rPr lang="ru-RU" sz="1400" dirty="0"/>
              <a:t>».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07504" y="2492896"/>
            <a:ext cx="417646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Дополнительная общеобразовательная (общеразвивающая)</a:t>
            </a:r>
          </a:p>
          <a:p>
            <a:pPr algn="ctr"/>
            <a:r>
              <a:rPr lang="ru-RU" sz="1400" dirty="0"/>
              <a:t> программа  «Мир </a:t>
            </a:r>
            <a:r>
              <a:rPr lang="ru-RU" sz="1400" dirty="0" smtClean="0"/>
              <a:t>профессий»</a:t>
            </a:r>
            <a:endParaRPr lang="ru-RU" sz="1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283968" y="2492896"/>
            <a:ext cx="468052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Сетевые партнеры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07504" y="3356992"/>
            <a:ext cx="41764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Модуль 1</a:t>
            </a:r>
          </a:p>
          <a:p>
            <a:pPr algn="ctr"/>
            <a:r>
              <a:rPr lang="ru-RU" sz="1400" dirty="0"/>
              <a:t>«Образование и профессия»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283968" y="3356992"/>
            <a:ext cx="468052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prstClr val="white"/>
                </a:solidFill>
              </a:rPr>
              <a:t>Школа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07504" y="4077072"/>
            <a:ext cx="4176464" cy="601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solidFill>
                  <a:prstClr val="white"/>
                </a:solidFill>
              </a:rPr>
              <a:t>Модуль 2</a:t>
            </a:r>
          </a:p>
          <a:p>
            <a:pPr lvl="0" algn="ctr"/>
            <a:r>
              <a:rPr lang="ru-RU" sz="1400" dirty="0">
                <a:solidFill>
                  <a:prstClr val="white"/>
                </a:solidFill>
              </a:rPr>
              <a:t>«Профессиональные пробы»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296998" y="4077072"/>
            <a:ext cx="4667490" cy="601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prstClr val="white"/>
                </a:solidFill>
              </a:rPr>
              <a:t>Учреждение дополнительного образования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07504" y="4797152"/>
            <a:ext cx="4189494" cy="601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solidFill>
                  <a:prstClr val="white"/>
                </a:solidFill>
              </a:rPr>
              <a:t>Модуль </a:t>
            </a:r>
            <a:r>
              <a:rPr lang="ru-RU" sz="1400" dirty="0" smtClean="0">
                <a:solidFill>
                  <a:prstClr val="white"/>
                </a:solidFill>
              </a:rPr>
              <a:t>3</a:t>
            </a:r>
          </a:p>
          <a:p>
            <a:pPr lvl="0" algn="ctr"/>
            <a:r>
              <a:rPr lang="ru-RU" sz="1400" dirty="0" smtClean="0">
                <a:solidFill>
                  <a:prstClr val="white"/>
                </a:solidFill>
              </a:rPr>
              <a:t>«Мастер</a:t>
            </a:r>
            <a:r>
              <a:rPr lang="ru-RU" sz="1400" dirty="0">
                <a:solidFill>
                  <a:prstClr val="white"/>
                </a:solidFill>
              </a:rPr>
              <a:t>, наставник, </a:t>
            </a:r>
            <a:r>
              <a:rPr lang="ru-RU" sz="1400" dirty="0" smtClean="0">
                <a:solidFill>
                  <a:prstClr val="white"/>
                </a:solidFill>
              </a:rPr>
              <a:t>мэтр» </a:t>
            </a:r>
            <a:endParaRPr lang="ru-RU" sz="1400" dirty="0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296998" y="4797152"/>
            <a:ext cx="4667490" cy="601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Предприятия СГО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07504" y="6093296"/>
            <a:ext cx="8856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Цель-достижение запланированных результатов (в соответствии с ОП)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44008" y="36450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91756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8208912" cy="4425672"/>
          </a:xfrm>
        </p:spPr>
        <p:txBody>
          <a:bodyPr/>
          <a:lstStyle/>
          <a:p>
            <a:pPr marL="4572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В данном направлении деятельности возможно реализация дополнительных общеобразовательных (общеразвивающих) программ по направленностям:</a:t>
            </a:r>
          </a:p>
          <a:p>
            <a:pPr marL="45720" indent="0">
              <a:buNone/>
            </a:pPr>
            <a:r>
              <a:rPr lang="ru-RU" b="1" dirty="0" smtClean="0">
                <a:solidFill>
                  <a:srgbClr val="0070C0"/>
                </a:solidFill>
              </a:rPr>
              <a:t>-естественнонаучная;</a:t>
            </a:r>
          </a:p>
          <a:p>
            <a:pPr marL="45720" indent="0">
              <a:buNone/>
            </a:pPr>
            <a:r>
              <a:rPr lang="ru-RU" b="1" dirty="0" smtClean="0">
                <a:solidFill>
                  <a:srgbClr val="0070C0"/>
                </a:solidFill>
              </a:rPr>
              <a:t>-техническая;</a:t>
            </a:r>
          </a:p>
          <a:p>
            <a:pPr marL="45720" indent="0">
              <a:buNone/>
            </a:pPr>
            <a:r>
              <a:rPr lang="ru-RU" b="1" dirty="0" smtClean="0">
                <a:solidFill>
                  <a:srgbClr val="0070C0"/>
                </a:solidFill>
              </a:rPr>
              <a:t>-художественная;</a:t>
            </a:r>
          </a:p>
          <a:p>
            <a:pPr marL="45720" indent="0">
              <a:buNone/>
            </a:pPr>
            <a:r>
              <a:rPr lang="ru-RU" b="1" dirty="0" smtClean="0">
                <a:solidFill>
                  <a:srgbClr val="0070C0"/>
                </a:solidFill>
              </a:rPr>
              <a:t>-физкультурно-спортивная;</a:t>
            </a:r>
          </a:p>
          <a:p>
            <a:pPr marL="45720" indent="0">
              <a:buNone/>
            </a:pPr>
            <a:r>
              <a:rPr lang="ru-RU" b="1" dirty="0" smtClean="0">
                <a:solidFill>
                  <a:srgbClr val="0070C0"/>
                </a:solidFill>
              </a:rPr>
              <a:t>-социально-гуманитарная;</a:t>
            </a:r>
          </a:p>
          <a:p>
            <a:pPr marL="45720" indent="0">
              <a:buNone/>
            </a:pPr>
            <a:r>
              <a:rPr lang="ru-RU" b="1" dirty="0" smtClean="0">
                <a:solidFill>
                  <a:srgbClr val="0070C0"/>
                </a:solidFill>
              </a:rPr>
              <a:t>-туристско-краеведческая.</a:t>
            </a:r>
          </a:p>
          <a:p>
            <a:pPr marL="45720" indent="0">
              <a:buNone/>
            </a:pP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8246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88640"/>
            <a:ext cx="8208912" cy="604867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3.Типовая модель дистанционных курсов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620688"/>
            <a:ext cx="856895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i="1" dirty="0" smtClean="0">
                <a:solidFill>
                  <a:srgbClr val="0070C0"/>
                </a:solidFill>
              </a:rPr>
              <a:t>Реализует содержательно-тематические </a:t>
            </a:r>
            <a:r>
              <a:rPr lang="ru-RU" sz="2000" i="1" dirty="0">
                <a:solidFill>
                  <a:srgbClr val="0070C0"/>
                </a:solidFill>
              </a:rPr>
              <a:t>направления дистанционных программ дополнительного образования детей, актуальных в современной ситуации и предполагающих дистанционные </a:t>
            </a:r>
            <a:r>
              <a:rPr lang="ru-RU" sz="2000" i="1" dirty="0" smtClean="0">
                <a:solidFill>
                  <a:srgbClr val="0070C0"/>
                </a:solidFill>
              </a:rPr>
              <a:t>формы реализации как базовые.</a:t>
            </a:r>
          </a:p>
          <a:p>
            <a:pPr algn="just"/>
            <a:endParaRPr lang="ru-RU" sz="2000" i="1" dirty="0" smtClean="0">
              <a:solidFill>
                <a:srgbClr val="0070C0"/>
              </a:solidFill>
            </a:endParaRPr>
          </a:p>
          <a:p>
            <a:pPr algn="just"/>
            <a:r>
              <a:rPr lang="ru-RU" sz="2000" b="1" i="1" dirty="0" smtClean="0">
                <a:solidFill>
                  <a:srgbClr val="0070C0"/>
                </a:solidFill>
              </a:rPr>
              <a:t>Предполагает:</a:t>
            </a:r>
          </a:p>
          <a:p>
            <a:pPr algn="just"/>
            <a:r>
              <a:rPr lang="ru-RU" sz="2000" dirty="0" smtClean="0">
                <a:solidFill>
                  <a:srgbClr val="0070C0"/>
                </a:solidFill>
              </a:rPr>
              <a:t>-Формирование </a:t>
            </a:r>
            <a:r>
              <a:rPr lang="ru-RU" sz="2000" dirty="0">
                <a:solidFill>
                  <a:srgbClr val="0070C0"/>
                </a:solidFill>
              </a:rPr>
              <a:t>информационной среды осуществляется с помощью программной системы дистанционного обучения (СДО</a:t>
            </a:r>
            <a:r>
              <a:rPr lang="ru-RU" sz="2000" dirty="0" smtClean="0">
                <a:solidFill>
                  <a:srgbClr val="0070C0"/>
                </a:solidFill>
              </a:rPr>
              <a:t>).</a:t>
            </a:r>
          </a:p>
          <a:p>
            <a:pPr algn="just"/>
            <a:endParaRPr lang="ru-RU" sz="2000" dirty="0" smtClean="0">
              <a:solidFill>
                <a:srgbClr val="0070C0"/>
              </a:solidFill>
            </a:endParaRPr>
          </a:p>
          <a:p>
            <a:pPr algn="just"/>
            <a:r>
              <a:rPr lang="ru-RU" sz="2000" dirty="0" smtClean="0">
                <a:solidFill>
                  <a:srgbClr val="0070C0"/>
                </a:solidFill>
              </a:rPr>
              <a:t>-Приближение </a:t>
            </a:r>
            <a:r>
              <a:rPr lang="ru-RU" sz="2000" dirty="0">
                <a:solidFill>
                  <a:srgbClr val="0070C0"/>
                </a:solidFill>
              </a:rPr>
              <a:t>спектра образовательных возможностей, доступных детям из отдаленных территорий муниципалитета к спектру возможностей, доступных детям центра </a:t>
            </a:r>
            <a:r>
              <a:rPr lang="ru-RU" sz="2000" dirty="0" smtClean="0">
                <a:solidFill>
                  <a:srgbClr val="0070C0"/>
                </a:solidFill>
              </a:rPr>
              <a:t>муниципалитета.</a:t>
            </a:r>
          </a:p>
          <a:p>
            <a:pPr algn="just"/>
            <a:endParaRPr lang="ru-RU" sz="2000" dirty="0" smtClean="0">
              <a:solidFill>
                <a:srgbClr val="0070C0"/>
              </a:solidFill>
            </a:endParaRPr>
          </a:p>
          <a:p>
            <a:pPr algn="just"/>
            <a:r>
              <a:rPr lang="ru-RU" sz="2000" dirty="0" smtClean="0">
                <a:solidFill>
                  <a:srgbClr val="0070C0"/>
                </a:solidFill>
              </a:rPr>
              <a:t>-реализация дополнительных общеобразовательных программ </a:t>
            </a:r>
            <a:r>
              <a:rPr lang="ru-RU" sz="2000" dirty="0">
                <a:solidFill>
                  <a:srgbClr val="0070C0"/>
                </a:solidFill>
              </a:rPr>
              <a:t>по всем направленностям дополнительного образования, кроме </a:t>
            </a:r>
            <a:r>
              <a:rPr lang="ru-RU" sz="2000" dirty="0" smtClean="0">
                <a:solidFill>
                  <a:srgbClr val="0070C0"/>
                </a:solidFill>
              </a:rPr>
              <a:t>физкультурно-спортивной с использованием дистанционных технологий.</a:t>
            </a:r>
          </a:p>
          <a:p>
            <a:pPr algn="just"/>
            <a:endParaRPr lang="ru-RU" sz="2000" dirty="0" smtClean="0">
              <a:solidFill>
                <a:srgbClr val="0070C0"/>
              </a:solidFill>
            </a:endParaRPr>
          </a:p>
          <a:p>
            <a:pPr algn="just"/>
            <a:r>
              <a:rPr lang="ru-RU" sz="2000" dirty="0">
                <a:solidFill>
                  <a:srgbClr val="0070C0"/>
                </a:solidFill>
              </a:rPr>
              <a:t>-УМК к </a:t>
            </a:r>
            <a:r>
              <a:rPr lang="ru-RU" sz="2000" dirty="0" smtClean="0">
                <a:solidFill>
                  <a:srgbClr val="0070C0"/>
                </a:solidFill>
              </a:rPr>
              <a:t>программам физика, технология, робототехника (практикумы </a:t>
            </a:r>
            <a:r>
              <a:rPr lang="ru-RU" sz="2000" dirty="0">
                <a:solidFill>
                  <a:srgbClr val="0070C0"/>
                </a:solidFill>
              </a:rPr>
              <a:t>или практические </a:t>
            </a:r>
            <a:r>
              <a:rPr lang="ru-RU" sz="2000" dirty="0" smtClean="0">
                <a:solidFill>
                  <a:srgbClr val="0070C0"/>
                </a:solidFill>
              </a:rPr>
              <a:t>работы на основе робототехники) </a:t>
            </a:r>
          </a:p>
          <a:p>
            <a:pPr algn="just"/>
            <a:endParaRPr lang="ru-RU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1498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332656"/>
            <a:ext cx="8568952" cy="6048672"/>
          </a:xfrm>
        </p:spPr>
        <p:txBody>
          <a:bodyPr/>
          <a:lstStyle/>
          <a:p>
            <a:pPr marL="45720" indent="0" algn="just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Пример уже действующих дистанционных курсов:</a:t>
            </a:r>
          </a:p>
          <a:p>
            <a:pPr marL="45720" indent="0" algn="just">
              <a:buNone/>
            </a:pPr>
            <a:r>
              <a:rPr lang="ru-RU" sz="2000" dirty="0" smtClean="0">
                <a:solidFill>
                  <a:srgbClr val="0070C0"/>
                </a:solidFill>
              </a:rPr>
              <a:t>-</a:t>
            </a:r>
            <a:r>
              <a:rPr lang="ru-RU" sz="2000" dirty="0">
                <a:solidFill>
                  <a:srgbClr val="0070C0"/>
                </a:solidFill>
              </a:rPr>
              <a:t>переработка существующих очных дополнительных общеобразовательных (общеразвивающих) программ в дистанционный режим реализации в образовательных учреждениях СГО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060848"/>
            <a:ext cx="3240360" cy="1274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МБОУ ДОУ № 1 «Березка» п. Сосьва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779912" y="2060848"/>
            <a:ext cx="5112568" cy="1202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Художественная направленность:</a:t>
            </a:r>
          </a:p>
          <a:p>
            <a:r>
              <a:rPr lang="ru-RU" sz="1600" dirty="0"/>
              <a:t>1.Программа «Я </a:t>
            </a:r>
            <a:r>
              <a:rPr lang="ru-RU" sz="1600" dirty="0" err="1"/>
              <a:t>умейка</a:t>
            </a:r>
            <a:r>
              <a:rPr lang="ru-RU" sz="1600" dirty="0"/>
              <a:t>» –</a:t>
            </a:r>
            <a:r>
              <a:rPr lang="ru-RU" sz="1600" dirty="0" err="1"/>
              <a:t>пдо</a:t>
            </a:r>
            <a:r>
              <a:rPr lang="ru-RU" sz="1600" dirty="0"/>
              <a:t> </a:t>
            </a:r>
            <a:r>
              <a:rPr lang="ru-RU" sz="1600" dirty="0" err="1"/>
              <a:t>Астанина</a:t>
            </a:r>
            <a:r>
              <a:rPr lang="ru-RU" sz="1600" dirty="0"/>
              <a:t> Е.А.</a:t>
            </a:r>
          </a:p>
          <a:p>
            <a:r>
              <a:rPr lang="ru-RU" sz="1600" dirty="0" smtClean="0"/>
              <a:t>2.Программа «Гномики»-</a:t>
            </a:r>
            <a:r>
              <a:rPr lang="ru-RU" sz="1600" dirty="0" err="1" smtClean="0"/>
              <a:t>пдо</a:t>
            </a:r>
            <a:r>
              <a:rPr lang="ru-RU" sz="1600" dirty="0" smtClean="0"/>
              <a:t> </a:t>
            </a:r>
            <a:r>
              <a:rPr lang="ru-RU" sz="1600" dirty="0" err="1" smtClean="0"/>
              <a:t>Гомонова</a:t>
            </a:r>
            <a:r>
              <a:rPr lang="ru-RU" sz="1600" dirty="0" smtClean="0"/>
              <a:t> С.Н.</a:t>
            </a:r>
          </a:p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3645024"/>
            <a:ext cx="3240360" cy="1202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Филиал МБОУ </a:t>
            </a:r>
            <a:r>
              <a:rPr lang="ru-RU" dirty="0"/>
              <a:t>ДОУ № 1 «Березка</a:t>
            </a:r>
            <a:r>
              <a:rPr lang="ru-RU" dirty="0" smtClean="0"/>
              <a:t>»</a:t>
            </a:r>
          </a:p>
          <a:p>
            <a:pPr algn="ctr"/>
            <a:r>
              <a:rPr lang="ru-RU" dirty="0" smtClean="0"/>
              <a:t> п. Сосьва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779912" y="3645024"/>
            <a:ext cx="5112568" cy="1202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Художественная направленность:</a:t>
            </a:r>
          </a:p>
          <a:p>
            <a:pPr algn="ctr"/>
            <a:r>
              <a:rPr lang="ru-RU" sz="1600" dirty="0" smtClean="0">
                <a:solidFill>
                  <a:prstClr val="white"/>
                </a:solidFill>
              </a:rPr>
              <a:t>1.Программа </a:t>
            </a:r>
            <a:r>
              <a:rPr lang="ru-RU" sz="1600" dirty="0">
                <a:solidFill>
                  <a:prstClr val="white"/>
                </a:solidFill>
              </a:rPr>
              <a:t>«Акварелька» – </a:t>
            </a:r>
            <a:r>
              <a:rPr lang="ru-RU" sz="1600" dirty="0" err="1">
                <a:solidFill>
                  <a:prstClr val="white"/>
                </a:solidFill>
              </a:rPr>
              <a:t>пдо</a:t>
            </a:r>
            <a:r>
              <a:rPr lang="ru-RU" sz="1600" dirty="0">
                <a:solidFill>
                  <a:prstClr val="white"/>
                </a:solidFill>
              </a:rPr>
              <a:t> Колесникова </a:t>
            </a:r>
            <a:r>
              <a:rPr lang="ru-RU" sz="1600" dirty="0" smtClean="0">
                <a:solidFill>
                  <a:prstClr val="white"/>
                </a:solidFill>
              </a:rPr>
              <a:t>Н.А</a:t>
            </a:r>
          </a:p>
          <a:p>
            <a:pPr algn="ctr"/>
            <a:r>
              <a:rPr lang="ru-RU" sz="1600" dirty="0" smtClean="0"/>
              <a:t>2.Программа </a:t>
            </a:r>
            <a:r>
              <a:rPr lang="ru-RU" sz="1600" dirty="0"/>
              <a:t>«Я </a:t>
            </a:r>
            <a:r>
              <a:rPr lang="ru-RU" sz="1600" dirty="0" err="1"/>
              <a:t>умейка</a:t>
            </a:r>
            <a:r>
              <a:rPr lang="ru-RU" sz="1600" dirty="0"/>
              <a:t>» –</a:t>
            </a:r>
            <a:r>
              <a:rPr lang="ru-RU" sz="1600" dirty="0" err="1"/>
              <a:t>пдо</a:t>
            </a:r>
            <a:r>
              <a:rPr lang="ru-RU" sz="1600" dirty="0"/>
              <a:t> </a:t>
            </a:r>
            <a:r>
              <a:rPr lang="ru-RU" sz="1600" dirty="0" err="1"/>
              <a:t>Астанина</a:t>
            </a:r>
            <a:r>
              <a:rPr lang="ru-RU" sz="1600" dirty="0"/>
              <a:t> Е.А.</a:t>
            </a:r>
          </a:p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5301208"/>
            <a:ext cx="3168352" cy="11304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МБОУ ДОУ № </a:t>
            </a:r>
            <a:r>
              <a:rPr lang="ru-RU" dirty="0" smtClean="0"/>
              <a:t>16 «Малышок» п. Восточный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779912" y="5301208"/>
            <a:ext cx="5112568" cy="11304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Художественная направленность:</a:t>
            </a:r>
          </a:p>
          <a:p>
            <a:r>
              <a:rPr lang="ru-RU" sz="1600" dirty="0"/>
              <a:t>1.Программа «Акварелька» – </a:t>
            </a:r>
            <a:r>
              <a:rPr lang="ru-RU" sz="1600" dirty="0" err="1"/>
              <a:t>пдо</a:t>
            </a:r>
            <a:r>
              <a:rPr lang="ru-RU" sz="1600" dirty="0"/>
              <a:t> Колесникова Н.А.</a:t>
            </a:r>
          </a:p>
          <a:p>
            <a:r>
              <a:rPr lang="ru-RU" sz="1600" dirty="0"/>
              <a:t>2</a:t>
            </a:r>
            <a:r>
              <a:rPr lang="ru-RU" sz="1600" dirty="0" smtClean="0"/>
              <a:t>.Программа </a:t>
            </a:r>
            <a:r>
              <a:rPr lang="ru-RU" sz="1600" dirty="0"/>
              <a:t>«Гномики»-</a:t>
            </a:r>
            <a:r>
              <a:rPr lang="ru-RU" sz="1600" dirty="0" err="1"/>
              <a:t>пдо</a:t>
            </a:r>
            <a:r>
              <a:rPr lang="ru-RU" sz="1600" dirty="0"/>
              <a:t> </a:t>
            </a:r>
            <a:r>
              <a:rPr lang="ru-RU" sz="1600" dirty="0" err="1"/>
              <a:t>Гомонова</a:t>
            </a:r>
            <a:r>
              <a:rPr lang="ru-RU" sz="1600" dirty="0"/>
              <a:t> С.Н.</a:t>
            </a:r>
          </a:p>
        </p:txBody>
      </p:sp>
    </p:spTree>
    <p:extLst>
      <p:ext uri="{BB962C8B-B14F-4D97-AF65-F5344CB8AC3E}">
        <p14:creationId xmlns:p14="http://schemas.microsoft.com/office/powerpoint/2010/main" val="22915454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8352928" cy="5649808"/>
          </a:xfrm>
        </p:spPr>
        <p:txBody>
          <a:bodyPr/>
          <a:lstStyle/>
          <a:p>
            <a:pPr marL="45720" indent="0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Планирование дистанционных курсов: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700808"/>
            <a:ext cx="76328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Техническая направленность:</a:t>
            </a:r>
          </a:p>
          <a:p>
            <a:pPr algn="ctr"/>
            <a:r>
              <a:rPr lang="ru-RU" dirty="0" smtClean="0"/>
              <a:t>1.Программа «Я – инженер» - </a:t>
            </a:r>
            <a:r>
              <a:rPr lang="ru-RU" dirty="0" err="1" smtClean="0"/>
              <a:t>пдо</a:t>
            </a:r>
            <a:r>
              <a:rPr lang="ru-RU" dirty="0" smtClean="0"/>
              <a:t> Карпов С.В.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924944"/>
            <a:ext cx="7632848" cy="8532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Туристско-краеведческая направленность:</a:t>
            </a:r>
          </a:p>
          <a:p>
            <a:pPr algn="ctr"/>
            <a:r>
              <a:rPr lang="ru-RU" dirty="0" smtClean="0"/>
              <a:t>1. Программа «Спортивный туризм» -</a:t>
            </a:r>
            <a:r>
              <a:rPr lang="ru-RU" dirty="0" err="1" smtClean="0"/>
              <a:t>пдо</a:t>
            </a:r>
            <a:r>
              <a:rPr lang="ru-RU" dirty="0" smtClean="0"/>
              <a:t> Архипов А.А.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4005064"/>
            <a:ext cx="763284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Социально-гуманитарная направленность:</a:t>
            </a:r>
          </a:p>
          <a:p>
            <a:pPr algn="ctr"/>
            <a:r>
              <a:rPr lang="ru-RU" dirty="0" smtClean="0"/>
              <a:t>1.Программа «Проектирование для дошкольников»</a:t>
            </a:r>
          </a:p>
          <a:p>
            <a:pPr algn="ctr"/>
            <a:r>
              <a:rPr lang="ru-RU" dirty="0" smtClean="0"/>
              <a:t>-</a:t>
            </a:r>
            <a:r>
              <a:rPr lang="ru-RU" dirty="0" err="1" smtClean="0"/>
              <a:t>пдо</a:t>
            </a:r>
            <a:r>
              <a:rPr lang="ru-RU" dirty="0" smtClean="0"/>
              <a:t> </a:t>
            </a:r>
            <a:r>
              <a:rPr lang="ru-RU" dirty="0" err="1" smtClean="0"/>
              <a:t>Алешкевич</a:t>
            </a:r>
            <a:r>
              <a:rPr lang="ru-RU" dirty="0" smtClean="0"/>
              <a:t> Е.А.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5301208"/>
            <a:ext cx="763284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Социально-гуманитарная направленность</a:t>
            </a:r>
            <a:r>
              <a:rPr lang="ru-RU" dirty="0" smtClean="0"/>
              <a:t>:</a:t>
            </a:r>
          </a:p>
          <a:p>
            <a:pPr algn="ctr"/>
            <a:r>
              <a:rPr lang="ru-RU" dirty="0" smtClean="0"/>
              <a:t>2. Программа «Дорожная безопасность»- </a:t>
            </a:r>
            <a:r>
              <a:rPr lang="ru-RU" dirty="0" err="1" smtClean="0"/>
              <a:t>пдо</a:t>
            </a:r>
            <a:r>
              <a:rPr lang="ru-RU" dirty="0" smtClean="0"/>
              <a:t> Худякова В.А.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19284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8136904" cy="572181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b="1" i="1" dirty="0" smtClean="0">
                <a:solidFill>
                  <a:srgbClr val="FF0000"/>
                </a:solidFill>
                <a:latin typeface="Times New Roman"/>
                <a:ea typeface="Calibri"/>
              </a:rPr>
              <a:t>Результат типовой модели дистанционных курсов</a:t>
            </a:r>
          </a:p>
          <a:p>
            <a:pPr marL="45720" indent="0" algn="just">
              <a:buNone/>
            </a:pPr>
            <a:r>
              <a:rPr lang="ru-RU" sz="1800" b="1" i="1" dirty="0" smtClean="0">
                <a:solidFill>
                  <a:srgbClr val="0070C0"/>
                </a:solidFill>
              </a:rPr>
              <a:t>-формирование </a:t>
            </a:r>
            <a:r>
              <a:rPr lang="ru-RU" sz="1800" b="1" i="1" dirty="0">
                <a:solidFill>
                  <a:srgbClr val="0070C0"/>
                </a:solidFill>
              </a:rPr>
              <a:t>в </a:t>
            </a:r>
            <a:r>
              <a:rPr lang="ru-RU" sz="1800" b="1" i="1" dirty="0" smtClean="0">
                <a:solidFill>
                  <a:srgbClr val="0070C0"/>
                </a:solidFill>
              </a:rPr>
              <a:t>муниципальном образовании </a:t>
            </a:r>
            <a:r>
              <a:rPr lang="ru-RU" sz="1800" b="1" i="1" dirty="0" err="1" smtClean="0">
                <a:solidFill>
                  <a:srgbClr val="0070C0"/>
                </a:solidFill>
              </a:rPr>
              <a:t>Сосьвинский</a:t>
            </a:r>
            <a:r>
              <a:rPr lang="ru-RU" sz="1800" b="1" i="1" dirty="0" smtClean="0">
                <a:solidFill>
                  <a:srgbClr val="0070C0"/>
                </a:solidFill>
              </a:rPr>
              <a:t> городской округ </a:t>
            </a:r>
            <a:r>
              <a:rPr lang="ru-RU" sz="1800" b="1" i="1" dirty="0">
                <a:solidFill>
                  <a:srgbClr val="0070C0"/>
                </a:solidFill>
              </a:rPr>
              <a:t>педагогических сообществ, объединенных деятельностью по вовлечению </a:t>
            </a:r>
            <a:r>
              <a:rPr lang="ru-RU" sz="1800" b="1" i="1" dirty="0" smtClean="0">
                <a:solidFill>
                  <a:srgbClr val="0070C0"/>
                </a:solidFill>
              </a:rPr>
              <a:t>обучающихся </a:t>
            </a:r>
            <a:r>
              <a:rPr lang="ru-RU" sz="1800" b="1" i="1" dirty="0">
                <a:solidFill>
                  <a:srgbClr val="0070C0"/>
                </a:solidFill>
              </a:rPr>
              <a:t>в дистанционные образовательные формы и сопровождению их участия в данных формах </a:t>
            </a:r>
          </a:p>
        </p:txBody>
      </p:sp>
    </p:spTree>
    <p:extLst>
      <p:ext uri="{BB962C8B-B14F-4D97-AF65-F5344CB8AC3E}">
        <p14:creationId xmlns:p14="http://schemas.microsoft.com/office/powerpoint/2010/main" val="16623581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8352928" cy="3474720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</a:rPr>
              <a:t>ПРИГЛАШАЕМ </a:t>
            </a:r>
          </a:p>
          <a:p>
            <a:pPr marL="4572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</a:rPr>
              <a:t>К СОТРУДНИЧЕСТВУ</a:t>
            </a:r>
            <a:endParaRPr lang="ru-RU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590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548680"/>
            <a:ext cx="89289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Сетевое взаимодействие ОУ на территории </a:t>
            </a:r>
            <a:r>
              <a:rPr kumimoji="0" lang="ru-RU" sz="28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Сосьвинского</a:t>
            </a: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 ГО:</a:t>
            </a:r>
            <a:endParaRPr kumimoji="0" lang="ru-RU" sz="28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1628800"/>
            <a:ext cx="849694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</a:pPr>
            <a:r>
              <a:rPr lang="ru-RU" sz="2000" b="1" i="1" dirty="0">
                <a:solidFill>
                  <a:srgbClr val="073E87"/>
                </a:solidFill>
                <a:latin typeface="Arial" charset="0"/>
                <a:cs typeface="Arial" charset="0"/>
              </a:rPr>
              <a:t>- внеурочная деятельность;</a:t>
            </a:r>
          </a:p>
          <a:p>
            <a:pPr lvl="0" algn="just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</a:pPr>
            <a:r>
              <a:rPr lang="ru-RU" sz="2000" b="1" i="1" dirty="0">
                <a:solidFill>
                  <a:srgbClr val="073E87"/>
                </a:solidFill>
                <a:latin typeface="Arial" charset="0"/>
                <a:cs typeface="Arial" charset="0"/>
              </a:rPr>
              <a:t>- обмен ресурсами (кадровое, материально-техническое, образовательные программы дополнительного образования, специальное оборудование);</a:t>
            </a:r>
          </a:p>
          <a:p>
            <a:pPr lvl="0" algn="just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</a:pPr>
            <a:r>
              <a:rPr lang="ru-RU" sz="2000" b="1" i="1" dirty="0">
                <a:solidFill>
                  <a:srgbClr val="073E87"/>
                </a:solidFill>
                <a:latin typeface="Arial" charset="0"/>
                <a:cs typeface="Arial" charset="0"/>
              </a:rPr>
              <a:t>- методическое </a:t>
            </a:r>
            <a:r>
              <a:rPr lang="ru-RU" sz="2000" b="1" i="1" dirty="0" err="1">
                <a:solidFill>
                  <a:srgbClr val="073E87"/>
                </a:solidFill>
                <a:latin typeface="Arial" charset="0"/>
                <a:cs typeface="Arial" charset="0"/>
              </a:rPr>
              <a:t>взаимообучение</a:t>
            </a:r>
            <a:r>
              <a:rPr lang="ru-RU" sz="2000" b="1" i="1" dirty="0">
                <a:solidFill>
                  <a:srgbClr val="073E87"/>
                </a:solidFill>
                <a:latin typeface="Arial" charset="0"/>
                <a:cs typeface="Arial" charset="0"/>
              </a:rPr>
              <a:t> (организация и проведение мастер-классов, открытых занятий, семинаров, научно-практических конференций, круглых столов, консультирование, через включение педагогических работников в творческие, экспертные, рабочие группы);</a:t>
            </a:r>
          </a:p>
          <a:p>
            <a:pPr lvl="0" algn="just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</a:pPr>
            <a:r>
              <a:rPr lang="ru-RU" sz="2000" b="1" i="1" dirty="0">
                <a:solidFill>
                  <a:srgbClr val="073E87"/>
                </a:solidFill>
                <a:latin typeface="Arial" charset="0"/>
                <a:cs typeface="Arial" charset="0"/>
              </a:rPr>
              <a:t>- досуговая деятельность (проведение совместных тематических мероприятий для детей ОВЗ, </a:t>
            </a:r>
            <a:r>
              <a:rPr lang="ru-RU" sz="2000" b="1" i="1" dirty="0" err="1">
                <a:solidFill>
                  <a:srgbClr val="073E87"/>
                </a:solidFill>
                <a:latin typeface="Arial" charset="0"/>
                <a:cs typeface="Arial" charset="0"/>
              </a:rPr>
              <a:t>профориентационных</a:t>
            </a:r>
            <a:r>
              <a:rPr lang="ru-RU" sz="2000" b="1" i="1" dirty="0">
                <a:solidFill>
                  <a:srgbClr val="073E87"/>
                </a:solidFill>
                <a:latin typeface="Arial" charset="0"/>
                <a:cs typeface="Arial" charset="0"/>
              </a:rPr>
              <a:t>,  направленных на толерантное отношение к окружающим и патриотическое  воспитание, организация и проведение муниципальных мероприятий;</a:t>
            </a:r>
          </a:p>
          <a:p>
            <a:pPr lvl="0" algn="just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</a:pPr>
            <a:r>
              <a:rPr lang="ru-RU" sz="2000" b="1" i="1" dirty="0">
                <a:solidFill>
                  <a:srgbClr val="073E87"/>
                </a:solidFill>
                <a:latin typeface="Arial" charset="0"/>
                <a:cs typeface="Arial" charset="0"/>
              </a:rPr>
              <a:t>- проектная деятельность. </a:t>
            </a:r>
          </a:p>
        </p:txBody>
      </p:sp>
    </p:spTree>
    <p:extLst>
      <p:ext uri="{BB962C8B-B14F-4D97-AF65-F5344CB8AC3E}">
        <p14:creationId xmlns:p14="http://schemas.microsoft.com/office/powerpoint/2010/main" val="524789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332656"/>
            <a:ext cx="8208912" cy="590465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b="1" i="1" dirty="0" smtClean="0">
                <a:solidFill>
                  <a:srgbClr val="FF0000"/>
                </a:solidFill>
                <a:latin typeface="Arial" charset="0"/>
                <a:ea typeface="+mj-ea"/>
                <a:cs typeface="Arial" charset="0"/>
              </a:rPr>
              <a:t>Направления реализации сетевого взаимодействия учреждения дополнительного образования с образовательными учреждениями СГО:</a:t>
            </a:r>
          </a:p>
          <a:p>
            <a:pPr marL="45720" indent="0">
              <a:buNone/>
            </a:pPr>
            <a:endParaRPr lang="ru-RU" sz="3200" b="1" i="1" dirty="0" smtClean="0">
              <a:solidFill>
                <a:srgbClr val="C00000"/>
              </a:solidFill>
              <a:latin typeface="Arial" charset="0"/>
              <a:ea typeface="+mj-ea"/>
              <a:cs typeface="Arial" charset="0"/>
            </a:endParaRPr>
          </a:p>
          <a:p>
            <a:pPr marL="45720" indent="0">
              <a:buNone/>
            </a:pP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196752"/>
            <a:ext cx="7920880" cy="46597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endParaRPr lang="ru-RU" sz="2000" b="1" i="1" dirty="0" smtClean="0">
              <a:solidFill>
                <a:srgbClr val="073E87"/>
              </a:solidFill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endParaRPr lang="ru-RU" sz="2400" b="1" i="1" dirty="0" smtClean="0">
              <a:solidFill>
                <a:srgbClr val="073E87"/>
              </a:solidFill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2000" b="1" i="1" dirty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реализация  дополнительных </a:t>
            </a: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общеобразовательных  (общеразвивающих) программ </a:t>
            </a:r>
            <a:r>
              <a:rPr lang="ru-RU" sz="2000" b="1" i="1" dirty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по направленностям деятельности МБОУ </a:t>
            </a: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ДО  </a:t>
            </a:r>
            <a:r>
              <a:rPr lang="ru-RU" sz="2000" b="1" i="1" dirty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Дом детского творчества </a:t>
            </a: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2000" b="1" i="1" dirty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Сосьва, филиала </a:t>
            </a:r>
            <a:r>
              <a:rPr lang="ru-RU" sz="2000" b="1" i="1" dirty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МБОУ ДО  Дом детского творчества </a:t>
            </a: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2000" b="1" i="1" dirty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Сосьва в п. Восточном: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-естественнонаучная;</a:t>
            </a:r>
            <a:endParaRPr lang="ru-RU" sz="2000" b="1" i="1" dirty="0">
              <a:solidFill>
                <a:srgbClr val="073E87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-художественная;</a:t>
            </a:r>
            <a:endParaRPr lang="ru-RU" sz="2000" b="1" i="1" dirty="0">
              <a:solidFill>
                <a:srgbClr val="073E87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-физкультурно-спортивная</a:t>
            </a:r>
            <a:r>
              <a:rPr lang="ru-RU" sz="2000" b="1" i="1" dirty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-техническая;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-туристско-краеведческая;</a:t>
            </a:r>
            <a:endParaRPr lang="ru-RU" sz="2000" b="1" i="1" dirty="0">
              <a:solidFill>
                <a:srgbClr val="073E87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-социально-гуманитарная.</a:t>
            </a:r>
          </a:p>
        </p:txBody>
      </p:sp>
    </p:spTree>
    <p:extLst>
      <p:ext uri="{BB962C8B-B14F-4D97-AF65-F5344CB8AC3E}">
        <p14:creationId xmlns:p14="http://schemas.microsoft.com/office/powerpoint/2010/main" val="3708407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8352927" cy="4606448"/>
          </a:xfrm>
        </p:spPr>
        <p:txBody>
          <a:bodyPr/>
          <a:lstStyle/>
          <a:p>
            <a:pPr marL="0" lvl="0" indent="0" algn="l" fontAlgn="base"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ru-RU" sz="3200" i="1" dirty="0" smtClean="0">
                <a:solidFill>
                  <a:srgbClr val="073E87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- </a:t>
            </a:r>
            <a:r>
              <a:rPr lang="ru-RU" sz="3200" i="1" dirty="0">
                <a:solidFill>
                  <a:srgbClr val="073E87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организация досуговой деятельности;</a:t>
            </a:r>
            <a:br>
              <a:rPr lang="ru-RU" sz="3200" i="1" dirty="0">
                <a:solidFill>
                  <a:srgbClr val="073E87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3200" i="1" dirty="0">
                <a:solidFill>
                  <a:srgbClr val="073E87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- организация концертной деятельности;</a:t>
            </a:r>
            <a:br>
              <a:rPr lang="ru-RU" sz="3200" i="1" dirty="0">
                <a:solidFill>
                  <a:srgbClr val="073E87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3200" i="1" dirty="0">
                <a:solidFill>
                  <a:srgbClr val="073E87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- организация </a:t>
            </a:r>
            <a:r>
              <a:rPr lang="ru-RU" sz="3200" i="1" dirty="0" err="1">
                <a:solidFill>
                  <a:srgbClr val="073E87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здоровьесберегающих</a:t>
            </a:r>
            <a:r>
              <a:rPr lang="ru-RU" sz="3200" i="1" dirty="0">
                <a:solidFill>
                  <a:srgbClr val="073E87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 мероприятий;</a:t>
            </a:r>
            <a:br>
              <a:rPr lang="ru-RU" sz="3200" i="1" dirty="0">
                <a:solidFill>
                  <a:srgbClr val="073E87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3200" i="1" dirty="0">
                <a:solidFill>
                  <a:srgbClr val="073E87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- организация методической и информационной поддержки.</a:t>
            </a:r>
            <a:br>
              <a:rPr lang="ru-RU" sz="3200" i="1" dirty="0">
                <a:solidFill>
                  <a:srgbClr val="073E87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7920880" cy="1329328"/>
          </a:xfrm>
        </p:spPr>
        <p:txBody>
          <a:bodyPr>
            <a:noAutofit/>
          </a:bodyPr>
          <a:lstStyle/>
          <a:p>
            <a:pPr marL="45720" indent="0">
              <a:buNone/>
            </a:pP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954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127510"/>
              </p:ext>
            </p:extLst>
          </p:nvPr>
        </p:nvGraphicFramePr>
        <p:xfrm>
          <a:off x="0" y="116631"/>
          <a:ext cx="8964488" cy="7926162"/>
        </p:xfrm>
        <a:graphic>
          <a:graphicData uri="http://schemas.openxmlformats.org/drawingml/2006/table">
            <a:tbl>
              <a:tblPr/>
              <a:tblGrid>
                <a:gridCol w="2196498"/>
                <a:gridCol w="2124615"/>
                <a:gridCol w="2519278"/>
                <a:gridCol w="2124097"/>
              </a:tblGrid>
              <a:tr h="113974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Субъект сетевого взаимодействия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Социальный партнер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Цель взаимодействия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Нормативно-правовое обеспечение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523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Учреждение образования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578870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Муниципальное бюджетное образовательное учреждение дополнительного образования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Дом детского творчества п. Сосьва, филиал МБОУ ДО ДДТ п. Сосьва в п. Восточный ;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СОШ № 1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р.п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. Сосьва им. Героя РФ Романова В.В.;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СОШ № 4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р.п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. Сосьва;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Филиал  МБОУ СОШ № 4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р.п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. Сосьва;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СОШ № 2 п. Восточный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СОШ № 1 п. Восточный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СОШ с. Романова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СОШ с.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Кошай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Учреждения ДОУ.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Администрация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Соьвинского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городского округа; Отраслевой орган администрации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Сосьвинского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городского  округа «Управление образования»; Отраслевой орган администрации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Сосьвинского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городского  округа  «Управление культуры, молодежи и спорта»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-обеспечение необходимых условий для интеллектуального, творческого и нравственного развития детей;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-осуществление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допрофессиональной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подготовки детей, приобретение ими первоначальных технических знаний, умений и навыков;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-оказание практической помощи общеобразовательным учреждениям в организации работы и пропаганде технического творчества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Договор о сетевом взаимодействии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864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791395"/>
              </p:ext>
            </p:extLst>
          </p:nvPr>
        </p:nvGraphicFramePr>
        <p:xfrm>
          <a:off x="251521" y="183262"/>
          <a:ext cx="8496943" cy="6680872"/>
        </p:xfrm>
        <a:graphic>
          <a:graphicData uri="http://schemas.openxmlformats.org/drawingml/2006/table">
            <a:tbl>
              <a:tblPr/>
              <a:tblGrid>
                <a:gridCol w="2160400"/>
                <a:gridCol w="1880773"/>
                <a:gridCol w="2717340"/>
                <a:gridCol w="1738430"/>
              </a:tblGrid>
              <a:tr h="7761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Субъект сетевого взаимодействия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1B6F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Социальный партнер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1B6F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Цель взаимодействия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1B6F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Нормативно-правовое обеспечение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1B6FD"/>
                    </a:solidFill>
                  </a:tcPr>
                </a:tc>
              </a:tr>
              <a:tr h="5066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Учреждение образования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53926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-создание оптимальных условий для раскрытия, формирования и удовлетворения интересов, склонностей и дарований детей и подростков, их творческого труда, разумного досуга и отдыха, самореализации личности, охраны и укрепления здоровья и раннего профессионального самоопределения детей;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-создание условий для обучения и воспитания творчески одаренных детей, детей с опережающим развитием и ограниченными возможностями здоровья;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-организация и проведение конкурсов, выставок и других городских массовых мероприятий по различным направлениям деятельности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план совместных мероприятий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1816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88640"/>
            <a:ext cx="8568952" cy="4017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Сетевое взаимодействие образовательных организаций по проекту</a:t>
            </a:r>
          </a:p>
          <a:p>
            <a:pPr marL="45720" indent="0" algn="ctr">
              <a:buNone/>
            </a:pP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100662" y="3001593"/>
            <a:ext cx="3127522" cy="20224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Ресурсный центр</a:t>
            </a:r>
          </a:p>
          <a:p>
            <a:pPr algn="ctr"/>
            <a:r>
              <a:rPr lang="ru-RU" sz="1400" dirty="0" smtClean="0"/>
              <a:t>МБОУ ДО ДДТ п. Сосьва</a:t>
            </a:r>
            <a:endParaRPr lang="ru-RU" sz="1400" dirty="0"/>
          </a:p>
        </p:txBody>
      </p:sp>
      <p:sp>
        <p:nvSpPr>
          <p:cNvPr id="5" name="Овал 4"/>
          <p:cNvSpPr/>
          <p:nvPr/>
        </p:nvSpPr>
        <p:spPr>
          <a:xfrm>
            <a:off x="2915816" y="1484784"/>
            <a:ext cx="3168352" cy="18253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Общеобразовательные учреждения СГО</a:t>
            </a:r>
          </a:p>
          <a:p>
            <a:pPr algn="ctr"/>
            <a:endParaRPr lang="ru-RU" sz="1200" b="1" dirty="0"/>
          </a:p>
        </p:txBody>
      </p:sp>
      <p:sp>
        <p:nvSpPr>
          <p:cNvPr id="6" name="Овал 5"/>
          <p:cNvSpPr/>
          <p:nvPr/>
        </p:nvSpPr>
        <p:spPr>
          <a:xfrm>
            <a:off x="5652120" y="2282807"/>
            <a:ext cx="3096344" cy="19669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Предприятия СГО</a:t>
            </a:r>
            <a:endParaRPr lang="ru-RU" sz="1400" dirty="0"/>
          </a:p>
        </p:txBody>
      </p:sp>
      <p:sp>
        <p:nvSpPr>
          <p:cNvPr id="7" name="Овал 6"/>
          <p:cNvSpPr/>
          <p:nvPr/>
        </p:nvSpPr>
        <p:spPr>
          <a:xfrm>
            <a:off x="539552" y="2282807"/>
            <a:ext cx="2808312" cy="20111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Учреждения дошкольного образования</a:t>
            </a:r>
          </a:p>
          <a:p>
            <a:pPr algn="ctr"/>
            <a:r>
              <a:rPr lang="ru-RU" sz="1400" dirty="0" smtClean="0"/>
              <a:t>(программы развивающие) </a:t>
            </a:r>
            <a:endParaRPr lang="ru-RU" sz="1400" dirty="0"/>
          </a:p>
        </p:txBody>
      </p:sp>
      <p:sp>
        <p:nvSpPr>
          <p:cNvPr id="8" name="Овал 7"/>
          <p:cNvSpPr/>
          <p:nvPr/>
        </p:nvSpPr>
        <p:spPr>
          <a:xfrm>
            <a:off x="971600" y="4293974"/>
            <a:ext cx="2952328" cy="19155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Социальные партнеры</a:t>
            </a:r>
          </a:p>
          <a:p>
            <a:pPr algn="ctr"/>
            <a:r>
              <a:rPr lang="ru-RU" sz="1400" dirty="0" smtClean="0"/>
              <a:t>Администрация СГО</a:t>
            </a:r>
          </a:p>
          <a:p>
            <a:pPr algn="ctr"/>
            <a:r>
              <a:rPr lang="ru-RU" sz="1400" dirty="0" smtClean="0"/>
              <a:t>ООА СГО «Управление образования»</a:t>
            </a:r>
          </a:p>
          <a:p>
            <a:pPr algn="ctr"/>
            <a:r>
              <a:rPr lang="ru-RU" sz="1400" dirty="0">
                <a:solidFill>
                  <a:prstClr val="white"/>
                </a:solidFill>
              </a:rPr>
              <a:t>ООА </a:t>
            </a:r>
            <a:r>
              <a:rPr lang="ru-RU" sz="1400" dirty="0" smtClean="0">
                <a:solidFill>
                  <a:prstClr val="white"/>
                </a:solidFill>
              </a:rPr>
              <a:t>СГО </a:t>
            </a:r>
            <a:r>
              <a:rPr lang="ru-RU" sz="1400" dirty="0">
                <a:solidFill>
                  <a:prstClr val="white"/>
                </a:solidFill>
              </a:rPr>
              <a:t>«</a:t>
            </a:r>
            <a:r>
              <a:rPr lang="ru-RU" sz="1400" dirty="0" smtClean="0">
                <a:solidFill>
                  <a:prstClr val="white"/>
                </a:solidFill>
              </a:rPr>
              <a:t>Управление культуры</a:t>
            </a:r>
            <a:r>
              <a:rPr lang="ru-RU" sz="1400" dirty="0">
                <a:solidFill>
                  <a:prstClr val="white"/>
                </a:solidFill>
              </a:rPr>
              <a:t>, молодежи и спорта» </a:t>
            </a:r>
            <a:endParaRPr lang="ru-RU" sz="1400" dirty="0" smtClean="0"/>
          </a:p>
          <a:p>
            <a:pPr algn="ctr"/>
            <a:endParaRPr lang="ru-RU" sz="1400" dirty="0"/>
          </a:p>
        </p:txBody>
      </p:sp>
      <p:sp>
        <p:nvSpPr>
          <p:cNvPr id="9" name="Овал 8"/>
          <p:cNvSpPr/>
          <p:nvPr/>
        </p:nvSpPr>
        <p:spPr>
          <a:xfrm>
            <a:off x="5040052" y="4200345"/>
            <a:ext cx="3132348" cy="20091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Учреждения культуры и спорта</a:t>
            </a:r>
            <a:endParaRPr lang="ru-RU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1691680" y="6165304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Цель – внеурочная занятость ребенка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953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60648"/>
            <a:ext cx="8856984" cy="1080120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2.Реализация образовательной программы в сетевой форме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1484784"/>
            <a:ext cx="8280921" cy="9848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2200" b="1" dirty="0" smtClean="0">
              <a:solidFill>
                <a:srgbClr val="0070C0"/>
              </a:solidFill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</a:rPr>
              <a:t>1.Федеральный закон "Об образовании в Российской Федерации" от 29.12.2012 N 273-ФЗ (последняя редакция)/ Статья 15. Сетевая форма реализации образовательных программ </a:t>
            </a:r>
          </a:p>
          <a:p>
            <a:pPr algn="just"/>
            <a:endParaRPr lang="ru-RU" b="1" dirty="0">
              <a:solidFill>
                <a:srgbClr val="0070C0"/>
              </a:solidFill>
            </a:endParaRPr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2.Письмо </a:t>
            </a:r>
            <a:r>
              <a:rPr lang="ru-RU" b="1" dirty="0">
                <a:solidFill>
                  <a:srgbClr val="0070C0"/>
                </a:solidFill>
              </a:rPr>
              <a:t>Министерства образования и науки РФ от 28 августа 2015 г. № АК-2563/05 </a:t>
            </a:r>
            <a:r>
              <a:rPr lang="ru-RU" b="1" dirty="0" smtClean="0">
                <a:solidFill>
                  <a:srgbClr val="0070C0"/>
                </a:solidFill>
              </a:rPr>
              <a:t>«О </a:t>
            </a:r>
            <a:r>
              <a:rPr lang="ru-RU" b="1" dirty="0">
                <a:solidFill>
                  <a:srgbClr val="0070C0"/>
                </a:solidFill>
              </a:rPr>
              <a:t>методических </a:t>
            </a:r>
            <a:r>
              <a:rPr lang="ru-RU" b="1" dirty="0" smtClean="0">
                <a:solidFill>
                  <a:srgbClr val="0070C0"/>
                </a:solidFill>
              </a:rPr>
              <a:t>рекомендациях»</a:t>
            </a:r>
          </a:p>
          <a:p>
            <a:endParaRPr lang="ru-RU" b="1" dirty="0">
              <a:solidFill>
                <a:srgbClr val="0070C0"/>
              </a:solidFill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</a:rPr>
              <a:t>3. Приказ </a:t>
            </a:r>
            <a:r>
              <a:rPr lang="ru-RU" b="1" dirty="0" err="1">
                <a:solidFill>
                  <a:srgbClr val="0070C0"/>
                </a:solidFill>
              </a:rPr>
              <a:t>Минобрнауки</a:t>
            </a:r>
            <a:r>
              <a:rPr lang="ru-RU" b="1" dirty="0">
                <a:solidFill>
                  <a:srgbClr val="0070C0"/>
                </a:solidFill>
              </a:rPr>
              <a:t> России, </a:t>
            </a:r>
            <a:r>
              <a:rPr lang="ru-RU" b="1" dirty="0" err="1">
                <a:solidFill>
                  <a:srgbClr val="0070C0"/>
                </a:solidFill>
              </a:rPr>
              <a:t>Минпросвещения</a:t>
            </a:r>
            <a:r>
              <a:rPr lang="ru-RU" b="1" dirty="0">
                <a:solidFill>
                  <a:srgbClr val="0070C0"/>
                </a:solidFill>
              </a:rPr>
              <a:t> России от 05.08.2020 № </a:t>
            </a:r>
            <a:r>
              <a:rPr lang="ru-RU" b="1" dirty="0" smtClean="0">
                <a:solidFill>
                  <a:srgbClr val="0070C0"/>
                </a:solidFill>
              </a:rPr>
              <a:t>882/391 «Об </a:t>
            </a:r>
            <a:r>
              <a:rPr lang="ru-RU" b="1" dirty="0">
                <a:solidFill>
                  <a:srgbClr val="0070C0"/>
                </a:solidFill>
              </a:rPr>
              <a:t>организации и осуществлении образовательной деятельности при сетевой форме реализации образовательных </a:t>
            </a:r>
            <a:r>
              <a:rPr lang="ru-RU" b="1" dirty="0" smtClean="0">
                <a:solidFill>
                  <a:srgbClr val="0070C0"/>
                </a:solidFill>
              </a:rPr>
              <a:t>программ»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4. Приказ </a:t>
            </a:r>
            <a:r>
              <a:rPr lang="ru-RU" b="1" dirty="0" err="1">
                <a:solidFill>
                  <a:srgbClr val="0070C0"/>
                </a:solidFill>
              </a:rPr>
              <a:t>Минпросвещения</a:t>
            </a:r>
            <a:r>
              <a:rPr lang="ru-RU" b="1" dirty="0">
                <a:solidFill>
                  <a:srgbClr val="0070C0"/>
                </a:solidFill>
              </a:rPr>
              <a:t> России от 09.11.2018 N 196 </a:t>
            </a:r>
            <a:r>
              <a:rPr lang="ru-RU" b="1" dirty="0" smtClean="0">
                <a:solidFill>
                  <a:srgbClr val="0070C0"/>
                </a:solidFill>
              </a:rPr>
              <a:t>«Об </a:t>
            </a:r>
            <a:r>
              <a:rPr lang="ru-RU" b="1" dirty="0">
                <a:solidFill>
                  <a:srgbClr val="0070C0"/>
                </a:solidFill>
              </a:rPr>
              <a:t>утверждении </a:t>
            </a:r>
            <a:r>
              <a:rPr lang="ru-RU" b="1" dirty="0" smtClean="0">
                <a:solidFill>
                  <a:srgbClr val="0070C0"/>
                </a:solidFill>
              </a:rPr>
              <a:t>Порядка организации </a:t>
            </a:r>
            <a:r>
              <a:rPr lang="ru-RU" b="1" dirty="0">
                <a:solidFill>
                  <a:srgbClr val="0070C0"/>
                </a:solidFill>
              </a:rPr>
              <a:t>и осуществления образовательной деятельности </a:t>
            </a:r>
            <a:r>
              <a:rPr lang="ru-RU" b="1" dirty="0" smtClean="0">
                <a:solidFill>
                  <a:srgbClr val="0070C0"/>
                </a:solidFill>
              </a:rPr>
              <a:t>по дополнительным </a:t>
            </a:r>
            <a:r>
              <a:rPr lang="ru-RU" b="1" dirty="0">
                <a:solidFill>
                  <a:srgbClr val="0070C0"/>
                </a:solidFill>
              </a:rPr>
              <a:t>общеобразовательным </a:t>
            </a:r>
            <a:r>
              <a:rPr lang="ru-RU" b="1" dirty="0" smtClean="0">
                <a:solidFill>
                  <a:srgbClr val="0070C0"/>
                </a:solidFill>
              </a:rPr>
              <a:t>программам»</a:t>
            </a:r>
            <a:endParaRPr lang="ru-RU" b="1" dirty="0">
              <a:solidFill>
                <a:srgbClr val="0070C0"/>
              </a:solidFill>
            </a:endParaRPr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5. Приказ </a:t>
            </a:r>
            <a:r>
              <a:rPr lang="ru-RU" b="1" dirty="0" err="1">
                <a:solidFill>
                  <a:srgbClr val="0070C0"/>
                </a:solidFill>
              </a:rPr>
              <a:t>Минпросвещения</a:t>
            </a:r>
            <a:r>
              <a:rPr lang="ru-RU" b="1" dirty="0">
                <a:solidFill>
                  <a:srgbClr val="0070C0"/>
                </a:solidFill>
              </a:rPr>
              <a:t> России от 03.09.2019 N 467 </a:t>
            </a:r>
            <a:r>
              <a:rPr lang="ru-RU" b="1" dirty="0" smtClean="0">
                <a:solidFill>
                  <a:srgbClr val="0070C0"/>
                </a:solidFill>
              </a:rPr>
              <a:t>«Об </a:t>
            </a:r>
            <a:r>
              <a:rPr lang="ru-RU" b="1" dirty="0">
                <a:solidFill>
                  <a:srgbClr val="0070C0"/>
                </a:solidFill>
              </a:rPr>
              <a:t>утверждении </a:t>
            </a:r>
            <a:r>
              <a:rPr lang="ru-RU" b="1" dirty="0" smtClean="0">
                <a:solidFill>
                  <a:srgbClr val="0070C0"/>
                </a:solidFill>
              </a:rPr>
              <a:t>Целевой модели </a:t>
            </a:r>
            <a:r>
              <a:rPr lang="ru-RU" b="1" dirty="0">
                <a:solidFill>
                  <a:srgbClr val="0070C0"/>
                </a:solidFill>
              </a:rPr>
              <a:t>развития региональных систем дополнительного образования </a:t>
            </a:r>
            <a:r>
              <a:rPr lang="ru-RU" b="1" dirty="0" smtClean="0">
                <a:solidFill>
                  <a:srgbClr val="0070C0"/>
                </a:solidFill>
              </a:rPr>
              <a:t>детей».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9038280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378</TotalTime>
  <Words>1898</Words>
  <Application>Microsoft Office PowerPoint</Application>
  <PresentationFormat>Экран (4:3)</PresentationFormat>
  <Paragraphs>250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26</vt:i4>
      </vt:variant>
    </vt:vector>
  </HeadingPairs>
  <TitlesOfParts>
    <vt:vector size="28" baseType="lpstr">
      <vt:lpstr>Воздушный поток</vt:lpstr>
      <vt:lpstr>Волна</vt:lpstr>
      <vt:lpstr>Сетевое взаимодействие образовательных организаций СГО и реализация образовательных программ в сетевой форме в ОУ СГО  (предложение к совместной деятельности)</vt:lpstr>
      <vt:lpstr>Презентация PowerPoint</vt:lpstr>
      <vt:lpstr>Презентация PowerPoint</vt:lpstr>
      <vt:lpstr>Презентация PowerPoint</vt:lpstr>
      <vt:lpstr>- организация досуговой деятельности; - организация концертной деятельности; - организация здоровьесберегающих мероприятий; - организация методической и информационной поддержки.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Сетевое взаимодействие образовательных организаций и реализация образовательных программ в сетевой форме</dc:title>
  <dc:creator>Дом</dc:creator>
  <cp:lastModifiedBy>Дом</cp:lastModifiedBy>
  <cp:revision>77</cp:revision>
  <dcterms:created xsi:type="dcterms:W3CDTF">2021-05-02T04:24:49Z</dcterms:created>
  <dcterms:modified xsi:type="dcterms:W3CDTF">2021-05-02T11:07:05Z</dcterms:modified>
</cp:coreProperties>
</file>