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7" r:id="rId5"/>
    <p:sldId id="259" r:id="rId6"/>
    <p:sldId id="260" r:id="rId7"/>
    <p:sldId id="261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D86E"/>
    <a:srgbClr val="9CD45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74" y="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563DB4-DF2E-4881-964E-BBD60AD37B0A}" type="doc">
      <dgm:prSet loTypeId="urn:microsoft.com/office/officeart/2005/8/layout/chevron2" loCatId="list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2DF7E35B-C64E-45EB-9616-FD6AF42595B2}">
      <dgm:prSet phldrT="[Текст]" phldr="1"/>
      <dgm:spPr/>
      <dgm:t>
        <a:bodyPr/>
        <a:lstStyle/>
        <a:p>
          <a:endParaRPr lang="ru-RU" dirty="0"/>
        </a:p>
      </dgm:t>
    </dgm:pt>
    <dgm:pt modelId="{4B2666CC-36FC-44AE-86DC-70CA069ADDAA}" type="parTrans" cxnId="{E7590CB2-A164-4FB6-924A-75E13CF84730}">
      <dgm:prSet/>
      <dgm:spPr/>
      <dgm:t>
        <a:bodyPr/>
        <a:lstStyle/>
        <a:p>
          <a:endParaRPr lang="ru-RU"/>
        </a:p>
      </dgm:t>
    </dgm:pt>
    <dgm:pt modelId="{D14016A4-388A-4567-8CFA-8DB83E9D84F0}" type="sibTrans" cxnId="{E7590CB2-A164-4FB6-924A-75E13CF84730}">
      <dgm:prSet/>
      <dgm:spPr/>
      <dgm:t>
        <a:bodyPr/>
        <a:lstStyle/>
        <a:p>
          <a:endParaRPr lang="ru-RU"/>
        </a:p>
      </dgm:t>
    </dgm:pt>
    <dgm:pt modelId="{22B81B7E-27B6-4141-8F1C-ADDC299B6C7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меньше, чем в основном образовании, наполняемость групп</a:t>
          </a:r>
          <a:endParaRPr lang="ru-RU" dirty="0"/>
        </a:p>
      </dgm:t>
    </dgm:pt>
    <dgm:pt modelId="{C3381B76-C1D8-48D0-A708-8F71E7594D23}" type="parTrans" cxnId="{8B17F1B5-4DDA-4849-83EF-22AEC4DC5889}">
      <dgm:prSet/>
      <dgm:spPr/>
      <dgm:t>
        <a:bodyPr/>
        <a:lstStyle/>
        <a:p>
          <a:endParaRPr lang="ru-RU"/>
        </a:p>
      </dgm:t>
    </dgm:pt>
    <dgm:pt modelId="{ABA5B6FF-6584-4CDB-87C4-B29F9B20DB87}" type="sibTrans" cxnId="{8B17F1B5-4DDA-4849-83EF-22AEC4DC5889}">
      <dgm:prSet/>
      <dgm:spPr/>
      <dgm:t>
        <a:bodyPr/>
        <a:lstStyle/>
        <a:p>
          <a:endParaRPr lang="ru-RU"/>
        </a:p>
      </dgm:t>
    </dgm:pt>
    <dgm:pt modelId="{54CBE640-A855-4759-80B9-FC630C742F7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практико-ориентированный характер обучения</a:t>
          </a:r>
          <a:endParaRPr lang="ru-RU" dirty="0"/>
        </a:p>
      </dgm:t>
    </dgm:pt>
    <dgm:pt modelId="{928DEF05-F575-43F3-8B97-563AE5AF60D2}" type="parTrans" cxnId="{855D84EF-CF3C-4526-A6F4-2C8E8A52EF48}">
      <dgm:prSet/>
      <dgm:spPr/>
      <dgm:t>
        <a:bodyPr/>
        <a:lstStyle/>
        <a:p>
          <a:endParaRPr lang="ru-RU"/>
        </a:p>
      </dgm:t>
    </dgm:pt>
    <dgm:pt modelId="{6A22BB17-414F-461D-9D9F-F8924F5A85A0}" type="sibTrans" cxnId="{855D84EF-CF3C-4526-A6F4-2C8E8A52EF48}">
      <dgm:prSet/>
      <dgm:spPr/>
      <dgm:t>
        <a:bodyPr/>
        <a:lstStyle/>
        <a:p>
          <a:endParaRPr lang="ru-RU"/>
        </a:p>
      </dgm:t>
    </dgm:pt>
    <dgm:pt modelId="{26D563FA-7283-49C4-B595-9CC20115AE9E}">
      <dgm:prSet phldrT="[Текст]" phldr="1"/>
      <dgm:spPr/>
      <dgm:t>
        <a:bodyPr/>
        <a:lstStyle/>
        <a:p>
          <a:endParaRPr lang="ru-RU" dirty="0"/>
        </a:p>
      </dgm:t>
    </dgm:pt>
    <dgm:pt modelId="{3123289E-360B-46F6-8A00-D1CECBC53270}" type="parTrans" cxnId="{CB6C6FE9-4925-4EFE-A1ED-6D990DD1F4C5}">
      <dgm:prSet/>
      <dgm:spPr/>
      <dgm:t>
        <a:bodyPr/>
        <a:lstStyle/>
        <a:p>
          <a:endParaRPr lang="ru-RU"/>
        </a:p>
      </dgm:t>
    </dgm:pt>
    <dgm:pt modelId="{B703C3F5-C728-4FD6-9AED-F0376401D6F3}" type="sibTrans" cxnId="{CB6C6FE9-4925-4EFE-A1ED-6D990DD1F4C5}">
      <dgm:prSet/>
      <dgm:spPr/>
      <dgm:t>
        <a:bodyPr/>
        <a:lstStyle/>
        <a:p>
          <a:endParaRPr lang="ru-RU"/>
        </a:p>
      </dgm:t>
    </dgm:pt>
    <dgm:pt modelId="{F07E88CF-A1D4-4214-BCC8-DF9CCD0048E3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организация образовательного процесса не на «среднего  ученика», а на личные запросы каждого ребенка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35844AF-5FD0-4486-BCBA-292B03640945}" type="parTrans" cxnId="{C190CAEF-C695-4716-BAC5-113C5733434F}">
      <dgm:prSet/>
      <dgm:spPr/>
      <dgm:t>
        <a:bodyPr/>
        <a:lstStyle/>
        <a:p>
          <a:endParaRPr lang="ru-RU"/>
        </a:p>
      </dgm:t>
    </dgm:pt>
    <dgm:pt modelId="{44381B26-814F-4B53-A45E-E3E60ABA349F}" type="sibTrans" cxnId="{C190CAEF-C695-4716-BAC5-113C5733434F}">
      <dgm:prSet/>
      <dgm:spPr/>
      <dgm:t>
        <a:bodyPr/>
        <a:lstStyle/>
        <a:p>
          <a:endParaRPr lang="ru-RU"/>
        </a:p>
      </dgm:t>
    </dgm:pt>
    <dgm:pt modelId="{6D2D7CA2-0024-40BD-93AD-1D5B7791FE38}">
      <dgm:prSet/>
      <dgm:spPr/>
      <dgm:t>
        <a:bodyPr/>
        <a:lstStyle/>
        <a:p>
          <a:endParaRPr lang="ru-RU"/>
        </a:p>
      </dgm:t>
    </dgm:pt>
    <dgm:pt modelId="{8AE62990-A237-4CB1-AE50-A6E6B14BFA8C}" type="parTrans" cxnId="{26BF07D5-D9DC-41F0-801A-D9AC312296DE}">
      <dgm:prSet/>
      <dgm:spPr/>
      <dgm:t>
        <a:bodyPr/>
        <a:lstStyle/>
        <a:p>
          <a:endParaRPr lang="ru-RU"/>
        </a:p>
      </dgm:t>
    </dgm:pt>
    <dgm:pt modelId="{EB1B3EEA-8318-4411-9657-02E91978FF37}" type="sibTrans" cxnId="{26BF07D5-D9DC-41F0-801A-D9AC312296DE}">
      <dgm:prSet/>
      <dgm:spPr/>
      <dgm:t>
        <a:bodyPr/>
        <a:lstStyle/>
        <a:p>
          <a:endParaRPr lang="ru-RU"/>
        </a:p>
      </dgm:t>
    </dgm:pt>
    <dgm:pt modelId="{970A93AA-513B-4E5F-B275-1718CDD88ED4}">
      <dgm:prSet/>
      <dgm:spPr/>
      <dgm:t>
        <a:bodyPr/>
        <a:lstStyle/>
        <a:p>
          <a:endParaRPr lang="ru-RU"/>
        </a:p>
      </dgm:t>
    </dgm:pt>
    <dgm:pt modelId="{989E91F8-7426-47C3-A195-6FA20B79E584}" type="parTrans" cxnId="{EF6E9367-0D44-47DB-96BB-8491CCE87375}">
      <dgm:prSet/>
      <dgm:spPr/>
      <dgm:t>
        <a:bodyPr/>
        <a:lstStyle/>
        <a:p>
          <a:endParaRPr lang="ru-RU"/>
        </a:p>
      </dgm:t>
    </dgm:pt>
    <dgm:pt modelId="{A2F69163-7C6E-47A5-A476-82D8FDFE2F4B}" type="sibTrans" cxnId="{EF6E9367-0D44-47DB-96BB-8491CCE87375}">
      <dgm:prSet/>
      <dgm:spPr/>
      <dgm:t>
        <a:bodyPr/>
        <a:lstStyle/>
        <a:p>
          <a:endParaRPr lang="ru-RU"/>
        </a:p>
      </dgm:t>
    </dgm:pt>
    <dgm:pt modelId="{1514DD77-C650-40CF-BB4B-F086ED3B0334}">
      <dgm:prSet/>
      <dgm:spPr/>
      <dgm:t>
        <a:bodyPr/>
        <a:lstStyle/>
        <a:p>
          <a:endParaRPr lang="ru-RU"/>
        </a:p>
      </dgm:t>
    </dgm:pt>
    <dgm:pt modelId="{2DCFBE9A-65F6-42DA-9B72-EC258CCF116D}" type="parTrans" cxnId="{390B7FFA-5D1B-443C-86ED-EB6FDB6490F8}">
      <dgm:prSet/>
      <dgm:spPr/>
      <dgm:t>
        <a:bodyPr/>
        <a:lstStyle/>
        <a:p>
          <a:endParaRPr lang="ru-RU"/>
        </a:p>
      </dgm:t>
    </dgm:pt>
    <dgm:pt modelId="{03CAB909-DC1E-458C-99D0-63FEA641C1E8}" type="sibTrans" cxnId="{390B7FFA-5D1B-443C-86ED-EB6FDB6490F8}">
      <dgm:prSet/>
      <dgm:spPr/>
      <dgm:t>
        <a:bodyPr/>
        <a:lstStyle/>
        <a:p>
          <a:endParaRPr lang="ru-RU"/>
        </a:p>
      </dgm:t>
    </dgm:pt>
    <dgm:pt modelId="{FC9862EC-B032-4916-89DA-461F8E010270}">
      <dgm:prSet phldrT="[Текст]" phldr="1"/>
      <dgm:spPr/>
      <dgm:t>
        <a:bodyPr/>
        <a:lstStyle/>
        <a:p>
          <a:endParaRPr lang="ru-RU" dirty="0"/>
        </a:p>
      </dgm:t>
    </dgm:pt>
    <dgm:pt modelId="{465C97CE-FE1D-4464-A304-A97AF651ED15}" type="sibTrans" cxnId="{A2E8EB97-DCE2-4F78-9101-ADA6BF3F94BF}">
      <dgm:prSet/>
      <dgm:spPr/>
      <dgm:t>
        <a:bodyPr/>
        <a:lstStyle/>
        <a:p>
          <a:endParaRPr lang="ru-RU"/>
        </a:p>
      </dgm:t>
    </dgm:pt>
    <dgm:pt modelId="{B43B5147-DB0F-435A-87CC-FD04D33B5948}" type="parTrans" cxnId="{A2E8EB97-DCE2-4F78-9101-ADA6BF3F94BF}">
      <dgm:prSet/>
      <dgm:spPr/>
      <dgm:t>
        <a:bodyPr/>
        <a:lstStyle/>
        <a:p>
          <a:endParaRPr lang="ru-RU"/>
        </a:p>
      </dgm:t>
    </dgm:pt>
    <dgm:pt modelId="{AF0A82BB-EA96-4368-BA15-B19A7EFDB5F1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отсутствие формальных ограничивающих условий: привязка к расписанию, классному помещению, фиксированные сроки освоения программы  </a:t>
          </a:r>
          <a:endParaRPr lang="ru-RU" dirty="0"/>
        </a:p>
      </dgm:t>
    </dgm:pt>
    <dgm:pt modelId="{71F90302-1FF3-4917-8088-C2B18C3DECD6}" type="parTrans" cxnId="{287517A5-1BE8-42B3-B848-2C31AB516F09}">
      <dgm:prSet/>
      <dgm:spPr/>
      <dgm:t>
        <a:bodyPr/>
        <a:lstStyle/>
        <a:p>
          <a:endParaRPr lang="ru-RU"/>
        </a:p>
      </dgm:t>
    </dgm:pt>
    <dgm:pt modelId="{41E9FF8E-952A-4998-B3A7-54317716C610}" type="sibTrans" cxnId="{287517A5-1BE8-42B3-B848-2C31AB516F09}">
      <dgm:prSet/>
      <dgm:spPr/>
      <dgm:t>
        <a:bodyPr/>
        <a:lstStyle/>
        <a:p>
          <a:endParaRPr lang="ru-RU"/>
        </a:p>
      </dgm:t>
    </dgm:pt>
    <dgm:pt modelId="{310EEF6E-12C6-4C47-8B28-D3DF2380FE38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возможность ребенку максимально сконцентрироваться на любимом деле</a:t>
          </a:r>
          <a:endParaRPr lang="ru-RU" dirty="0"/>
        </a:p>
      </dgm:t>
    </dgm:pt>
    <dgm:pt modelId="{E78153D4-8B00-4592-9AF0-DC85E527EAE9}" type="parTrans" cxnId="{33A2D289-9EB7-4F70-9E17-6CB9406CFCFC}">
      <dgm:prSet/>
      <dgm:spPr/>
      <dgm:t>
        <a:bodyPr/>
        <a:lstStyle/>
        <a:p>
          <a:endParaRPr lang="ru-RU"/>
        </a:p>
      </dgm:t>
    </dgm:pt>
    <dgm:pt modelId="{DF2E1926-46A9-4627-8CC2-B139E36C83C1}" type="sibTrans" cxnId="{33A2D289-9EB7-4F70-9E17-6CB9406CFCFC}">
      <dgm:prSet/>
      <dgm:spPr/>
      <dgm:t>
        <a:bodyPr/>
        <a:lstStyle/>
        <a:p>
          <a:endParaRPr lang="ru-RU"/>
        </a:p>
      </dgm:t>
    </dgm:pt>
    <dgm:pt modelId="{919AB802-460F-4860-BEFE-F4D8C0273F0E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отсутствие жесткой регламентации образовательного процесса, связанной с необходимостью выполнения государственных образовательных стандартов</a:t>
          </a:r>
          <a:endParaRPr lang="ru-RU" dirty="0"/>
        </a:p>
      </dgm:t>
    </dgm:pt>
    <dgm:pt modelId="{91230E96-636D-4346-A460-3578049E964B}" type="parTrans" cxnId="{DF0D2983-0771-499E-A0CA-2C40194C7BC2}">
      <dgm:prSet/>
      <dgm:spPr/>
      <dgm:t>
        <a:bodyPr/>
        <a:lstStyle/>
        <a:p>
          <a:endParaRPr lang="ru-RU"/>
        </a:p>
      </dgm:t>
    </dgm:pt>
    <dgm:pt modelId="{D6682807-DB7E-4AA4-9940-06401BAF8CE8}" type="sibTrans" cxnId="{DF0D2983-0771-499E-A0CA-2C40194C7BC2}">
      <dgm:prSet/>
      <dgm:spPr/>
      <dgm:t>
        <a:bodyPr/>
        <a:lstStyle/>
        <a:p>
          <a:endParaRPr lang="ru-RU"/>
        </a:p>
      </dgm:t>
    </dgm:pt>
    <dgm:pt modelId="{FE16B213-3904-4CB4-9D37-6C08ED4F2ED3}" type="pres">
      <dgm:prSet presAssocID="{31563DB4-DF2E-4881-964E-BBD60AD37B0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AAA26E-1B5B-4C9F-8B8E-59D145B09B6F}" type="pres">
      <dgm:prSet presAssocID="{2DF7E35B-C64E-45EB-9616-FD6AF42595B2}" presName="composite" presStyleCnt="0"/>
      <dgm:spPr/>
    </dgm:pt>
    <dgm:pt modelId="{FA2E005B-3A20-4161-90DE-8349A8940D08}" type="pres">
      <dgm:prSet presAssocID="{2DF7E35B-C64E-45EB-9616-FD6AF42595B2}" presName="parentText" presStyleLbl="alignNode1" presStyleIdx="0" presStyleCnt="6" custLinFactNeighborY="-9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4B7E38-6771-4C78-AF50-153AB8101C85}" type="pres">
      <dgm:prSet presAssocID="{2DF7E35B-C64E-45EB-9616-FD6AF42595B2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2E3EBC-4E91-4C96-A9F1-E6E058C98177}" type="pres">
      <dgm:prSet presAssocID="{D14016A4-388A-4567-8CFA-8DB83E9D84F0}" presName="sp" presStyleCnt="0"/>
      <dgm:spPr/>
    </dgm:pt>
    <dgm:pt modelId="{17491469-5482-4AE3-962C-116F9C097F1C}" type="pres">
      <dgm:prSet presAssocID="{FC9862EC-B032-4916-89DA-461F8E010270}" presName="composite" presStyleCnt="0"/>
      <dgm:spPr/>
    </dgm:pt>
    <dgm:pt modelId="{9DD595E5-CB6E-44FE-915F-266DE061B146}" type="pres">
      <dgm:prSet presAssocID="{FC9862EC-B032-4916-89DA-461F8E010270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0E9781-17D2-42FE-A174-93EEADF607D1}" type="pres">
      <dgm:prSet presAssocID="{FC9862EC-B032-4916-89DA-461F8E010270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FE2530-F282-4F9E-8045-DCAEB965044A}" type="pres">
      <dgm:prSet presAssocID="{465C97CE-FE1D-4464-A304-A97AF651ED15}" presName="sp" presStyleCnt="0"/>
      <dgm:spPr/>
    </dgm:pt>
    <dgm:pt modelId="{80977CAE-2299-46E3-B5E2-354B7A63A7FF}" type="pres">
      <dgm:prSet presAssocID="{26D563FA-7283-49C4-B595-9CC20115AE9E}" presName="composite" presStyleCnt="0"/>
      <dgm:spPr/>
    </dgm:pt>
    <dgm:pt modelId="{27694033-3F94-4282-BEAD-1D86D0E4D425}" type="pres">
      <dgm:prSet presAssocID="{26D563FA-7283-49C4-B595-9CC20115AE9E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1EAEA-16EC-48C1-A97E-E20D8F3934CA}" type="pres">
      <dgm:prSet presAssocID="{26D563FA-7283-49C4-B595-9CC20115AE9E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68E2C9-15B6-4290-8BE2-A072748F010A}" type="pres">
      <dgm:prSet presAssocID="{B703C3F5-C728-4FD6-9AED-F0376401D6F3}" presName="sp" presStyleCnt="0"/>
      <dgm:spPr/>
    </dgm:pt>
    <dgm:pt modelId="{39E889C9-F561-47AD-A6D1-2164B1E6CEA0}" type="pres">
      <dgm:prSet presAssocID="{6D2D7CA2-0024-40BD-93AD-1D5B7791FE38}" presName="composite" presStyleCnt="0"/>
      <dgm:spPr/>
    </dgm:pt>
    <dgm:pt modelId="{D284CDF8-0DD8-4F9E-8CE2-D1BE483EAE3F}" type="pres">
      <dgm:prSet presAssocID="{6D2D7CA2-0024-40BD-93AD-1D5B7791FE38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6F1FF5-44F3-4B1C-8D9E-DB4F0173ADEA}" type="pres">
      <dgm:prSet presAssocID="{6D2D7CA2-0024-40BD-93AD-1D5B7791FE38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5F19D0-B970-4B1F-A1AF-53DD4B72C103}" type="pres">
      <dgm:prSet presAssocID="{EB1B3EEA-8318-4411-9657-02E91978FF37}" presName="sp" presStyleCnt="0"/>
      <dgm:spPr/>
    </dgm:pt>
    <dgm:pt modelId="{BDF78337-4C36-40B4-A91D-D27235D01E91}" type="pres">
      <dgm:prSet presAssocID="{1514DD77-C650-40CF-BB4B-F086ED3B0334}" presName="composite" presStyleCnt="0"/>
      <dgm:spPr/>
    </dgm:pt>
    <dgm:pt modelId="{3A8602D8-FF6B-481A-8DC1-0B74508C9D50}" type="pres">
      <dgm:prSet presAssocID="{1514DD77-C650-40CF-BB4B-F086ED3B0334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F625E0-2B6B-418F-A517-038C49ABF3B6}" type="pres">
      <dgm:prSet presAssocID="{1514DD77-C650-40CF-BB4B-F086ED3B0334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C89F6C-2F56-442F-AE4E-D47A420553CD}" type="pres">
      <dgm:prSet presAssocID="{03CAB909-DC1E-458C-99D0-63FEA641C1E8}" presName="sp" presStyleCnt="0"/>
      <dgm:spPr/>
    </dgm:pt>
    <dgm:pt modelId="{4A94D4D4-2336-41F3-94C9-342187F61CC5}" type="pres">
      <dgm:prSet presAssocID="{970A93AA-513B-4E5F-B275-1718CDD88ED4}" presName="composite" presStyleCnt="0"/>
      <dgm:spPr/>
    </dgm:pt>
    <dgm:pt modelId="{F0BC8900-18F3-4808-9965-46061179446F}" type="pres">
      <dgm:prSet presAssocID="{970A93AA-513B-4E5F-B275-1718CDD88ED4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6FF408-786C-43CE-A251-173B0E273BB7}" type="pres">
      <dgm:prSet presAssocID="{970A93AA-513B-4E5F-B275-1718CDD88ED4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245BB2B-E2A0-4976-952A-9E92E395AC3D}" type="presOf" srcId="{919AB802-460F-4860-BEFE-F4D8C0273F0E}" destId="{D96FF408-786C-43CE-A251-173B0E273BB7}" srcOrd="0" destOrd="0" presId="urn:microsoft.com/office/officeart/2005/8/layout/chevron2"/>
    <dgm:cxn modelId="{811BC38B-101C-4901-B672-FE1DBEB6EC2C}" type="presOf" srcId="{FC9862EC-B032-4916-89DA-461F8E010270}" destId="{9DD595E5-CB6E-44FE-915F-266DE061B146}" srcOrd="0" destOrd="0" presId="urn:microsoft.com/office/officeart/2005/8/layout/chevron2"/>
    <dgm:cxn modelId="{33A2D289-9EB7-4F70-9E17-6CB9406CFCFC}" srcId="{1514DD77-C650-40CF-BB4B-F086ED3B0334}" destId="{310EEF6E-12C6-4C47-8B28-D3DF2380FE38}" srcOrd="0" destOrd="0" parTransId="{E78153D4-8B00-4592-9AF0-DC85E527EAE9}" sibTransId="{DF2E1926-46A9-4627-8CC2-B139E36C83C1}"/>
    <dgm:cxn modelId="{81FB3998-EE74-4EF2-A35F-C560FCB3B7E2}" type="presOf" srcId="{26D563FA-7283-49C4-B595-9CC20115AE9E}" destId="{27694033-3F94-4282-BEAD-1D86D0E4D425}" srcOrd="0" destOrd="0" presId="urn:microsoft.com/office/officeart/2005/8/layout/chevron2"/>
    <dgm:cxn modelId="{EF6E9367-0D44-47DB-96BB-8491CCE87375}" srcId="{31563DB4-DF2E-4881-964E-BBD60AD37B0A}" destId="{970A93AA-513B-4E5F-B275-1718CDD88ED4}" srcOrd="5" destOrd="0" parTransId="{989E91F8-7426-47C3-A195-6FA20B79E584}" sibTransId="{A2F69163-7C6E-47A5-A476-82D8FDFE2F4B}"/>
    <dgm:cxn modelId="{852B5185-F4D6-43A8-9429-DBB001BA7DDF}" type="presOf" srcId="{310EEF6E-12C6-4C47-8B28-D3DF2380FE38}" destId="{ECF625E0-2B6B-418F-A517-038C49ABF3B6}" srcOrd="0" destOrd="0" presId="urn:microsoft.com/office/officeart/2005/8/layout/chevron2"/>
    <dgm:cxn modelId="{8B17F1B5-4DDA-4849-83EF-22AEC4DC5889}" srcId="{2DF7E35B-C64E-45EB-9616-FD6AF42595B2}" destId="{22B81B7E-27B6-4141-8F1C-ADDC299B6C74}" srcOrd="0" destOrd="0" parTransId="{C3381B76-C1D8-48D0-A708-8F71E7594D23}" sibTransId="{ABA5B6FF-6584-4CDB-87C4-B29F9B20DB87}"/>
    <dgm:cxn modelId="{A2E8EB97-DCE2-4F78-9101-ADA6BF3F94BF}" srcId="{31563DB4-DF2E-4881-964E-BBD60AD37B0A}" destId="{FC9862EC-B032-4916-89DA-461F8E010270}" srcOrd="1" destOrd="0" parTransId="{B43B5147-DB0F-435A-87CC-FD04D33B5948}" sibTransId="{465C97CE-FE1D-4464-A304-A97AF651ED15}"/>
    <dgm:cxn modelId="{855D84EF-CF3C-4526-A6F4-2C8E8A52EF48}" srcId="{FC9862EC-B032-4916-89DA-461F8E010270}" destId="{54CBE640-A855-4759-80B9-FC630C742F72}" srcOrd="0" destOrd="0" parTransId="{928DEF05-F575-43F3-8B97-563AE5AF60D2}" sibTransId="{6A22BB17-414F-461D-9D9F-F8924F5A85A0}"/>
    <dgm:cxn modelId="{CB6C6FE9-4925-4EFE-A1ED-6D990DD1F4C5}" srcId="{31563DB4-DF2E-4881-964E-BBD60AD37B0A}" destId="{26D563FA-7283-49C4-B595-9CC20115AE9E}" srcOrd="2" destOrd="0" parTransId="{3123289E-360B-46F6-8A00-D1CECBC53270}" sibTransId="{B703C3F5-C728-4FD6-9AED-F0376401D6F3}"/>
    <dgm:cxn modelId="{C190CAEF-C695-4716-BAC5-113C5733434F}" srcId="{26D563FA-7283-49C4-B595-9CC20115AE9E}" destId="{F07E88CF-A1D4-4214-BCC8-DF9CCD0048E3}" srcOrd="0" destOrd="0" parTransId="{035844AF-5FD0-4486-BCBA-292B03640945}" sibTransId="{44381B26-814F-4B53-A45E-E3E60ABA349F}"/>
    <dgm:cxn modelId="{EC228053-8B05-46E1-8DE2-B54D12107C11}" type="presOf" srcId="{6D2D7CA2-0024-40BD-93AD-1D5B7791FE38}" destId="{D284CDF8-0DD8-4F9E-8CE2-D1BE483EAE3F}" srcOrd="0" destOrd="0" presId="urn:microsoft.com/office/officeart/2005/8/layout/chevron2"/>
    <dgm:cxn modelId="{A2792B8A-703A-4E7A-9A22-1CA13AF29D69}" type="presOf" srcId="{31563DB4-DF2E-4881-964E-BBD60AD37B0A}" destId="{FE16B213-3904-4CB4-9D37-6C08ED4F2ED3}" srcOrd="0" destOrd="0" presId="urn:microsoft.com/office/officeart/2005/8/layout/chevron2"/>
    <dgm:cxn modelId="{2855059E-707B-4676-8F6F-7C0363164D1A}" type="presOf" srcId="{970A93AA-513B-4E5F-B275-1718CDD88ED4}" destId="{F0BC8900-18F3-4808-9965-46061179446F}" srcOrd="0" destOrd="0" presId="urn:microsoft.com/office/officeart/2005/8/layout/chevron2"/>
    <dgm:cxn modelId="{26BF07D5-D9DC-41F0-801A-D9AC312296DE}" srcId="{31563DB4-DF2E-4881-964E-BBD60AD37B0A}" destId="{6D2D7CA2-0024-40BD-93AD-1D5B7791FE38}" srcOrd="3" destOrd="0" parTransId="{8AE62990-A237-4CB1-AE50-A6E6B14BFA8C}" sibTransId="{EB1B3EEA-8318-4411-9657-02E91978FF37}"/>
    <dgm:cxn modelId="{89495ECB-996A-492E-A04F-E1399E7A96D5}" type="presOf" srcId="{F07E88CF-A1D4-4214-BCC8-DF9CCD0048E3}" destId="{7C41EAEA-16EC-48C1-A97E-E20D8F3934CA}" srcOrd="0" destOrd="0" presId="urn:microsoft.com/office/officeart/2005/8/layout/chevron2"/>
    <dgm:cxn modelId="{E7590CB2-A164-4FB6-924A-75E13CF84730}" srcId="{31563DB4-DF2E-4881-964E-BBD60AD37B0A}" destId="{2DF7E35B-C64E-45EB-9616-FD6AF42595B2}" srcOrd="0" destOrd="0" parTransId="{4B2666CC-36FC-44AE-86DC-70CA069ADDAA}" sibTransId="{D14016A4-388A-4567-8CFA-8DB83E9D84F0}"/>
    <dgm:cxn modelId="{287517A5-1BE8-42B3-B848-2C31AB516F09}" srcId="{6D2D7CA2-0024-40BD-93AD-1D5B7791FE38}" destId="{AF0A82BB-EA96-4368-BA15-B19A7EFDB5F1}" srcOrd="0" destOrd="0" parTransId="{71F90302-1FF3-4917-8088-C2B18C3DECD6}" sibTransId="{41E9FF8E-952A-4998-B3A7-54317716C610}"/>
    <dgm:cxn modelId="{DF0D2983-0771-499E-A0CA-2C40194C7BC2}" srcId="{970A93AA-513B-4E5F-B275-1718CDD88ED4}" destId="{919AB802-460F-4860-BEFE-F4D8C0273F0E}" srcOrd="0" destOrd="0" parTransId="{91230E96-636D-4346-A460-3578049E964B}" sibTransId="{D6682807-DB7E-4AA4-9940-06401BAF8CE8}"/>
    <dgm:cxn modelId="{27EA5EF3-BE9D-4A3E-B5AD-272E72865589}" type="presOf" srcId="{54CBE640-A855-4759-80B9-FC630C742F72}" destId="{040E9781-17D2-42FE-A174-93EEADF607D1}" srcOrd="0" destOrd="0" presId="urn:microsoft.com/office/officeart/2005/8/layout/chevron2"/>
    <dgm:cxn modelId="{8EE948FF-BDAC-40C1-A77B-A66D7EAE59D9}" type="presOf" srcId="{22B81B7E-27B6-4141-8F1C-ADDC299B6C74}" destId="{DB4B7E38-6771-4C78-AF50-153AB8101C85}" srcOrd="0" destOrd="0" presId="urn:microsoft.com/office/officeart/2005/8/layout/chevron2"/>
    <dgm:cxn modelId="{390B7FFA-5D1B-443C-86ED-EB6FDB6490F8}" srcId="{31563DB4-DF2E-4881-964E-BBD60AD37B0A}" destId="{1514DD77-C650-40CF-BB4B-F086ED3B0334}" srcOrd="4" destOrd="0" parTransId="{2DCFBE9A-65F6-42DA-9B72-EC258CCF116D}" sibTransId="{03CAB909-DC1E-458C-99D0-63FEA641C1E8}"/>
    <dgm:cxn modelId="{4EA5873F-02F4-4374-A22A-E7EE07BF9743}" type="presOf" srcId="{2DF7E35B-C64E-45EB-9616-FD6AF42595B2}" destId="{FA2E005B-3A20-4161-90DE-8349A8940D08}" srcOrd="0" destOrd="0" presId="urn:microsoft.com/office/officeart/2005/8/layout/chevron2"/>
    <dgm:cxn modelId="{96FE4A9E-CC2A-47C8-9685-CF77A0A62AB0}" type="presOf" srcId="{1514DD77-C650-40CF-BB4B-F086ED3B0334}" destId="{3A8602D8-FF6B-481A-8DC1-0B74508C9D50}" srcOrd="0" destOrd="0" presId="urn:microsoft.com/office/officeart/2005/8/layout/chevron2"/>
    <dgm:cxn modelId="{1B26B2E3-A5E2-4509-A6CD-72C26415C8D1}" type="presOf" srcId="{AF0A82BB-EA96-4368-BA15-B19A7EFDB5F1}" destId="{CA6F1FF5-44F3-4B1C-8D9E-DB4F0173ADEA}" srcOrd="0" destOrd="0" presId="urn:microsoft.com/office/officeart/2005/8/layout/chevron2"/>
    <dgm:cxn modelId="{2638AE54-A895-46F5-AE12-BE506861A174}" type="presParOf" srcId="{FE16B213-3904-4CB4-9D37-6C08ED4F2ED3}" destId="{9AAAA26E-1B5B-4C9F-8B8E-59D145B09B6F}" srcOrd="0" destOrd="0" presId="urn:microsoft.com/office/officeart/2005/8/layout/chevron2"/>
    <dgm:cxn modelId="{E31766D6-FB0B-4CA6-9BD6-D232B0454619}" type="presParOf" srcId="{9AAAA26E-1B5B-4C9F-8B8E-59D145B09B6F}" destId="{FA2E005B-3A20-4161-90DE-8349A8940D08}" srcOrd="0" destOrd="0" presId="urn:microsoft.com/office/officeart/2005/8/layout/chevron2"/>
    <dgm:cxn modelId="{D8604922-5E6A-4C9B-96ED-FC3021DB1008}" type="presParOf" srcId="{9AAAA26E-1B5B-4C9F-8B8E-59D145B09B6F}" destId="{DB4B7E38-6771-4C78-AF50-153AB8101C85}" srcOrd="1" destOrd="0" presId="urn:microsoft.com/office/officeart/2005/8/layout/chevron2"/>
    <dgm:cxn modelId="{6E540C00-6BA3-413D-A653-F6D28CCFB5AB}" type="presParOf" srcId="{FE16B213-3904-4CB4-9D37-6C08ED4F2ED3}" destId="{B12E3EBC-4E91-4C96-A9F1-E6E058C98177}" srcOrd="1" destOrd="0" presId="urn:microsoft.com/office/officeart/2005/8/layout/chevron2"/>
    <dgm:cxn modelId="{BD3F176D-03B1-4DF0-A981-EC3E93DB1D4A}" type="presParOf" srcId="{FE16B213-3904-4CB4-9D37-6C08ED4F2ED3}" destId="{17491469-5482-4AE3-962C-116F9C097F1C}" srcOrd="2" destOrd="0" presId="urn:microsoft.com/office/officeart/2005/8/layout/chevron2"/>
    <dgm:cxn modelId="{0257946D-B4C3-4513-9C55-DCC351A8E3B1}" type="presParOf" srcId="{17491469-5482-4AE3-962C-116F9C097F1C}" destId="{9DD595E5-CB6E-44FE-915F-266DE061B146}" srcOrd="0" destOrd="0" presId="urn:microsoft.com/office/officeart/2005/8/layout/chevron2"/>
    <dgm:cxn modelId="{0513420A-067C-4005-90AA-3C732AD7DB4B}" type="presParOf" srcId="{17491469-5482-4AE3-962C-116F9C097F1C}" destId="{040E9781-17D2-42FE-A174-93EEADF607D1}" srcOrd="1" destOrd="0" presId="urn:microsoft.com/office/officeart/2005/8/layout/chevron2"/>
    <dgm:cxn modelId="{244BCDCA-D68F-4CDE-8ABD-1A35813032E7}" type="presParOf" srcId="{FE16B213-3904-4CB4-9D37-6C08ED4F2ED3}" destId="{78FE2530-F282-4F9E-8045-DCAEB965044A}" srcOrd="3" destOrd="0" presId="urn:microsoft.com/office/officeart/2005/8/layout/chevron2"/>
    <dgm:cxn modelId="{D469DCD5-CAF5-4118-8425-2DED5534830B}" type="presParOf" srcId="{FE16B213-3904-4CB4-9D37-6C08ED4F2ED3}" destId="{80977CAE-2299-46E3-B5E2-354B7A63A7FF}" srcOrd="4" destOrd="0" presId="urn:microsoft.com/office/officeart/2005/8/layout/chevron2"/>
    <dgm:cxn modelId="{FD6AF3D5-3A82-4825-9A12-B870F0DDD5EC}" type="presParOf" srcId="{80977CAE-2299-46E3-B5E2-354B7A63A7FF}" destId="{27694033-3F94-4282-BEAD-1D86D0E4D425}" srcOrd="0" destOrd="0" presId="urn:microsoft.com/office/officeart/2005/8/layout/chevron2"/>
    <dgm:cxn modelId="{46F8BB95-249B-4015-9B88-AE9EE59F0754}" type="presParOf" srcId="{80977CAE-2299-46E3-B5E2-354B7A63A7FF}" destId="{7C41EAEA-16EC-48C1-A97E-E20D8F3934CA}" srcOrd="1" destOrd="0" presId="urn:microsoft.com/office/officeart/2005/8/layout/chevron2"/>
    <dgm:cxn modelId="{1CCBBF03-21E2-489C-90D0-04345F62A257}" type="presParOf" srcId="{FE16B213-3904-4CB4-9D37-6C08ED4F2ED3}" destId="{A568E2C9-15B6-4290-8BE2-A072748F010A}" srcOrd="5" destOrd="0" presId="urn:microsoft.com/office/officeart/2005/8/layout/chevron2"/>
    <dgm:cxn modelId="{13738765-88C4-4760-8C8E-3D1BA54C92CF}" type="presParOf" srcId="{FE16B213-3904-4CB4-9D37-6C08ED4F2ED3}" destId="{39E889C9-F561-47AD-A6D1-2164B1E6CEA0}" srcOrd="6" destOrd="0" presId="urn:microsoft.com/office/officeart/2005/8/layout/chevron2"/>
    <dgm:cxn modelId="{CAE3AD2F-BFF8-437C-89BA-C8EA4137C6CC}" type="presParOf" srcId="{39E889C9-F561-47AD-A6D1-2164B1E6CEA0}" destId="{D284CDF8-0DD8-4F9E-8CE2-D1BE483EAE3F}" srcOrd="0" destOrd="0" presId="urn:microsoft.com/office/officeart/2005/8/layout/chevron2"/>
    <dgm:cxn modelId="{FAD921EB-F491-4905-B0F1-12E4D9BE9254}" type="presParOf" srcId="{39E889C9-F561-47AD-A6D1-2164B1E6CEA0}" destId="{CA6F1FF5-44F3-4B1C-8D9E-DB4F0173ADEA}" srcOrd="1" destOrd="0" presId="urn:microsoft.com/office/officeart/2005/8/layout/chevron2"/>
    <dgm:cxn modelId="{F6269179-F14D-47BE-B324-435A2FA449AF}" type="presParOf" srcId="{FE16B213-3904-4CB4-9D37-6C08ED4F2ED3}" destId="{A55F19D0-B970-4B1F-A1AF-53DD4B72C103}" srcOrd="7" destOrd="0" presId="urn:microsoft.com/office/officeart/2005/8/layout/chevron2"/>
    <dgm:cxn modelId="{CF6AECC7-7481-428E-8EA7-B0DDABF144C5}" type="presParOf" srcId="{FE16B213-3904-4CB4-9D37-6C08ED4F2ED3}" destId="{BDF78337-4C36-40B4-A91D-D27235D01E91}" srcOrd="8" destOrd="0" presId="urn:microsoft.com/office/officeart/2005/8/layout/chevron2"/>
    <dgm:cxn modelId="{D37E4AB3-8EA6-48C0-B5E9-C8813169327E}" type="presParOf" srcId="{BDF78337-4C36-40B4-A91D-D27235D01E91}" destId="{3A8602D8-FF6B-481A-8DC1-0B74508C9D50}" srcOrd="0" destOrd="0" presId="urn:microsoft.com/office/officeart/2005/8/layout/chevron2"/>
    <dgm:cxn modelId="{B4915EEE-E0AD-4BA4-9272-FAF23D65228B}" type="presParOf" srcId="{BDF78337-4C36-40B4-A91D-D27235D01E91}" destId="{ECF625E0-2B6B-418F-A517-038C49ABF3B6}" srcOrd="1" destOrd="0" presId="urn:microsoft.com/office/officeart/2005/8/layout/chevron2"/>
    <dgm:cxn modelId="{92BA258F-3EDB-4E07-A88F-DF16CF2C8AAD}" type="presParOf" srcId="{FE16B213-3904-4CB4-9D37-6C08ED4F2ED3}" destId="{07C89F6C-2F56-442F-AE4E-D47A420553CD}" srcOrd="9" destOrd="0" presId="urn:microsoft.com/office/officeart/2005/8/layout/chevron2"/>
    <dgm:cxn modelId="{38964609-7107-47C7-A0FD-64EF626A71CE}" type="presParOf" srcId="{FE16B213-3904-4CB4-9D37-6C08ED4F2ED3}" destId="{4A94D4D4-2336-41F3-94C9-342187F61CC5}" srcOrd="10" destOrd="0" presId="urn:microsoft.com/office/officeart/2005/8/layout/chevron2"/>
    <dgm:cxn modelId="{BD75DC5D-AC6C-4EFF-B0ED-785D02E23C1A}" type="presParOf" srcId="{4A94D4D4-2336-41F3-94C9-342187F61CC5}" destId="{F0BC8900-18F3-4808-9965-46061179446F}" srcOrd="0" destOrd="0" presId="urn:microsoft.com/office/officeart/2005/8/layout/chevron2"/>
    <dgm:cxn modelId="{56A7A9FC-5C16-4233-B6D3-FC5DBD205ED8}" type="presParOf" srcId="{4A94D4D4-2336-41F3-94C9-342187F61CC5}" destId="{D96FF408-786C-43CE-A251-173B0E273BB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2E005B-3A20-4161-90DE-8349A8940D08}">
      <dsp:nvSpPr>
        <dsp:cNvPr id="0" name=""/>
        <dsp:cNvSpPr/>
      </dsp:nvSpPr>
      <dsp:spPr>
        <a:xfrm rot="5400000">
          <a:off x="-132863" y="132867"/>
          <a:ext cx="885754" cy="620028"/>
        </a:xfrm>
        <a:prstGeom prst="chevron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 rot="5400000">
        <a:off x="-132863" y="132867"/>
        <a:ext cx="885754" cy="620028"/>
      </dsp:txXfrm>
    </dsp:sp>
    <dsp:sp modelId="{DB4B7E38-6771-4C78-AF50-153AB8101C85}">
      <dsp:nvSpPr>
        <dsp:cNvPr id="0" name=""/>
        <dsp:cNvSpPr/>
      </dsp:nvSpPr>
      <dsp:spPr>
        <a:xfrm rot="5400000">
          <a:off x="3982583" y="-3361682"/>
          <a:ext cx="575740" cy="73008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меньше, чем в основном образовании, наполняемость групп</a:t>
          </a:r>
          <a:endParaRPr lang="ru-RU" sz="1600" kern="1200" dirty="0"/>
        </a:p>
      </dsp:txBody>
      <dsp:txXfrm rot="5400000">
        <a:off x="3982583" y="-3361682"/>
        <a:ext cx="575740" cy="7300851"/>
      </dsp:txXfrm>
    </dsp:sp>
    <dsp:sp modelId="{9DD595E5-CB6E-44FE-915F-266DE061B146}">
      <dsp:nvSpPr>
        <dsp:cNvPr id="0" name=""/>
        <dsp:cNvSpPr/>
      </dsp:nvSpPr>
      <dsp:spPr>
        <a:xfrm rot="5400000">
          <a:off x="-132863" y="921143"/>
          <a:ext cx="885754" cy="620028"/>
        </a:xfrm>
        <a:prstGeom prst="chevron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8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8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800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 rot="5400000">
        <a:off x="-132863" y="921143"/>
        <a:ext cx="885754" cy="620028"/>
      </dsp:txXfrm>
    </dsp:sp>
    <dsp:sp modelId="{040E9781-17D2-42FE-A174-93EEADF607D1}">
      <dsp:nvSpPr>
        <dsp:cNvPr id="0" name=""/>
        <dsp:cNvSpPr/>
      </dsp:nvSpPr>
      <dsp:spPr>
        <a:xfrm rot="5400000">
          <a:off x="3982583" y="-2574275"/>
          <a:ext cx="575740" cy="73008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практико-ориентированный характер обучения</a:t>
          </a:r>
          <a:endParaRPr lang="ru-RU" sz="1600" kern="1200" dirty="0"/>
        </a:p>
      </dsp:txBody>
      <dsp:txXfrm rot="5400000">
        <a:off x="3982583" y="-2574275"/>
        <a:ext cx="575740" cy="7300851"/>
      </dsp:txXfrm>
    </dsp:sp>
    <dsp:sp modelId="{27694033-3F94-4282-BEAD-1D86D0E4D425}">
      <dsp:nvSpPr>
        <dsp:cNvPr id="0" name=""/>
        <dsp:cNvSpPr/>
      </dsp:nvSpPr>
      <dsp:spPr>
        <a:xfrm rot="5400000">
          <a:off x="-132863" y="1708550"/>
          <a:ext cx="885754" cy="620028"/>
        </a:xfrm>
        <a:prstGeom prst="chevron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6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16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600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 rot="5400000">
        <a:off x="-132863" y="1708550"/>
        <a:ext cx="885754" cy="620028"/>
      </dsp:txXfrm>
    </dsp:sp>
    <dsp:sp modelId="{7C41EAEA-16EC-48C1-A97E-E20D8F3934CA}">
      <dsp:nvSpPr>
        <dsp:cNvPr id="0" name=""/>
        <dsp:cNvSpPr/>
      </dsp:nvSpPr>
      <dsp:spPr>
        <a:xfrm rot="5400000">
          <a:off x="3982583" y="-1786868"/>
          <a:ext cx="575740" cy="73008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организация образовательного процесса не на «среднего  ученика», а на личные запросы каждого ребенка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982583" y="-1786868"/>
        <a:ext cx="575740" cy="7300851"/>
      </dsp:txXfrm>
    </dsp:sp>
    <dsp:sp modelId="{D284CDF8-0DD8-4F9E-8CE2-D1BE483EAE3F}">
      <dsp:nvSpPr>
        <dsp:cNvPr id="0" name=""/>
        <dsp:cNvSpPr/>
      </dsp:nvSpPr>
      <dsp:spPr>
        <a:xfrm rot="5400000">
          <a:off x="-132863" y="2495957"/>
          <a:ext cx="885754" cy="620028"/>
        </a:xfrm>
        <a:prstGeom prst="chevron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4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24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400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5400000">
        <a:off x="-132863" y="2495957"/>
        <a:ext cx="885754" cy="620028"/>
      </dsp:txXfrm>
    </dsp:sp>
    <dsp:sp modelId="{CA6F1FF5-44F3-4B1C-8D9E-DB4F0173ADEA}">
      <dsp:nvSpPr>
        <dsp:cNvPr id="0" name=""/>
        <dsp:cNvSpPr/>
      </dsp:nvSpPr>
      <dsp:spPr>
        <a:xfrm rot="5400000">
          <a:off x="3982583" y="-999461"/>
          <a:ext cx="575740" cy="73008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отсутствие формальных ограничивающих условий: привязка к расписанию, классному помещению, фиксированные сроки освоения программы  </a:t>
          </a:r>
          <a:endParaRPr lang="ru-RU" sz="1600" kern="1200" dirty="0"/>
        </a:p>
      </dsp:txBody>
      <dsp:txXfrm rot="5400000">
        <a:off x="3982583" y="-999461"/>
        <a:ext cx="575740" cy="7300851"/>
      </dsp:txXfrm>
    </dsp:sp>
    <dsp:sp modelId="{3A8602D8-FF6B-481A-8DC1-0B74508C9D50}">
      <dsp:nvSpPr>
        <dsp:cNvPr id="0" name=""/>
        <dsp:cNvSpPr/>
      </dsp:nvSpPr>
      <dsp:spPr>
        <a:xfrm rot="5400000">
          <a:off x="-132863" y="3283364"/>
          <a:ext cx="885754" cy="620028"/>
        </a:xfrm>
        <a:prstGeom prst="chevron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32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32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3200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5400000">
        <a:off x="-132863" y="3283364"/>
        <a:ext cx="885754" cy="620028"/>
      </dsp:txXfrm>
    </dsp:sp>
    <dsp:sp modelId="{ECF625E0-2B6B-418F-A517-038C49ABF3B6}">
      <dsp:nvSpPr>
        <dsp:cNvPr id="0" name=""/>
        <dsp:cNvSpPr/>
      </dsp:nvSpPr>
      <dsp:spPr>
        <a:xfrm rot="5400000">
          <a:off x="3982583" y="-212054"/>
          <a:ext cx="575740" cy="73008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возможность ребенку максимально сконцентрироваться на любимом деле</a:t>
          </a:r>
          <a:endParaRPr lang="ru-RU" sz="1600" kern="1200" dirty="0"/>
        </a:p>
      </dsp:txBody>
      <dsp:txXfrm rot="5400000">
        <a:off x="3982583" y="-212054"/>
        <a:ext cx="575740" cy="7300851"/>
      </dsp:txXfrm>
    </dsp:sp>
    <dsp:sp modelId="{F0BC8900-18F3-4808-9965-46061179446F}">
      <dsp:nvSpPr>
        <dsp:cNvPr id="0" name=""/>
        <dsp:cNvSpPr/>
      </dsp:nvSpPr>
      <dsp:spPr>
        <a:xfrm rot="5400000">
          <a:off x="-132863" y="4070771"/>
          <a:ext cx="885754" cy="620028"/>
        </a:xfrm>
        <a:prstGeom prst="chevron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5400000">
        <a:off x="-132863" y="4070771"/>
        <a:ext cx="885754" cy="620028"/>
      </dsp:txXfrm>
    </dsp:sp>
    <dsp:sp modelId="{D96FF408-786C-43CE-A251-173B0E273BB7}">
      <dsp:nvSpPr>
        <dsp:cNvPr id="0" name=""/>
        <dsp:cNvSpPr/>
      </dsp:nvSpPr>
      <dsp:spPr>
        <a:xfrm rot="5400000">
          <a:off x="3982583" y="575352"/>
          <a:ext cx="575740" cy="73008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отсутствие жесткой регламентации образовательного процесса, связанной с необходимостью выполнения государственных образовательных стандартов</a:t>
          </a:r>
          <a:endParaRPr lang="ru-RU" sz="1600" kern="1200" dirty="0"/>
        </a:p>
      </dsp:txBody>
      <dsp:txXfrm rot="5400000">
        <a:off x="3982583" y="575352"/>
        <a:ext cx="575740" cy="73008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F30D-8750-4F7F-88CB-E4772C7864D3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31FA-5BA5-477B-AAA3-B9F966E47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F30D-8750-4F7F-88CB-E4772C7864D3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31FA-5BA5-477B-AAA3-B9F966E47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F30D-8750-4F7F-88CB-E4772C7864D3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31FA-5BA5-477B-AAA3-B9F966E47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F30D-8750-4F7F-88CB-E4772C7864D3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31FA-5BA5-477B-AAA3-B9F966E47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F30D-8750-4F7F-88CB-E4772C7864D3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31FA-5BA5-477B-AAA3-B9F966E47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F30D-8750-4F7F-88CB-E4772C7864D3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31FA-5BA5-477B-AAA3-B9F966E47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F30D-8750-4F7F-88CB-E4772C7864D3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31FA-5BA5-477B-AAA3-B9F966E47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F30D-8750-4F7F-88CB-E4772C7864D3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31FA-5BA5-477B-AAA3-B9F966E47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F30D-8750-4F7F-88CB-E4772C7864D3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31FA-5BA5-477B-AAA3-B9F966E47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F30D-8750-4F7F-88CB-E4772C7864D3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31FA-5BA5-477B-AAA3-B9F966E47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F30D-8750-4F7F-88CB-E4772C7864D3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331FA-5BA5-477B-AAA3-B9F966E47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2F30D-8750-4F7F-88CB-E4772C7864D3}" type="datetimeFigureOut">
              <a:rPr lang="ru-RU" smtClean="0"/>
              <a:pPr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331FA-5BA5-477B-AAA3-B9F966E47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1424621-moderno-curva-telaio-design-per-attivita-commerciale-gratuito-vettoriale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87624" y="476672"/>
            <a:ext cx="6984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Всероссийское совещание работников сферы дополнительного образования</a:t>
            </a:r>
            <a:endParaRPr lang="ru-RU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2636912"/>
            <a:ext cx="80648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Секция «Массовое вовлечение детей,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том числе детей с ОВЗ и детей-инвалидов,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творческие конкурсы, физкультурные и спортивные мероприятия: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школьного до всероссийского уровня»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67744" y="5517232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18-20 ноября 2025 г.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1424621-moderno-curva-telaio-design-per-attivita-commerciale-gratuito-vettoriale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5536" y="260648"/>
            <a:ext cx="8424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Приоритетные направления развития образования обучающихся  с инвалидностью и с ОВЗ до 2030 года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1484784"/>
            <a:ext cx="792088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Решение задач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социокультурной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реабилитации детей с ОВЗ и с инвалидностью средствами дополнительного образования;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66700" indent="-2667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Непрерывное совершенствование кадрового обеспечения дополнительного образования детей с ОВЗ и с инвалидностью;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66700" indent="-2667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66700" indent="-2667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Организация и проведение мероприятий, способствующих эффективной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социокультурной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реабилитации детей с ОВЗ и с инвалидностью – создание «ситуации успеха» ;</a:t>
            </a:r>
          </a:p>
          <a:p>
            <a:pPr marL="266700" indent="-266700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66700" indent="-2667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Разработка и реализация адаптированных дополнительных образовательных программ, включающих использование современных педагогом технологий и практик в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работе </a:t>
            </a:r>
          </a:p>
          <a:p>
            <a:pPr marL="266700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детьми с ОВЗ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1424621-moderno-curva-telaio-design-per-attivita-commerciale-gratuito-vettoriale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5805264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образование более приспособлено для создания доступной и инклюзивной  образовательной среды,  обусловлено ее спецификой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260648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Преимущества дополнительного образования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611560" y="980728"/>
          <a:ext cx="792088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1424621-moderno-curva-telaio-design-per-attivita-commerciale-gratuito-vettoriale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508518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«Об образовании в Российской Федерации» определил: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образование направлено на всестороннее удовлетворение образовательных потребностей в интеллектуальном, духовно-нравственном, физическом и профессиональном совершенствовании.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332656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Образовательные потребности детей с ОВЗ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1560" y="980728"/>
            <a:ext cx="3600400" cy="10081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Познавательные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Расширение знаний за рамками школьной программы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2276872"/>
            <a:ext cx="3600400" cy="10081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Коммуникативные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Общение со сверстниками и взрослыми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11560" y="3573016"/>
            <a:ext cx="3600400" cy="10081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Профориентированные 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Доппрофессиональная подготовка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932040" y="980728"/>
            <a:ext cx="3600400" cy="10081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Творческие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способностей и самореализация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932040" y="2276872"/>
            <a:ext cx="3600400" cy="10081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Компенсаторные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Решение личных проблем в обучении и общении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004048" y="3573016"/>
            <a:ext cx="3528392" cy="10081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Досуговые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Содержательная организация свободного времени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1424621-moderno-curva-telaio-design-per-attivita-commerciale-gratuito-vettoriale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51920" y="836712"/>
            <a:ext cx="4896544" cy="10926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Добровольный выбор программ в соответствии с интересами и склонностями; право на пробы, ошибки; возможность на смену образовательной  программы, педагогов, организации; 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неформализованность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содержания и организации образования; вариативный характер оценки образовательных результатов.</a:t>
            </a:r>
            <a:endParaRPr lang="ru-RU" sz="1300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188640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Ключевые преимущества дополнительного образования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43608" y="980728"/>
            <a:ext cx="2376264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Вариативность и выбор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43608" y="1916832"/>
            <a:ext cx="2376264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Индивидуальные траектории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43608" y="2852936"/>
            <a:ext cx="2376264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Ситуация успеха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43608" y="3789040"/>
            <a:ext cx="2376264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Практическое применение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043608" y="4653136"/>
            <a:ext cx="2376264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Предпрофессиональная подготовка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043608" y="5589240"/>
            <a:ext cx="2376264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Разновозрастные объединения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51920" y="2132856"/>
            <a:ext cx="4896544" cy="4924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режима и темпа освоения образовательных программ, выстраивание индивидуальных образовательных траекторий</a:t>
            </a:r>
            <a:endParaRPr lang="ru-RU" sz="1300" dirty="0"/>
          </a:p>
        </p:txBody>
      </p:sp>
      <p:sp>
        <p:nvSpPr>
          <p:cNvPr id="26" name="TextBox 25"/>
          <p:cNvSpPr txBox="1"/>
          <p:nvPr/>
        </p:nvSpPr>
        <p:spPr>
          <a:xfrm>
            <a:off x="3851920" y="2924944"/>
            <a:ext cx="4896544" cy="4924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Каждому ребенку с ОВЗ, ребенку-инвалиду обеспечивается «ситуация успеха»</a:t>
            </a:r>
            <a:endParaRPr lang="ru-RU" sz="1300" dirty="0"/>
          </a:p>
        </p:txBody>
      </p:sp>
      <p:sp>
        <p:nvSpPr>
          <p:cNvPr id="27" name="TextBox 26"/>
          <p:cNvSpPr txBox="1"/>
          <p:nvPr/>
        </p:nvSpPr>
        <p:spPr>
          <a:xfrm>
            <a:off x="3851920" y="3789040"/>
            <a:ext cx="4896544" cy="4924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Тесная связь с практикой, ориентация на создание конкретного персонального продукта и его публичную презентацию</a:t>
            </a:r>
            <a:endParaRPr lang="ru-RU" sz="1300" dirty="0"/>
          </a:p>
        </p:txBody>
      </p:sp>
      <p:sp>
        <p:nvSpPr>
          <p:cNvPr id="28" name="TextBox 27"/>
          <p:cNvSpPr txBox="1"/>
          <p:nvPr/>
        </p:nvSpPr>
        <p:spPr>
          <a:xfrm>
            <a:off x="3851920" y="4653136"/>
            <a:ext cx="4896544" cy="6924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Способствует выравниванию стартовых возможностей развития личности ребенка; основа предпрофессиональной подготовки старшеклассников </a:t>
            </a:r>
            <a:endParaRPr lang="ru-RU" sz="1300" dirty="0"/>
          </a:p>
        </p:txBody>
      </p:sp>
      <p:sp>
        <p:nvSpPr>
          <p:cNvPr id="29" name="TextBox 28"/>
          <p:cNvSpPr txBox="1"/>
          <p:nvPr/>
        </p:nvSpPr>
        <p:spPr>
          <a:xfrm>
            <a:off x="3851920" y="5661248"/>
            <a:ext cx="4896544" cy="4924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выбора педагога и наставника; сотворчество и </a:t>
            </a:r>
            <a:r>
              <a:rPr lang="ru-RU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саморелизация</a:t>
            </a:r>
            <a:endParaRPr lang="ru-RU" sz="1300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3419872" y="321297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3428256" y="234888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3419872" y="407707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3419872" y="501317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3419872" y="594928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3419872" y="134076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611560" y="594928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611560" y="501317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611560" y="414908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611560" y="321297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611560" y="227687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611560" y="134076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611560" y="1340768"/>
            <a:ext cx="0" cy="4608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1424621-moderno-curva-telaio-design-per-attivita-commerciale-gratuito-vettoriale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3568" y="332656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Барьеры  доступности  дополнительно  образования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99592" y="1124744"/>
            <a:ext cx="7488832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Организационная доступность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Отсутствие подходящих программ в близко расположенных учреждениях; неудобное расписание занятий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99592" y="2420888"/>
            <a:ext cx="7488832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Финансовая  доступность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Высокая стоимость занятий, сертификат на одну программу; индивидуальные занятия доступны только на платной основе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99592" y="3717032"/>
            <a:ext cx="7488832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Кадровая  доступность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Недостаток педагогов с необходимым образованием и специальной подготовкой для работы с детьми с ОВЗ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99592" y="5013176"/>
            <a:ext cx="7488832" cy="122413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Информационная доступность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Пополнение базы данных программ в Навигаторе по всем возрастным уровням; затруднение в поиске информации о программах (нет нозологии)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1424621-moderno-curva-telaio-design-per-attivita-commerciale-gratuito-vettoriale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3568" y="188640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Практический опыт работы с детьми с ОВЗ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ГБОУ школы №755 «Региональный Центр аутизма»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г. Санкт-Петербург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9552" y="1412776"/>
            <a:ext cx="8136904" cy="864096"/>
          </a:xfrm>
          <a:prstGeom prst="roundRect">
            <a:avLst/>
          </a:prstGeom>
          <a:solidFill>
            <a:srgbClr val="A6D8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Социокультурная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адаптация и интеграция детей с ОВЗ 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с инвалидностью средствами дополнительного образования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2492896"/>
            <a:ext cx="8064896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Приобщение ребенка к культурным и духовно-нравственным ценностям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3356992"/>
            <a:ext cx="806489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Формирование здорового и безопасного образа жизни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4149080"/>
            <a:ext cx="8064896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Развитие коммуникативных навыков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1560" y="5013176"/>
            <a:ext cx="8064896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Создание условий для творческой самореализации и «ситуации успеха»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1560" y="5877272"/>
            <a:ext cx="8064896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Поддержка родителей обучающихся,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создание психологически комфортной и безопасной среды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1424621-moderno-curva-telaio-design-per-attivita-commerciale-gratuito-vettoriale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11560" y="332656"/>
            <a:ext cx="8064896" cy="15841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0850" indent="-85725" algn="ctr">
              <a:tabLst>
                <a:tab pos="365125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Развитие конкурсного и фестивального движения детей с ОВЗ </a:t>
            </a:r>
          </a:p>
          <a:p>
            <a:pPr marL="450850" indent="-85725" algn="ctr">
              <a:tabLst>
                <a:tab pos="365125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инвалидностью  </a:t>
            </a:r>
          </a:p>
          <a:p>
            <a:pPr marL="85725" indent="96838"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(следует учитывать: объективную разницу между конкурсными требованиями и уровнем подготовки; необъективную оценку возможностей ребенка с ОВЗ</a:t>
            </a:r>
          </a:p>
          <a:p>
            <a:pPr marL="85725" indent="96838"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контексте конкурсного и фестивального движения)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2132856"/>
            <a:ext cx="806489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Психолого-педагогическая поддержка родителей с ОВЗ </a:t>
            </a:r>
          </a:p>
          <a:p>
            <a:pPr marL="534988" indent="-169863"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системе дополнительного образования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2924944"/>
            <a:ext cx="8064896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Организация совместной творческой деятельности родителей и детей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1560" y="3789040"/>
            <a:ext cx="8064896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 Доступность программ дополнительного образования</a:t>
            </a:r>
          </a:p>
          <a:p>
            <a:pPr marL="534988" indent="-169863"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обучающихся с ОВЗ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1560" y="4653136"/>
            <a:ext cx="8064896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10. Совместное взаимодействие учреждений дополнительного образования</a:t>
            </a:r>
          </a:p>
          <a:p>
            <a:pPr marL="633413" indent="-268288"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коррекционными учреждениями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1560" y="5517232"/>
            <a:ext cx="8064896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3413" indent="-268288"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11. Специальные конкурсы для детей с ОВЗ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специальные конкурсы для педагогов по адаптированным программам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644</Words>
  <Application>Microsoft Office PowerPoint</Application>
  <PresentationFormat>Экран (4:3)</PresentationFormat>
  <Paragraphs>88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123</cp:lastModifiedBy>
  <cp:revision>39</cp:revision>
  <dcterms:created xsi:type="dcterms:W3CDTF">2025-12-12T05:25:58Z</dcterms:created>
  <dcterms:modified xsi:type="dcterms:W3CDTF">2025-12-12T09:38:04Z</dcterms:modified>
</cp:coreProperties>
</file>