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43" y="1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B98A0-83CB-421E-8DF8-C7C70335E06A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39747-E9B6-4EE5-ACE5-343380190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557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7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352800" y="4422575"/>
            <a:ext cx="5938500" cy="19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Развиваем интерес к науке и инженерии через творческие проекты обучающихся.
</a:t>
            </a:r>
            <a:r>
              <a:rPr lang="en-US" sz="1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800" dirty="0"/>
          </a:p>
        </p:txBody>
      </p:sp>
      <p:sp>
        <p:nvSpPr>
          <p:cNvPr id="4" name="Text 1"/>
          <p:cNvSpPr txBox="1"/>
          <p:nvPr/>
        </p:nvSpPr>
        <p:spPr>
          <a:xfrm>
            <a:off x="3352800" y="524625"/>
            <a:ext cx="6840300" cy="3414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F8F5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научно-технического творчества детей: ключевые направления и значение
</a:t>
            </a:r>
            <a:endParaRPr lang="en-US" sz="4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288575" y="21903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Формирование инженерного мышления и уважения к труду учёных создает основу для профессионального роста и интереса к науке.
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599200" y="21903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критического мышления и креативности, умение анализировать информацию и находить нестандартные решения усиливает общие компетенции школьников.
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3978100" y="44100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Практическая деятельность снижает страх перед наукой, показывая реальные результаты и повышая престиж инженерных профессий.
</a:t>
            </a:r>
            <a:endParaRPr lang="en-US" sz="1500" dirty="0"/>
          </a:p>
        </p:txBody>
      </p:sp>
      <p:sp>
        <p:nvSpPr>
          <p:cNvPr id="7" name="Text 3"/>
          <p:cNvSpPr txBox="1"/>
          <p:nvPr/>
        </p:nvSpPr>
        <p:spPr>
          <a:xfrm>
            <a:off x="8319300" y="4410000"/>
            <a:ext cx="3160200" cy="15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Ранняя профориентация и развитие soft skills способствуют мотивации к учёбе и формированию научного мировоззрения у детей.
</a:t>
            </a:r>
            <a:endParaRPr lang="en-US" sz="1500" dirty="0"/>
          </a:p>
        </p:txBody>
      </p:sp>
      <p:sp>
        <p:nvSpPr>
          <p:cNvPr id="8" name="Text 4"/>
          <p:cNvSpPr txBox="1"/>
          <p:nvPr/>
        </p:nvSpPr>
        <p:spPr>
          <a:xfrm>
            <a:off x="11439900" y="257625"/>
            <a:ext cx="5898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9" name="Text 5"/>
          <p:cNvSpPr txBox="1"/>
          <p:nvPr/>
        </p:nvSpPr>
        <p:spPr>
          <a:xfrm>
            <a:off x="450575" y="487150"/>
            <a:ext cx="105660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41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поддерживать научно-техническое творчество?
</a:t>
            </a:r>
            <a:endParaRPr lang="en-US" sz="304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73" y="2261850"/>
            <a:ext cx="242550" cy="32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398" y="3434163"/>
            <a:ext cx="276900" cy="276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3398" y="4626865"/>
            <a:ext cx="276900" cy="2215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398" y="5779608"/>
            <a:ext cx="276900" cy="246133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11439900" y="257625"/>
            <a:ext cx="5898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2" name="Text 1"/>
          <p:cNvSpPr txBox="1"/>
          <p:nvPr/>
        </p:nvSpPr>
        <p:spPr>
          <a:xfrm>
            <a:off x="450575" y="487150"/>
            <a:ext cx="10933500" cy="11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дополнительного образования в развитии интереса к науке
</a:t>
            </a:r>
            <a:endParaRPr lang="en-US" sz="3200" dirty="0"/>
          </a:p>
        </p:txBody>
      </p:sp>
      <p:sp>
        <p:nvSpPr>
          <p:cNvPr id="13" name="Text 2"/>
          <p:cNvSpPr txBox="1"/>
          <p:nvPr/>
        </p:nvSpPr>
        <p:spPr>
          <a:xfrm>
            <a:off x="1535150" y="2049450"/>
            <a:ext cx="98490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Свобода творчества
</a:t>
            </a:r>
            <a:r>
              <a:rPr lang="en-US" sz="2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 школьных стандартов дополнительное образование предоставляет уникальные возможности для реализации индивидуальных интересов учеников.
</a:t>
            </a:r>
            <a:endParaRPr lang="en-US" sz="1700" dirty="0"/>
          </a:p>
        </p:txBody>
      </p:sp>
      <p:sp>
        <p:nvSpPr>
          <p:cNvPr id="14" name="Text 3"/>
          <p:cNvSpPr txBox="1"/>
          <p:nvPr/>
        </p:nvSpPr>
        <p:spPr>
          <a:xfrm>
            <a:off x="1535150" y="3214488"/>
            <a:ext cx="98490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Практико-ориентированность
</a:t>
            </a:r>
            <a:r>
              <a:rPr lang="en-US" sz="2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Учеба основывается на проектах и экспериментах, что позволяет сразу применять теорию на практике и видеть результат своих усилий.
</a:t>
            </a:r>
            <a:endParaRPr lang="en-US" sz="1700" dirty="0"/>
          </a:p>
        </p:txBody>
      </p:sp>
      <p:sp>
        <p:nvSpPr>
          <p:cNvPr id="15" name="Text 4"/>
          <p:cNvSpPr txBox="1"/>
          <p:nvPr/>
        </p:nvSpPr>
        <p:spPr>
          <a:xfrm>
            <a:off x="1535150" y="4379500"/>
            <a:ext cx="98490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Командная работа
</a:t>
            </a:r>
            <a:r>
              <a:rPr lang="en-US" sz="2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 в группах развивает навыки коммуникации, ответственности и лидерства, обогащая социальный опыт детей.
</a:t>
            </a:r>
            <a:endParaRPr lang="en-US" sz="1700" dirty="0"/>
          </a:p>
        </p:txBody>
      </p:sp>
      <p:sp>
        <p:nvSpPr>
          <p:cNvPr id="16" name="Text 5"/>
          <p:cNvSpPr txBox="1"/>
          <p:nvPr/>
        </p:nvSpPr>
        <p:spPr>
          <a:xfrm>
            <a:off x="1535150" y="5544550"/>
            <a:ext cx="98490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Индивидуальный выбор
</a:t>
            </a:r>
            <a:r>
              <a:rPr lang="en-US" sz="2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Каждый ребёнок может подобрать направление, соответствующее его интересам — от робототехники до биоинженерии.
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25" y="1157022"/>
            <a:ext cx="3681600" cy="248795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8975" y="1157022"/>
            <a:ext cx="3681600" cy="248795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6150" y="1157022"/>
            <a:ext cx="3681600" cy="248795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11439900" y="257625"/>
            <a:ext cx="5898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10" name="Text 1"/>
          <p:cNvSpPr txBox="1"/>
          <p:nvPr/>
        </p:nvSpPr>
        <p:spPr>
          <a:xfrm>
            <a:off x="450575" y="4861575"/>
            <a:ext cx="3681600" cy="173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Дети исследуют передачу движения, изучают типы передвижения и устойчивость конструкций, экспериментируя с различными механизмами и поверхностями.
</a:t>
            </a:r>
            <a:endParaRPr lang="en-US" sz="1300" dirty="0"/>
          </a:p>
        </p:txBody>
      </p:sp>
      <p:sp>
        <p:nvSpPr>
          <p:cNvPr id="11" name="Text 2"/>
          <p:cNvSpPr txBox="1"/>
          <p:nvPr/>
        </p:nvSpPr>
        <p:spPr>
          <a:xfrm>
            <a:off x="450575" y="3840676"/>
            <a:ext cx="36816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 механики и кинематики
</a:t>
            </a:r>
            <a:endParaRPr lang="en-US" sz="2000" dirty="0"/>
          </a:p>
        </p:txBody>
      </p:sp>
      <p:sp>
        <p:nvSpPr>
          <p:cNvPr id="12" name="Text 3"/>
          <p:cNvSpPr txBox="1"/>
          <p:nvPr/>
        </p:nvSpPr>
        <p:spPr>
          <a:xfrm>
            <a:off x="4248825" y="4861575"/>
            <a:ext cx="3681600" cy="173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Учащиеся создают логические алгоритмы, исследуют работу сенсоров, а также разрабатывают простейшие системы искусственного интеллекта для навигации.
</a:t>
            </a:r>
            <a:endParaRPr lang="en-US" sz="1300" dirty="0"/>
          </a:p>
        </p:txBody>
      </p:sp>
      <p:sp>
        <p:nvSpPr>
          <p:cNvPr id="13" name="Text 4"/>
          <p:cNvSpPr txBox="1"/>
          <p:nvPr/>
        </p:nvSpPr>
        <p:spPr>
          <a:xfrm>
            <a:off x="4248825" y="3840676"/>
            <a:ext cx="36816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Программирование и алгоритмика роботов
</a:t>
            </a:r>
            <a:endParaRPr lang="en-US" sz="2000" dirty="0"/>
          </a:p>
        </p:txBody>
      </p:sp>
      <p:sp>
        <p:nvSpPr>
          <p:cNvPr id="14" name="Text 5"/>
          <p:cNvSpPr txBox="1"/>
          <p:nvPr/>
        </p:nvSpPr>
        <p:spPr>
          <a:xfrm>
            <a:off x="8036000" y="4861575"/>
            <a:ext cx="3681600" cy="173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Создают прототипы роботов для конкретных задач, участвуют в конкурсах по соревновательной робототехнике, разрабатывают автоматизированные устройства.
</a:t>
            </a:r>
            <a:endParaRPr lang="en-US" sz="1300" dirty="0"/>
          </a:p>
        </p:txBody>
      </p:sp>
      <p:sp>
        <p:nvSpPr>
          <p:cNvPr id="15" name="Text 6"/>
          <p:cNvSpPr txBox="1"/>
          <p:nvPr/>
        </p:nvSpPr>
        <p:spPr>
          <a:xfrm>
            <a:off x="8036000" y="3840676"/>
            <a:ext cx="36816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Проекты и соревнования
</a:t>
            </a:r>
            <a:endParaRPr lang="en-US" sz="2000" dirty="0"/>
          </a:p>
        </p:txBody>
      </p:sp>
      <p:sp>
        <p:nvSpPr>
          <p:cNvPr id="16" name="Text 7"/>
          <p:cNvSpPr txBox="1"/>
          <p:nvPr/>
        </p:nvSpPr>
        <p:spPr>
          <a:xfrm>
            <a:off x="442250" y="487150"/>
            <a:ext cx="112173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178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Робототехника: практика, исследования, соревнования
</a:t>
            </a:r>
            <a:endParaRPr lang="en-US" sz="3178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250" y="2087213"/>
            <a:ext cx="5955300" cy="2553373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5844875" y="6155600"/>
            <a:ext cx="5813700" cy="27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2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Методические материалы образовательных центров, 2023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11439900" y="257625"/>
            <a:ext cx="5898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7" name="Text 2"/>
          <p:cNvSpPr txBox="1"/>
          <p:nvPr/>
        </p:nvSpPr>
        <p:spPr>
          <a:xfrm>
            <a:off x="450575" y="487150"/>
            <a:ext cx="105660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69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3D-печать: материалы и исследовательские направления
</a:t>
            </a:r>
            <a:endParaRPr lang="en-US" sz="2869" dirty="0"/>
          </a:p>
        </p:txBody>
      </p:sp>
      <p:sp>
        <p:nvSpPr>
          <p:cNvPr id="8" name="Text 3"/>
          <p:cNvSpPr txBox="1"/>
          <p:nvPr/>
        </p:nvSpPr>
        <p:spPr>
          <a:xfrm>
            <a:off x="565400" y="1527025"/>
            <a:ext cx="4630200" cy="3673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41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Сводка основных материалов, параметров печати, областей применения и тем научных исследований в области 3D-печати среди школьников.
Выбор материала и параметров печати влияет на качество изделий и расширяет исследовательские возможности учащихся.
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725" y="1237466"/>
            <a:ext cx="5486400" cy="323611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850" y="1237466"/>
            <a:ext cx="5486400" cy="323611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11439900" y="257625"/>
            <a:ext cx="5898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9" name="Text 1"/>
          <p:cNvSpPr txBox="1"/>
          <p:nvPr/>
        </p:nvSpPr>
        <p:spPr>
          <a:xfrm>
            <a:off x="450575" y="5242625"/>
            <a:ext cx="5527500" cy="135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Дети экспериментируют с формой крыла и центром тяжести, изучая влияние параметров на стабильность и дальность полёта моделей.
</a:t>
            </a:r>
            <a:endParaRPr lang="en-US" sz="1400" dirty="0"/>
          </a:p>
        </p:txBody>
      </p:sp>
      <p:sp>
        <p:nvSpPr>
          <p:cNvPr id="10" name="Text 2"/>
          <p:cNvSpPr txBox="1"/>
          <p:nvPr/>
        </p:nvSpPr>
        <p:spPr>
          <a:xfrm>
            <a:off x="453134" y="4631700"/>
            <a:ext cx="5522400" cy="50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Исследование аэродинамики
</a:t>
            </a:r>
            <a:endParaRPr lang="en-US" sz="1600" dirty="0"/>
          </a:p>
        </p:txBody>
      </p:sp>
      <p:sp>
        <p:nvSpPr>
          <p:cNvPr id="11" name="Text 3"/>
          <p:cNvSpPr txBox="1"/>
          <p:nvPr/>
        </p:nvSpPr>
        <p:spPr>
          <a:xfrm>
            <a:off x="6181700" y="5242625"/>
            <a:ext cx="5527500" cy="135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Проводят тесты с разными материалами и двигателями, замеряют характеристики, подбирают оптимальные конструкции для эффективных полётов.
</a:t>
            </a:r>
            <a:endParaRPr lang="en-US" sz="1400" dirty="0"/>
          </a:p>
        </p:txBody>
      </p:sp>
      <p:sp>
        <p:nvSpPr>
          <p:cNvPr id="12" name="Text 4"/>
          <p:cNvSpPr txBox="1"/>
          <p:nvPr/>
        </p:nvSpPr>
        <p:spPr>
          <a:xfrm>
            <a:off x="6184259" y="4631700"/>
            <a:ext cx="5522400" cy="50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Материаловедение и двигатели
</a:t>
            </a:r>
            <a:endParaRPr lang="en-US" sz="1600" dirty="0"/>
          </a:p>
        </p:txBody>
      </p:sp>
      <p:sp>
        <p:nvSpPr>
          <p:cNvPr id="13" name="Text 5"/>
          <p:cNvSpPr txBox="1"/>
          <p:nvPr/>
        </p:nvSpPr>
        <p:spPr>
          <a:xfrm>
            <a:off x="442250" y="487150"/>
            <a:ext cx="112173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34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Авиамоделирование: практические исследования и навыки
</a:t>
            </a:r>
            <a:endParaRPr lang="en-US" sz="2934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50" y="1380407"/>
            <a:ext cx="11135100" cy="481723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920825" y="3208825"/>
            <a:ext cx="4864800" cy="166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Осваивая создание чертежей и программирование станков, дети понимают основы производства и развивают навыки точного изготовления деталей.
</a:t>
            </a:r>
            <a:endParaRPr lang="en-US" sz="1600" dirty="0"/>
          </a:p>
        </p:txBody>
      </p:sp>
      <p:sp>
        <p:nvSpPr>
          <p:cNvPr id="7" name="Text 1"/>
          <p:cNvSpPr txBox="1"/>
          <p:nvPr/>
        </p:nvSpPr>
        <p:spPr>
          <a:xfrm>
            <a:off x="6406375" y="3208898"/>
            <a:ext cx="5262600" cy="166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Исследования параметров резания и анализ погрешностей повышают качество прототипов, что важно для интеграции в робототехнику и авиамоделирование.
</a:t>
            </a:r>
            <a:endParaRPr lang="en-US" sz="1600" dirty="0"/>
          </a:p>
        </p:txBody>
      </p:sp>
      <p:sp>
        <p:nvSpPr>
          <p:cNvPr id="8" name="Text 2"/>
          <p:cNvSpPr txBox="1"/>
          <p:nvPr/>
        </p:nvSpPr>
        <p:spPr>
          <a:xfrm>
            <a:off x="11439900" y="257625"/>
            <a:ext cx="5898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sp>
        <p:nvSpPr>
          <p:cNvPr id="9" name="Text 3"/>
          <p:cNvSpPr txBox="1"/>
          <p:nvPr/>
        </p:nvSpPr>
        <p:spPr>
          <a:xfrm>
            <a:off x="450575" y="487150"/>
            <a:ext cx="10566000" cy="58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75" b="1" dirty="0">
                <a:solidFill>
                  <a:srgbClr val="0D27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ЧПУ-фрезерование: цифровые навыки и проектирование
</a:t>
            </a:r>
            <a:endParaRPr lang="en-US" sz="28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7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30325" y="2826433"/>
            <a:ext cx="6353700" cy="265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dirty="0">
                <a:solidFill>
                  <a:srgbClr val="F7F5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Интеграция ключевых творческих направлений стимулирует развитие новых учёных и инженеров, делая науку доступной и престижной среди молодёжи.
</a:t>
            </a:r>
            <a:endParaRPr lang="en-US" sz="1800" dirty="0"/>
          </a:p>
        </p:txBody>
      </p:sp>
      <p:sp>
        <p:nvSpPr>
          <p:cNvPr id="5" name="Text 1"/>
          <p:cNvSpPr txBox="1"/>
          <p:nvPr/>
        </p:nvSpPr>
        <p:spPr>
          <a:xfrm>
            <a:off x="630325" y="664450"/>
            <a:ext cx="8943900" cy="128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7F5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 в будущее инженерии и науки
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472</Words>
  <Application>Microsoft Office PowerPoint</Application>
  <PresentationFormat>Широкоэкранный</PresentationFormat>
  <Paragraphs>46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3</cp:revision>
  <dcterms:created xsi:type="dcterms:W3CDTF">2026-03-30T05:52:17Z</dcterms:created>
  <dcterms:modified xsi:type="dcterms:W3CDTF">2026-03-30T07:26:13Z</dcterms:modified>
</cp:coreProperties>
</file>