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4"/>
  </p:notesMasterIdLst>
  <p:sldIdLst>
    <p:sldId id="256" r:id="rId2"/>
    <p:sldId id="324" r:id="rId3"/>
    <p:sldId id="312" r:id="rId4"/>
    <p:sldId id="313" r:id="rId5"/>
    <p:sldId id="335" r:id="rId6"/>
    <p:sldId id="314" r:id="rId7"/>
    <p:sldId id="327" r:id="rId8"/>
    <p:sldId id="315" r:id="rId9"/>
    <p:sldId id="331" r:id="rId10"/>
    <p:sldId id="332" r:id="rId11"/>
    <p:sldId id="317" r:id="rId12"/>
    <p:sldId id="316" r:id="rId13"/>
    <p:sldId id="318" r:id="rId14"/>
    <p:sldId id="328" r:id="rId15"/>
    <p:sldId id="329" r:id="rId16"/>
    <p:sldId id="319" r:id="rId17"/>
    <p:sldId id="333" r:id="rId18"/>
    <p:sldId id="320" r:id="rId19"/>
    <p:sldId id="321" r:id="rId20"/>
    <p:sldId id="330" r:id="rId21"/>
    <p:sldId id="322" r:id="rId22"/>
    <p:sldId id="323" r:id="rId23"/>
  </p:sldIdLst>
  <p:sldSz cx="9144000" cy="5143500" type="screen16x9"/>
  <p:notesSz cx="6858000" cy="9144000"/>
  <p:embeddedFontLst>
    <p:embeddedFont>
      <p:font typeface="Segoe UI Symbol" panose="020B0502040204020203" pitchFamily="34" charset="0"/>
      <p:regular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  <p:embeddedFont>
      <p:font typeface="Montserrat" panose="020B0604020202020204" charset="-52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Yu Gothic UI Semibold" panose="020B0700000000000000" pitchFamily="34" charset="-128"/>
      <p:bold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E7E6E6"/>
    <a:srgbClr val="FFF2CC"/>
    <a:srgbClr val="F2F2F2"/>
    <a:srgbClr val="D9D9FF"/>
    <a:srgbClr val="9999FF"/>
    <a:srgbClr val="FF66CC"/>
    <a:srgbClr val="FF7C80"/>
    <a:srgbClr val="FFE5E5"/>
    <a:srgbClr val="EE9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62" autoAdjust="0"/>
    <p:restoredTop sz="94660"/>
  </p:normalViewPr>
  <p:slideViewPr>
    <p:cSldViewPr>
      <p:cViewPr varScale="1">
        <p:scale>
          <a:sx n="171" d="100"/>
          <a:sy n="171" d="100"/>
        </p:scale>
        <p:origin x="138" y="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80;&#1072;&#1075;&#1088;&#1072;&#1084;&#1084;&#1099;%20&#1080;%20&#1088;&#1080;&#1089;%20&#1076;&#1083;&#1103;%20&#1086;&#1090;&#1095;&#1077;&#1090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30.07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80;&#1081;%20&#1089;&#1090;&#1086;&#1083;\&#1051;&#1077;&#1085;&#1072;\2025\15-2025%20&#1052;&#1080;&#1085;&#1086;&#1073;&#1088;%20&#1057;&#1054;%20&#1053;&#1054;&#1050;&#1054;&#1044;\2%20&#1101;&#1090;&#1072;&#1087;\&#1040;&#1085;&#1072;&#1083;&#1080;&#1090;&#1080;&#1082;&#1072;%20&#1057;&#1074;&#1077;&#1088;&#1076;&#1083;&#1086;&#1074;&#1089;&#1082;%202025%2005.08\&#1087;.%2011%20&#1080;&#1090;&#1086;&#1075;&#1086;&#1074;&#1099;&#1077;%20&#1072;&#1085;&#1072;&#1083;&#1080;&#1090;&#1080;&#1095;&#1077;&#1089;&#1082;&#1080;&#1077;%20&#1084;&#1072;&#1090;&#1077;&#1088;&#1080;&#1072;&#1083;&#1099;%20(&#1086;&#1090;&#1095;&#1077;&#1090;)\&#1044;&#1080;&#1072;&#1075;&#1088;&#1072;&#1084;&#1084;&#1099;%20&#1080;%20&#1088;&#1080;&#1089;%20&#1076;&#1083;&#1103;%20&#1086;&#1090;&#1095;&#1077;&#1090;&#1072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80;&#1072;&#1075;&#1088;&#1072;&#1084;&#1084;&#1099;%20&#1080;%20&#1088;&#1080;&#1089;%20&#1076;&#1083;&#1103;%20&#1086;&#1090;&#1095;&#1077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9077498214249954"/>
          <c:y val="4.1314553990610327E-2"/>
          <c:w val="0.43509634708775119"/>
          <c:h val="0.82691863517060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'[Диаграммы и рис для отчета.xlsx]Лист1'!$C$319</c:f>
              <c:strCache>
                <c:ptCount val="1"/>
                <c:pt idx="0">
                  <c:v>Школы</c:v>
                </c:pt>
              </c:strCache>
            </c:strRef>
          </c:tx>
          <c:spPr>
            <a:solidFill>
              <a:srgbClr val="767171"/>
            </a:solidFill>
          </c:spPr>
          <c:invertIfNegative val="0"/>
          <c:dLbls>
            <c:spPr>
              <a:solidFill>
                <a:srgbClr val="767171">
                  <a:alpha val="60000"/>
                </a:srgbClr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'[Диаграммы и рис для отчета.xlsx]Лист1'!$B$320:$B$325</c:f>
              <c:strCache>
                <c:ptCount val="6"/>
                <c:pt idx="0">
                  <c:v>Итоговый балл</c:v>
                </c:pt>
                <c:pt idx="1">
                  <c:v>Критерий 5. Удовлетворенность условиями оказания услуг</c:v>
                </c:pt>
                <c:pt idx="2">
                  <c:v>Критерий 4. Доброжелательность, вежливость работников организации</c:v>
                </c:pt>
                <c:pt idx="3">
                  <c:v>Критерий 3. Доступность услуг для инвалидов</c:v>
                </c:pt>
                <c:pt idx="4">
                  <c:v>Критерий 2. Комфортность условий предоставления услуг</c:v>
                </c:pt>
                <c:pt idx="5">
                  <c:v>Критерий 1. Открытость и доступность информации об организации</c:v>
                </c:pt>
              </c:strCache>
            </c:strRef>
          </c:cat>
          <c:val>
            <c:numRef>
              <c:f>'[Диаграммы и рис для отчета.xlsx]Лист1'!$C$320:$C$325</c:f>
              <c:numCache>
                <c:formatCode>0.00</c:formatCode>
                <c:ptCount val="6"/>
                <c:pt idx="0">
                  <c:v>95.785714285714263</c:v>
                </c:pt>
                <c:pt idx="1">
                  <c:v>95.058571428571412</c:v>
                </c:pt>
                <c:pt idx="2">
                  <c:v>96.289999999999992</c:v>
                </c:pt>
                <c:pt idx="3">
                  <c:v>92.687142857142845</c:v>
                </c:pt>
                <c:pt idx="4">
                  <c:v>97.820000000000007</c:v>
                </c:pt>
                <c:pt idx="5">
                  <c:v>96.97571428571429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15-4A4B-9BCA-26CE3D5CD8A3}"/>
            </c:ext>
          </c:extLst>
        </c:ser>
        <c:ser>
          <c:idx val="1"/>
          <c:order val="1"/>
          <c:tx>
            <c:strRef>
              <c:f>'[Диаграммы и рис для отчета.xlsx]Лист1'!$D$319</c:f>
              <c:strCache>
                <c:ptCount val="1"/>
                <c:pt idx="0">
                  <c:v>Сады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solidFill>
                <a:srgbClr val="FFF2CC">
                  <a:alpha val="56078"/>
                </a:srgbClr>
              </a:solidFill>
            </c:spPr>
            <c:txPr>
              <a:bodyPr/>
              <a:lstStyle/>
              <a:p>
                <a:pPr>
                  <a:defRPr i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'[Диаграммы и рис для отчета.xlsx]Лист1'!$B$320:$B$325</c:f>
              <c:strCache>
                <c:ptCount val="6"/>
                <c:pt idx="0">
                  <c:v>Итоговый балл</c:v>
                </c:pt>
                <c:pt idx="1">
                  <c:v>Критерий 5. Удовлетворенность условиями оказания услуг</c:v>
                </c:pt>
                <c:pt idx="2">
                  <c:v>Критерий 4. Доброжелательность, вежливость работников организации</c:v>
                </c:pt>
                <c:pt idx="3">
                  <c:v>Критерий 3. Доступность услуг для инвалидов</c:v>
                </c:pt>
                <c:pt idx="4">
                  <c:v>Критерий 2. Комфортность условий предоставления услуг</c:v>
                </c:pt>
                <c:pt idx="5">
                  <c:v>Критерий 1. Открытость и доступность информации об организации</c:v>
                </c:pt>
              </c:strCache>
            </c:strRef>
          </c:cat>
          <c:val>
            <c:numRef>
              <c:f>'[Диаграммы и рис для отчета.xlsx]Лист1'!$D$320:$D$325</c:f>
              <c:numCache>
                <c:formatCode>0.00</c:formatCode>
                <c:ptCount val="6"/>
                <c:pt idx="0">
                  <c:v>97.470414746543597</c:v>
                </c:pt>
                <c:pt idx="1">
                  <c:v>97.724682027649749</c:v>
                </c:pt>
                <c:pt idx="2">
                  <c:v>98.687023041474518</c:v>
                </c:pt>
                <c:pt idx="3">
                  <c:v>94.806635944700503</c:v>
                </c:pt>
                <c:pt idx="4">
                  <c:v>98.16892165898615</c:v>
                </c:pt>
                <c:pt idx="5">
                  <c:v>97.932322580645348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15-4A4B-9BCA-26CE3D5CD8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7990272"/>
        <c:axId val="87991424"/>
      </c:barChart>
      <c:catAx>
        <c:axId val="879902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0"/>
            </a:pPr>
            <a:endParaRPr lang="ru-RU"/>
          </a:p>
        </c:txPr>
        <c:crossAx val="87991424"/>
        <c:crosses val="autoZero"/>
        <c:auto val="1"/>
        <c:lblAlgn val="ctr"/>
        <c:lblOffset val="100"/>
        <c:noMultiLvlLbl val="0"/>
      </c:catAx>
      <c:valAx>
        <c:axId val="87991424"/>
        <c:scaling>
          <c:orientation val="minMax"/>
          <c:max val="100"/>
          <c:min val="0"/>
        </c:scaling>
        <c:delete val="1"/>
        <c:axPos val="b"/>
        <c:majorGridlines/>
        <c:numFmt formatCode="0.00" sourceLinked="1"/>
        <c:majorTickMark val="out"/>
        <c:minorTickMark val="none"/>
        <c:tickLblPos val="nextTo"/>
        <c:crossAx val="87990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8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19658543096135E-2"/>
          <c:y val="7.4022258619051082E-2"/>
          <c:w val="0.52054235533235715"/>
          <c:h val="0.81738832414831308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rgbClr val="D9D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45-4BCB-8C4B-DF7AB2C8271C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45-4BCB-8C4B-DF7AB2C8271C}"/>
              </c:ext>
            </c:extLst>
          </c:dPt>
          <c:dPt>
            <c:idx val="2"/>
            <c:bubble3D val="0"/>
            <c:spPr>
              <a:solidFill>
                <a:srgbClr val="FFABE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45-4BCB-8C4B-DF7AB2C8271C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45-4BCB-8C4B-DF7AB2C8271C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45-4BCB-8C4B-DF7AB2C8271C}"/>
              </c:ext>
            </c:extLst>
          </c:dPt>
          <c:dPt>
            <c:idx val="5"/>
            <c:bubble3D val="0"/>
            <c:spPr>
              <a:solidFill>
                <a:srgbClr val="EE962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F45-4BCB-8C4B-DF7AB2C827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F45-4BCB-8C4B-DF7AB2C8271C}"/>
              </c:ext>
            </c:extLst>
          </c:dPt>
          <c:dPt>
            <c:idx val="7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F45-4BCB-8C4B-DF7AB2C8271C}"/>
              </c:ext>
            </c:extLst>
          </c:dPt>
          <c:dPt>
            <c:idx val="8"/>
            <c:bubble3D val="0"/>
            <c:spPr>
              <a:solidFill>
                <a:srgbClr val="00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F45-4BCB-8C4B-DF7AB2C8271C}"/>
              </c:ext>
            </c:extLst>
          </c:dPt>
          <c:dLbls>
            <c:dLbl>
              <c:idx val="0"/>
              <c:layout>
                <c:manualLayout>
                  <c:x val="-0.14953021014478007"/>
                  <c:y val="-0.220011118649050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45-4BCB-8C4B-DF7AB2C8271C}"/>
                </c:ext>
              </c:extLst>
            </c:dLbl>
            <c:dLbl>
              <c:idx val="1"/>
              <c:layout>
                <c:manualLayout>
                  <c:x val="-2.3676918037162939E-3"/>
                  <c:y val="1.66218046461202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45-4BCB-8C4B-DF7AB2C8271C}"/>
                </c:ext>
              </c:extLst>
            </c:dLbl>
            <c:dLbl>
              <c:idx val="2"/>
              <c:layout>
                <c:manualLayout>
                  <c:x val="-1.0139489642981498E-2"/>
                  <c:y val="6.3305078537077668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877433933818222E-2"/>
                      <c:h val="5.2674316351649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F45-4BCB-8C4B-DF7AB2C8271C}"/>
                </c:ext>
              </c:extLst>
            </c:dLbl>
            <c:dLbl>
              <c:idx val="3"/>
              <c:layout>
                <c:manualLayout>
                  <c:x val="5.5688080774043136E-3"/>
                  <c:y val="-5.6419028854250088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45-4BCB-8C4B-DF7AB2C8271C}"/>
                </c:ext>
              </c:extLst>
            </c:dLbl>
            <c:dLbl>
              <c:idx val="4"/>
              <c:layout>
                <c:manualLayout>
                  <c:x val="-4.1024057333399278E-3"/>
                  <c:y val="1.28106025913120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702675679536685E-2"/>
                      <c:h val="4.2097536999221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F45-4BCB-8C4B-DF7AB2C8271C}"/>
                </c:ext>
              </c:extLst>
            </c:dLbl>
            <c:dLbl>
              <c:idx val="5"/>
              <c:layout>
                <c:manualLayout>
                  <c:x val="-9.8130688163241067E-3"/>
                  <c:y val="2.30342198349910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45-4BCB-8C4B-DF7AB2C8271C}"/>
                </c:ext>
              </c:extLst>
            </c:dLbl>
            <c:dLbl>
              <c:idx val="6"/>
              <c:layout>
                <c:manualLayout>
                  <c:x val="-3.9300613630810092E-3"/>
                  <c:y val="1.3711791881340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45-4BCB-8C4B-DF7AB2C8271C}"/>
                </c:ext>
              </c:extLst>
            </c:dLbl>
            <c:dLbl>
              <c:idx val="7"/>
              <c:layout>
                <c:manualLayout>
                  <c:x val="-2.7040343412361337E-3"/>
                  <c:y val="1.38949090332559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45-4BCB-8C4B-DF7AB2C8271C}"/>
                </c:ext>
              </c:extLst>
            </c:dLbl>
            <c:dLbl>
              <c:idx val="8"/>
              <c:layout>
                <c:manualLayout>
                  <c:x val="4.3308750021125268E-2"/>
                  <c:y val="-4.762624100976029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101212496509823E-2"/>
                      <c:h val="3.15620386367383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EF45-4BCB-8C4B-DF7AB2C827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Лист1!$B$282:$B$290</c:f>
              <c:strCache>
                <c:ptCount val="9"/>
                <c:pt idx="0">
                  <c:v>Все хорошо / нет замечаний (72%; 993 респ.)</c:v>
                </c:pt>
                <c:pt idx="1">
                  <c:v>8. Иное (7,4%; 102 респ.)</c:v>
                </c:pt>
                <c:pt idx="2">
                  <c:v>1. Корректировка расписания (вернуть пятидневную рабочую неделю/ убрать"окна"/изменить время начала уроков) (4,57%; 63 респ.)</c:v>
                </c:pt>
                <c:pt idx="3">
                  <c:v>2. Больше педагогов (3,41%; 47 респ.)</c:v>
                </c:pt>
                <c:pt idx="4">
                  <c:v>3. Благоустройство пришкольной территории (3,19%; 44 респ.)</c:v>
                </c:pt>
                <c:pt idx="5">
                  <c:v>4. Улучшить питание (2,76%; 38 респ.)</c:v>
                </c:pt>
                <c:pt idx="6">
                  <c:v>5. Больше контакта с родителями (2,61%; 36 респ.)</c:v>
                </c:pt>
                <c:pt idx="7">
                  <c:v>6. Увеличить кружки/секции (2,32%; 32 респ.)</c:v>
                </c:pt>
                <c:pt idx="8">
                  <c:v>7. Оборудовать/улучшить входную группу (раздевалку)для переодевания детей (1,74%; 24 респ.)</c:v>
                </c:pt>
              </c:strCache>
            </c:strRef>
          </c:cat>
          <c:val>
            <c:numRef>
              <c:f>Лист1!$D$282:$D$290</c:f>
              <c:numCache>
                <c:formatCode>0.00%</c:formatCode>
                <c:ptCount val="9"/>
                <c:pt idx="0" formatCode="0%">
                  <c:v>0.72</c:v>
                </c:pt>
                <c:pt idx="1">
                  <c:v>7.3999999999999996E-2</c:v>
                </c:pt>
                <c:pt idx="2">
                  <c:v>4.5699999999999998E-2</c:v>
                </c:pt>
                <c:pt idx="3">
                  <c:v>3.4099999999999998E-2</c:v>
                </c:pt>
                <c:pt idx="4">
                  <c:v>3.1899999999999998E-2</c:v>
                </c:pt>
                <c:pt idx="5">
                  <c:v>2.76E-2</c:v>
                </c:pt>
                <c:pt idx="6">
                  <c:v>2.6100000000000002E-2</c:v>
                </c:pt>
                <c:pt idx="7">
                  <c:v>2.3199999999999998E-2</c:v>
                </c:pt>
                <c:pt idx="8">
                  <c:v>1.7399999999999999E-2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F45-4BCB-8C4B-DF7AB2C8271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11412903750179"/>
          <c:y val="3.713081540029621E-2"/>
          <c:w val="0.54121398715529301"/>
          <c:h val="0.807346811196249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Лист1!$M$13</c:f>
              <c:strCache>
                <c:ptCount val="1"/>
                <c:pt idx="0">
                  <c:v>Неудовлетворительно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Лист1!$L$14:$L$19</c:f>
              <c:strCache>
                <c:ptCount val="6"/>
                <c:pt idx="0">
                  <c:v>Открытость и доступность информации об организации</c:v>
                </c:pt>
                <c:pt idx="1">
                  <c:v>Комфортность условий предоставления услуг</c:v>
                </c:pt>
                <c:pt idx="2">
                  <c:v>Доступность для инвалидов</c:v>
                </c:pt>
                <c:pt idx="3">
                  <c:v>Доброжелательность, вежливость </c:v>
                </c:pt>
                <c:pt idx="4">
                  <c:v>Удовлетворенность условиями осуществления образовательной деятельности 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Лист1!$M$14:$M$19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69-47FF-9AB2-B3FCF68F7943}"/>
            </c:ext>
          </c:extLst>
        </c:ser>
        <c:ser>
          <c:idx val="1"/>
          <c:order val="1"/>
          <c:tx>
            <c:strRef>
              <c:f>Лист1!$N$13</c:f>
              <c:strCache>
                <c:ptCount val="1"/>
                <c:pt idx="0">
                  <c:v>Ниже среднего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69-47FF-9AB2-B3FCF68F794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69-47FF-9AB2-B3FCF68F7943}"/>
                </c:ext>
              </c:extLst>
            </c:dLbl>
            <c:dLbl>
              <c:idx val="2"/>
              <c:layout>
                <c:manualLayout>
                  <c:x val="-2.1039600538969402E-2"/>
                  <c:y val="-5.7577740695477463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69-47FF-9AB2-B3FCF68F794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69-47FF-9AB2-B3FCF68F79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69-47FF-9AB2-B3FCF68F794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69-47FF-9AB2-B3FCF68F7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Лист1!$L$14:$L$19</c:f>
              <c:strCache>
                <c:ptCount val="6"/>
                <c:pt idx="0">
                  <c:v>Открытость и доступность информации об организации</c:v>
                </c:pt>
                <c:pt idx="1">
                  <c:v>Комфортность условий предоставления услуг</c:v>
                </c:pt>
                <c:pt idx="2">
                  <c:v>Доступность для инвалидов</c:v>
                </c:pt>
                <c:pt idx="3">
                  <c:v>Доброжелательность, вежливость </c:v>
                </c:pt>
                <c:pt idx="4">
                  <c:v>Удовлетворенность условиями осуществления образовательной деятельности 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Лист1!$N$14:$N$19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0.27472527472527475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769-47FF-9AB2-B3FCF68F7943}"/>
            </c:ext>
          </c:extLst>
        </c:ser>
        <c:ser>
          <c:idx val="2"/>
          <c:order val="2"/>
          <c:tx>
            <c:strRef>
              <c:f>Лист1!$O$13</c:f>
              <c:strCache>
                <c:ptCount val="1"/>
                <c:pt idx="0">
                  <c:v>Удовлетворительно</c:v>
                </c:pt>
              </c:strCache>
            </c:strRef>
          </c:tx>
          <c:spPr>
            <a:solidFill>
              <a:srgbClr val="102C5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69-47FF-9AB2-B3FCF68F794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69-47FF-9AB2-B3FCF68F7943}"/>
                </c:ext>
              </c:extLst>
            </c:dLbl>
            <c:dLbl>
              <c:idx val="2"/>
              <c:layout>
                <c:manualLayout>
                  <c:x val="1.752853115357034E-2"/>
                  <c:y val="-5.75777406954774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769-47FF-9AB2-B3FCF68F794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69-47FF-9AB2-B3FCF68F79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769-47FF-9AB2-B3FCF68F794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69-47FF-9AB2-B3FCF68F7943}"/>
                </c:ext>
              </c:extLst>
            </c:dLbl>
            <c:spPr>
              <a:solidFill>
                <a:srgbClr val="102C54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Лист1!$L$14:$L$19</c:f>
              <c:strCache>
                <c:ptCount val="6"/>
                <c:pt idx="0">
                  <c:v>Открытость и доступность информации об организации</c:v>
                </c:pt>
                <c:pt idx="1">
                  <c:v>Комфортность условий предоставления услуг</c:v>
                </c:pt>
                <c:pt idx="2">
                  <c:v>Доступность для инвалидов</c:v>
                </c:pt>
                <c:pt idx="3">
                  <c:v>Доброжелательность, вежливость </c:v>
                </c:pt>
                <c:pt idx="4">
                  <c:v>Удовлетворенность условиями осуществления образовательной деятельности 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Лист1!$O$14:$O$19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1.0073260073260073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769-47FF-9AB2-B3FCF68F7943}"/>
            </c:ext>
          </c:extLst>
        </c:ser>
        <c:ser>
          <c:idx val="3"/>
          <c:order val="3"/>
          <c:tx>
            <c:strRef>
              <c:f>Лист1!$P$13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036974251881391E-2"/>
                  <c:y val="-6.08116236325319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769-47FF-9AB2-B3FCF68F7943}"/>
                </c:ext>
              </c:extLst>
            </c:dLbl>
            <c:dLbl>
              <c:idx val="1"/>
              <c:layout>
                <c:manualLayout>
                  <c:x val="1.9281508671999965E-2"/>
                  <c:y val="-5.401284275319568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769-47FF-9AB2-B3FCF68F7943}"/>
                </c:ext>
              </c:extLst>
            </c:dLbl>
            <c:dLbl>
              <c:idx val="2"/>
              <c:layout>
                <c:manualLayout>
                  <c:x val="1.6000914938349726E-3"/>
                  <c:y val="3.4554908293450075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458143971913074E-2"/>
                      <c:h val="3.9202679501865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769-47FF-9AB2-B3FCF68F7943}"/>
                </c:ext>
              </c:extLst>
            </c:dLbl>
            <c:dLbl>
              <c:idx val="3"/>
              <c:layout>
                <c:manualLayout>
                  <c:x val="1.9286484794903566E-2"/>
                  <c:y val="-5.74359520036104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769-47FF-9AB2-B3FCF68F7943}"/>
                </c:ext>
              </c:extLst>
            </c:dLbl>
            <c:dLbl>
              <c:idx val="4"/>
              <c:layout>
                <c:manualLayout>
                  <c:x val="1.9284070929490773E-2"/>
                  <c:y val="-5.73888843110308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769-47FF-9AB2-B3FCF68F7943}"/>
                </c:ext>
              </c:extLst>
            </c:dLbl>
            <c:dLbl>
              <c:idx val="5"/>
              <c:layout>
                <c:manualLayout>
                  <c:x val="1.9286484794903566E-2"/>
                  <c:y val="-5.74359520036104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769-47FF-9AB2-B3FCF68F7943}"/>
                </c:ext>
              </c:extLst>
            </c:dLbl>
            <c:spPr>
              <a:solidFill>
                <a:schemeClr val="accent4"/>
              </a:solidFill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Лист1!$L$14:$L$19</c:f>
              <c:strCache>
                <c:ptCount val="6"/>
                <c:pt idx="0">
                  <c:v>Открытость и доступность информации об организации</c:v>
                </c:pt>
                <c:pt idx="1">
                  <c:v>Комфортность условий предоставления услуг</c:v>
                </c:pt>
                <c:pt idx="2">
                  <c:v>Доступность для инвалидов</c:v>
                </c:pt>
                <c:pt idx="3">
                  <c:v>Доброжелательность, вежливость </c:v>
                </c:pt>
                <c:pt idx="4">
                  <c:v>Удовлетворенность условиями осуществления образовательной деятельности 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Лист1!$P$14:$P$19</c:f>
              <c:numCache>
                <c:formatCode>0.00</c:formatCode>
                <c:ptCount val="6"/>
                <c:pt idx="0">
                  <c:v>0.18315018315018314</c:v>
                </c:pt>
                <c:pt idx="1">
                  <c:v>0.27472527472527475</c:v>
                </c:pt>
                <c:pt idx="2">
                  <c:v>6.2271062271062272</c:v>
                </c:pt>
                <c:pt idx="3">
                  <c:v>0.36630036630036628</c:v>
                </c:pt>
                <c:pt idx="4">
                  <c:v>0.5494505494505495</c:v>
                </c:pt>
                <c:pt idx="5">
                  <c:v>0.36630036630036628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769-47FF-9AB2-B3FCF68F7943}"/>
            </c:ext>
          </c:extLst>
        </c:ser>
        <c:ser>
          <c:idx val="4"/>
          <c:order val="4"/>
          <c:tx>
            <c:strRef>
              <c:f>Лист1!$Q$13</c:f>
              <c:strCache>
                <c:ptCount val="1"/>
                <c:pt idx="0">
                  <c:v>Отлично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444516354313701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769-47FF-9AB2-B3FCF68F7943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Лист1!$L$14:$L$19</c:f>
              <c:strCache>
                <c:ptCount val="6"/>
                <c:pt idx="0">
                  <c:v>Открытость и доступность информации об организации</c:v>
                </c:pt>
                <c:pt idx="1">
                  <c:v>Комфортность условий предоставления услуг</c:v>
                </c:pt>
                <c:pt idx="2">
                  <c:v>Доступность для инвалидов</c:v>
                </c:pt>
                <c:pt idx="3">
                  <c:v>Доброжелательность, вежливость </c:v>
                </c:pt>
                <c:pt idx="4">
                  <c:v>Удовлетворенность условиями осуществления образовательной деятельности 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Лист1!$Q$14:$Q$19</c:f>
              <c:numCache>
                <c:formatCode>0.00</c:formatCode>
                <c:ptCount val="6"/>
                <c:pt idx="0">
                  <c:v>99.81684981684981</c:v>
                </c:pt>
                <c:pt idx="1">
                  <c:v>99.72527472527473</c:v>
                </c:pt>
                <c:pt idx="2">
                  <c:v>92.490842490842496</c:v>
                </c:pt>
                <c:pt idx="3">
                  <c:v>99.633699633699635</c:v>
                </c:pt>
                <c:pt idx="4">
                  <c:v>99.450549450549445</c:v>
                </c:pt>
                <c:pt idx="5">
                  <c:v>99.633699633699635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769-47FF-9AB2-B3FCF68F79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88595840"/>
        <c:axId val="88298624"/>
      </c:barChart>
      <c:catAx>
        <c:axId val="8859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8298624"/>
        <c:crosses val="autoZero"/>
        <c:auto val="1"/>
        <c:lblAlgn val="ctr"/>
        <c:lblOffset val="100"/>
        <c:noMultiLvlLbl val="0"/>
      </c:catAx>
      <c:valAx>
        <c:axId val="88298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85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alpha val="45000"/>
      </a:schemeClr>
    </a:solidFill>
    <a:ln w="9525" cap="flat" cmpd="sng" algn="ctr">
      <a:noFill/>
      <a:round/>
    </a:ln>
    <a:effectLst>
      <a:softEdge rad="12700"/>
    </a:effectLst>
  </c:spPr>
  <c:txPr>
    <a:bodyPr/>
    <a:lstStyle/>
    <a:p>
      <a:pPr>
        <a:defRPr>
          <a:solidFill>
            <a:sysClr val="windowText" lastClr="000000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1-10 место</a:t>
            </a:r>
          </a:p>
        </c:rich>
      </c:tx>
      <c:layout>
        <c:manualLayout>
          <c:xMode val="edge"/>
          <c:yMode val="edge"/>
          <c:x val="0.36107017520929047"/>
          <c:y val="2.30046903001115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1952773221276063"/>
          <c:y val="9.5817333535357721E-2"/>
          <c:w val="0.57269126959749572"/>
          <c:h val="0.891742935689280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dLbl>
              <c:idx val="9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BD-4F26-8579-63EB10BBBA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Лист1!$B$163:$B$172</c:f>
              <c:strCache>
                <c:ptCount val="10"/>
                <c:pt idx="0">
                  <c:v>Артинский МО</c:v>
                </c:pt>
                <c:pt idx="1">
                  <c:v>МО Карпинск</c:v>
                </c:pt>
                <c:pt idx="2">
                  <c:v>ГО Красноуфимск</c:v>
                </c:pt>
                <c:pt idx="3">
                  <c:v>МО г. Екатеринбург, Ленинский р-н</c:v>
                </c:pt>
                <c:pt idx="4">
                  <c:v>МО г. Екатеринбург, Октябрьский р-н</c:v>
                </c:pt>
                <c:pt idx="5">
                  <c:v>МО Краснотурьинск</c:v>
                </c:pt>
                <c:pt idx="6">
                  <c:v>Камышловский ГО</c:v>
                </c:pt>
                <c:pt idx="7">
                  <c:v>МО город Алапаевск</c:v>
                </c:pt>
                <c:pt idx="8">
                  <c:v>Волчанский МО</c:v>
                </c:pt>
                <c:pt idx="9">
                  <c:v>Каменск-Уральский ГО</c:v>
                </c:pt>
              </c:strCache>
            </c:strRef>
          </c:cat>
          <c:val>
            <c:numRef>
              <c:f>Лист1!$C$163:$C$172</c:f>
              <c:numCache>
                <c:formatCode>0.00</c:formatCode>
                <c:ptCount val="10"/>
                <c:pt idx="0">
                  <c:v>98.79</c:v>
                </c:pt>
                <c:pt idx="1">
                  <c:v>98.8</c:v>
                </c:pt>
                <c:pt idx="2">
                  <c:v>98.84</c:v>
                </c:pt>
                <c:pt idx="3">
                  <c:v>98.92</c:v>
                </c:pt>
                <c:pt idx="4">
                  <c:v>98.99</c:v>
                </c:pt>
                <c:pt idx="5">
                  <c:v>99.02</c:v>
                </c:pt>
                <c:pt idx="6">
                  <c:v>99.06</c:v>
                </c:pt>
                <c:pt idx="7">
                  <c:v>99.13</c:v>
                </c:pt>
                <c:pt idx="8">
                  <c:v>99.19</c:v>
                </c:pt>
                <c:pt idx="9">
                  <c:v>99.35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D-4F26-8579-63EB10BBB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360064"/>
        <c:axId val="88361600"/>
      </c:barChart>
      <c:catAx>
        <c:axId val="88360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just">
              <a:defRPr sz="800"/>
            </a:pPr>
            <a:endParaRPr lang="ru-RU"/>
          </a:p>
        </c:txPr>
        <c:crossAx val="88361600"/>
        <c:crosses val="autoZero"/>
        <c:auto val="1"/>
        <c:lblAlgn val="ctr"/>
        <c:lblOffset val="100"/>
        <c:noMultiLvlLbl val="0"/>
      </c:catAx>
      <c:valAx>
        <c:axId val="8836160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8836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71-80 место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02C5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Лист1!$E$163:$E$172</c:f>
              <c:strCache>
                <c:ptCount val="10"/>
                <c:pt idx="0">
                  <c:v>Таборинский МР</c:v>
                </c:pt>
                <c:pt idx="1">
                  <c:v>Гаринский МО</c:v>
                </c:pt>
                <c:pt idx="2">
                  <c:v>Махневское МО</c:v>
                </c:pt>
                <c:pt idx="3">
                  <c:v>Сосьвинский МО</c:v>
                </c:pt>
                <c:pt idx="4">
                  <c:v>Белоярский МО</c:v>
                </c:pt>
                <c:pt idx="5">
                  <c:v>МО Дегтярск</c:v>
                </c:pt>
                <c:pt idx="6">
                  <c:v>МО Пелым</c:v>
                </c:pt>
                <c:pt idx="7">
                  <c:v>Красноуфимский МО</c:v>
                </c:pt>
                <c:pt idx="8">
                  <c:v>ГО ЗАТО Уральский</c:v>
                </c:pt>
                <c:pt idx="9">
                  <c:v>МО Верхотурский</c:v>
                </c:pt>
              </c:strCache>
            </c:strRef>
          </c:cat>
          <c:val>
            <c:numRef>
              <c:f>Лист1!$F$163:$F$172</c:f>
              <c:numCache>
                <c:formatCode>0.00</c:formatCode>
                <c:ptCount val="10"/>
                <c:pt idx="0">
                  <c:v>86.323333333333338</c:v>
                </c:pt>
                <c:pt idx="1">
                  <c:v>88.64</c:v>
                </c:pt>
                <c:pt idx="2">
                  <c:v>89.2</c:v>
                </c:pt>
                <c:pt idx="3">
                  <c:v>91.676666666666662</c:v>
                </c:pt>
                <c:pt idx="4">
                  <c:v>92.515833333333333</c:v>
                </c:pt>
                <c:pt idx="5">
                  <c:v>92.597142857142856</c:v>
                </c:pt>
                <c:pt idx="6">
                  <c:v>93.02</c:v>
                </c:pt>
                <c:pt idx="7">
                  <c:v>93.82</c:v>
                </c:pt>
                <c:pt idx="8">
                  <c:v>93.9</c:v>
                </c:pt>
                <c:pt idx="9">
                  <c:v>93.902000000000001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D-4499-805A-312E7EC5E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378752"/>
        <c:axId val="88409216"/>
      </c:barChart>
      <c:catAx>
        <c:axId val="88378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8409216"/>
        <c:crosses val="autoZero"/>
        <c:auto val="1"/>
        <c:lblAlgn val="ctr"/>
        <c:lblOffset val="100"/>
        <c:noMultiLvlLbl val="0"/>
      </c:catAx>
      <c:valAx>
        <c:axId val="8840921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88378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Лист1!$C$191</c:f>
              <c:strCache>
                <c:ptCount val="1"/>
                <c:pt idx="0">
                  <c:v>НОКО-2022</c:v>
                </c:pt>
              </c:strCache>
            </c:strRef>
          </c:tx>
          <c:spPr>
            <a:solidFill>
              <a:srgbClr val="76717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Лист1!$B$192:$B$197</c:f>
              <c:strCache>
                <c:ptCount val="6"/>
                <c:pt idx="0">
                  <c:v>Итоговый балл</c:v>
                </c:pt>
                <c:pt idx="1">
                  <c:v>Критерий 5. Удовлетворенность условиями оказания услуг</c:v>
                </c:pt>
                <c:pt idx="2">
                  <c:v>Критерий 4. Доброжелательность, вежливость работников организации</c:v>
                </c:pt>
                <c:pt idx="3">
                  <c:v>Критерий 3. Доступность услуг для инвалидов</c:v>
                </c:pt>
                <c:pt idx="4">
                  <c:v>Критерий 2. Комфортность условий предоставления услуг</c:v>
                </c:pt>
                <c:pt idx="5">
                  <c:v>Критерий 1. Открытость и доступность информации об организации</c:v>
                </c:pt>
              </c:strCache>
            </c:strRef>
          </c:cat>
          <c:val>
            <c:numRef>
              <c:f>Лист1!$C$192:$C$197</c:f>
              <c:numCache>
                <c:formatCode>General</c:formatCode>
                <c:ptCount val="6"/>
                <c:pt idx="0">
                  <c:v>93.06</c:v>
                </c:pt>
                <c:pt idx="1">
                  <c:v>96.71</c:v>
                </c:pt>
                <c:pt idx="2">
                  <c:v>98.19</c:v>
                </c:pt>
                <c:pt idx="3">
                  <c:v>74.2</c:v>
                </c:pt>
                <c:pt idx="4">
                  <c:v>97.29</c:v>
                </c:pt>
                <c:pt idx="5">
                  <c:v>98.52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B7-4D01-A172-9AC451F06E05}"/>
            </c:ext>
          </c:extLst>
        </c:ser>
        <c:ser>
          <c:idx val="1"/>
          <c:order val="1"/>
          <c:tx>
            <c:strRef>
              <c:f>Лист1!$D$191</c:f>
              <c:strCache>
                <c:ptCount val="1"/>
                <c:pt idx="0">
                  <c:v>НОКО-2025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Лист1!$B$192:$B$197</c:f>
              <c:strCache>
                <c:ptCount val="6"/>
                <c:pt idx="0">
                  <c:v>Итоговый балл</c:v>
                </c:pt>
                <c:pt idx="1">
                  <c:v>Критерий 5. Удовлетворенность условиями оказания услуг</c:v>
                </c:pt>
                <c:pt idx="2">
                  <c:v>Критерий 4. Доброжелательность, вежливость работников организации</c:v>
                </c:pt>
                <c:pt idx="3">
                  <c:v>Критерий 3. Доступность услуг для инвалидов</c:v>
                </c:pt>
                <c:pt idx="4">
                  <c:v>Критерий 2. Комфортность условий предоставления услуг</c:v>
                </c:pt>
                <c:pt idx="5">
                  <c:v>Критерий 1. Открытость и доступность информации об организации</c:v>
                </c:pt>
              </c:strCache>
            </c:strRef>
          </c:cat>
          <c:val>
            <c:numRef>
              <c:f>Лист1!$D$192:$D$197</c:f>
              <c:numCache>
                <c:formatCode>General</c:formatCode>
                <c:ptCount val="6"/>
                <c:pt idx="0">
                  <c:v>97.45</c:v>
                </c:pt>
                <c:pt idx="1">
                  <c:v>97.71</c:v>
                </c:pt>
                <c:pt idx="2">
                  <c:v>98.67</c:v>
                </c:pt>
                <c:pt idx="3">
                  <c:v>94.79</c:v>
                </c:pt>
                <c:pt idx="4">
                  <c:v>98.17</c:v>
                </c:pt>
                <c:pt idx="5">
                  <c:v>97.93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B7-4D01-A172-9AC451F06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472192"/>
        <c:axId val="87564672"/>
      </c:barChart>
      <c:catAx>
        <c:axId val="88472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anchor="b"/>
          <a:lstStyle/>
          <a:p>
            <a:pPr>
              <a:defRPr sz="1100" b="1"/>
            </a:pPr>
            <a:endParaRPr lang="ru-RU"/>
          </a:p>
        </c:txPr>
        <c:crossAx val="87564672"/>
        <c:crosses val="autoZero"/>
        <c:auto val="1"/>
        <c:lblAlgn val="ctr"/>
        <c:lblOffset val="100"/>
        <c:noMultiLvlLbl val="0"/>
      </c:catAx>
      <c:valAx>
        <c:axId val="87564672"/>
        <c:scaling>
          <c:orientation val="minMax"/>
          <c:max val="11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884721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rgbClr val="FFFFFF">
        <a:alpha val="65882"/>
      </a:srgbClr>
    </a:solidFill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002270676165347E-2"/>
          <c:y val="3.3644409880383662E-2"/>
          <c:w val="0.64625233634171364"/>
          <c:h val="0.77096769949537769"/>
        </c:manualLayout>
      </c:layout>
      <c:doughnutChart>
        <c:varyColors val="1"/>
        <c:ser>
          <c:idx val="0"/>
          <c:order val="0"/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5C6-4D3D-B7AB-A8AE1BDEFA27}"/>
              </c:ext>
            </c:extLst>
          </c:dPt>
          <c:dPt>
            <c:idx val="1"/>
            <c:bubble3D val="0"/>
            <c:spPr>
              <a:solidFill>
                <a:srgbClr val="102C54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5C6-4D3D-B7AB-A8AE1BDEFA27}"/>
              </c:ext>
            </c:extLst>
          </c:dPt>
          <c:dPt>
            <c:idx val="2"/>
            <c:bubble3D val="0"/>
            <c:spPr>
              <a:solidFill>
                <a:srgbClr val="767171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5C6-4D3D-B7AB-A8AE1BDEFA27}"/>
              </c:ext>
            </c:extLst>
          </c:dPt>
          <c:dLbls>
            <c:dLbl>
              <c:idx val="0"/>
              <c:layout>
                <c:manualLayout>
                  <c:x val="1.757191120178566E-2"/>
                  <c:y val="-1.0943790644890256E-2"/>
                </c:manualLayout>
              </c:layout>
              <c:spPr>
                <a:noFill/>
                <a:ln>
                  <a:noFill/>
                  <a:beve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rgbClr val="102C54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C6-4D3D-B7AB-A8AE1BDEFA27}"/>
                </c:ext>
              </c:extLst>
            </c:dLbl>
            <c:dLbl>
              <c:idx val="1"/>
              <c:layout>
                <c:manualLayout>
                  <c:x val="-1.790226170156178E-2"/>
                  <c:y val="-2.4271122797977874E-2"/>
                </c:manualLayout>
              </c:layout>
              <c:spPr>
                <a:noFill/>
                <a:ln>
                  <a:noFill/>
                  <a:beve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C6-4D3D-B7AB-A8AE1BDEFA27}"/>
                </c:ext>
              </c:extLst>
            </c:dLbl>
            <c:dLbl>
              <c:idx val="2"/>
              <c:layout>
                <c:manualLayout>
                  <c:x val="-3.4065849608794926E-3"/>
                  <c:y val="-5.2251747856475989E-2"/>
                </c:manualLayout>
              </c:layout>
              <c:spPr>
                <a:noFill/>
                <a:ln>
                  <a:noFill/>
                  <a:bevel/>
                </a:ln>
                <a:effectLst/>
              </c:spPr>
              <c:txPr>
                <a:bodyPr rot="-5400000" vert="horz"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C6-4D3D-B7AB-A8AE1BDEFA27}"/>
                </c:ext>
              </c:extLst>
            </c:dLbl>
            <c:spPr>
              <a:noFill/>
              <a:ln>
                <a:noFill/>
                <a:beve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'[Диаграммы и рис для отчета.xlsx]Лист1'!$B$213:$B$215</c:f>
              <c:strCache>
                <c:ptCount val="3"/>
                <c:pt idx="0">
                  <c:v>Итоговый балл увеличился</c:v>
                </c:pt>
                <c:pt idx="1">
                  <c:v>Итоговый балл уменьшился</c:v>
                </c:pt>
                <c:pt idx="2">
                  <c:v>Итоговый балл не изменился</c:v>
                </c:pt>
              </c:strCache>
            </c:strRef>
          </c:cat>
          <c:val>
            <c:numRef>
              <c:f>'[Диаграммы и рис для отчета.xlsx]Лист1'!$D$213:$D$215</c:f>
              <c:numCache>
                <c:formatCode>0.00</c:formatCode>
                <c:ptCount val="3"/>
                <c:pt idx="0">
                  <c:v>84.249084249084248</c:v>
                </c:pt>
                <c:pt idx="1">
                  <c:v>13.91941391941392</c:v>
                </c:pt>
                <c:pt idx="2">
                  <c:v>1.8315018315018314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2C-4DB1-BCB8-7A04B443E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1.5147622486390401E-2"/>
          <c:y val="0.87764264618746068"/>
          <c:w val="0.98485237751360954"/>
          <c:h val="0.1003111922749324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9175833583178735"/>
          <c:y val="8.543900958949574E-2"/>
          <c:w val="0.46761726767201306"/>
          <c:h val="0.8612541560045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Лист1!$G$102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rgbClr val="76717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Лист1!$B$103:$B$110</c:f>
              <c:strCache>
                <c:ptCount val="8"/>
                <c:pt idx="0">
                  <c:v>Наличие раздела «Независимая оценка качества условий осуществления образовательной деятельности организациями» на официальном сайте образовательной организации</c:v>
                </c:pt>
                <c:pt idx="1">
                  <c:v>Наличие в разделе «Независимая оценка качества условий осуществления образовательной деятельности организациями» на официальном сайте образовательной организации планов по итогам НОКО в 2019 году</c:v>
                </c:pt>
                <c:pt idx="2">
                  <c:v>Наличие в разделе «Независимая оценка качества условий осуществления образовательной деятельности организациями» ... отчетов по реализации планов мероприятий по результатам НОКО в 2019 году, реализованных в полном объеме </c:v>
                </c:pt>
                <c:pt idx="3">
                  <c:v>Наличие в разделе «Независимая оценка качества условий осуществления образовательной деятельности организациями» на официальном сайте образовательной организации планов по итогам НОКО в 2022 году</c:v>
                </c:pt>
                <c:pt idx="4">
                  <c:v>Наличие в разделе «Независимая оценка качества условий осуществления образовательной деятельности организациями» ... отчетов по реализации планов мероприятий по результатам НОКО в 2022 году, реализованных в полном объеме </c:v>
                </c:pt>
                <c:pt idx="5">
                  <c:v>Наличие активной ссылки для перехода на страницу оценки условий оказания услуг образовательной организации (на заглавной странице сайта над QR-кодом)</c:v>
                </c:pt>
                <c:pt idx="6">
                  <c:v>Наличие сопроводительного текста над QR-кодом (на заглавной странице сайта над QR-кодом)</c:v>
                </c:pt>
                <c:pt idx="7">
                  <c:v>Наличие QR-кода для оценки качества условий предоставления услуг каждой конкретной организацией их получателями, которые дают возможность открыть страницу организации на на сайт bus.gov.ru в соответствии с методическими рекомендациями Минпросвещения РФ</c:v>
                </c:pt>
              </c:strCache>
            </c:strRef>
          </c:cat>
          <c:val>
            <c:numRef>
              <c:f>Лист1!$G$103:$G$110</c:f>
              <c:numCache>
                <c:formatCode>0.00</c:formatCode>
                <c:ptCount val="8"/>
                <c:pt idx="0">
                  <c:v>2.3809523809523809</c:v>
                </c:pt>
                <c:pt idx="1">
                  <c:v>32.692307692307693</c:v>
                </c:pt>
                <c:pt idx="2">
                  <c:v>25.824175824175825</c:v>
                </c:pt>
                <c:pt idx="3">
                  <c:v>18.04029304029304</c:v>
                </c:pt>
                <c:pt idx="4">
                  <c:v>22.61904761904762</c:v>
                </c:pt>
                <c:pt idx="5">
                  <c:v>11.904761904761905</c:v>
                </c:pt>
                <c:pt idx="6">
                  <c:v>5.7692307692307692</c:v>
                </c:pt>
                <c:pt idx="7">
                  <c:v>4.0293040293040292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6-45F2-B968-5B86289F2AC7}"/>
            </c:ext>
          </c:extLst>
        </c:ser>
        <c:ser>
          <c:idx val="1"/>
          <c:order val="1"/>
          <c:tx>
            <c:strRef>
              <c:f>Лист1!$F$102</c:f>
              <c:strCache>
                <c:ptCount val="1"/>
                <c:pt idx="0">
                  <c:v>В наличии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Лист1!$B$103:$B$110</c:f>
              <c:strCache>
                <c:ptCount val="8"/>
                <c:pt idx="0">
                  <c:v>Наличие раздела «Независимая оценка качества условий осуществления образовательной деятельности организациями» на официальном сайте образовательной организации</c:v>
                </c:pt>
                <c:pt idx="1">
                  <c:v>Наличие в разделе «Независимая оценка качества условий осуществления образовательной деятельности организациями» на официальном сайте образовательной организации планов по итогам НОКО в 2019 году</c:v>
                </c:pt>
                <c:pt idx="2">
                  <c:v>Наличие в разделе «Независимая оценка качества условий осуществления образовательной деятельности организациями» ... отчетов по реализации планов мероприятий по результатам НОКО в 2019 году, реализованных в полном объеме </c:v>
                </c:pt>
                <c:pt idx="3">
                  <c:v>Наличие в разделе «Независимая оценка качества условий осуществления образовательной деятельности организациями» на официальном сайте образовательной организации планов по итогам НОКО в 2022 году</c:v>
                </c:pt>
                <c:pt idx="4">
                  <c:v>Наличие в разделе «Независимая оценка качества условий осуществления образовательной деятельности организациями» ... отчетов по реализации планов мероприятий по результатам НОКО в 2022 году, реализованных в полном объеме </c:v>
                </c:pt>
                <c:pt idx="5">
                  <c:v>Наличие активной ссылки для перехода на страницу оценки условий оказания услуг образовательной организации (на заглавной странице сайта над QR-кодом)</c:v>
                </c:pt>
                <c:pt idx="6">
                  <c:v>Наличие сопроводительного текста над QR-кодом (на заглавной странице сайта над QR-кодом)</c:v>
                </c:pt>
                <c:pt idx="7">
                  <c:v>Наличие QR-кода для оценки качества условий предоставления услуг каждой конкретной организацией их получателями, которые дают возможность открыть страницу организации на на сайт bus.gov.ru в соответствии с методическими рекомендациями Минпросвещения РФ</c:v>
                </c:pt>
              </c:strCache>
            </c:strRef>
          </c:cat>
          <c:val>
            <c:numRef>
              <c:f>Лист1!$F$103:$F$110</c:f>
              <c:numCache>
                <c:formatCode>0.00</c:formatCode>
                <c:ptCount val="8"/>
                <c:pt idx="0">
                  <c:v>97.61904761904762</c:v>
                </c:pt>
                <c:pt idx="1">
                  <c:v>67.307692307692307</c:v>
                </c:pt>
                <c:pt idx="2">
                  <c:v>74.175824175824175</c:v>
                </c:pt>
                <c:pt idx="3">
                  <c:v>81.959706959706963</c:v>
                </c:pt>
                <c:pt idx="4">
                  <c:v>77.38095238095238</c:v>
                </c:pt>
                <c:pt idx="5">
                  <c:v>88.095238095238102</c:v>
                </c:pt>
                <c:pt idx="6">
                  <c:v>94.230769230769226</c:v>
                </c:pt>
                <c:pt idx="7">
                  <c:v>95.970695970695971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06-45F2-B968-5B86289F2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396736"/>
        <c:axId val="89398272"/>
      </c:barChart>
      <c:catAx>
        <c:axId val="89396736"/>
        <c:scaling>
          <c:orientation val="minMax"/>
        </c:scaling>
        <c:delete val="0"/>
        <c:axPos val="l"/>
        <c:numFmt formatCode="General" sourceLinked="0"/>
        <c:majorTickMark val="cross"/>
        <c:minorTickMark val="none"/>
        <c:tickLblPos val="nextTo"/>
        <c:txPr>
          <a:bodyPr/>
          <a:lstStyle/>
          <a:p>
            <a:pPr>
              <a:defRPr sz="650"/>
            </a:pPr>
            <a:endParaRPr lang="ru-RU"/>
          </a:p>
        </c:txPr>
        <c:crossAx val="89398272"/>
        <c:crosses val="autoZero"/>
        <c:auto val="1"/>
        <c:lblAlgn val="l"/>
        <c:lblOffset val="5"/>
        <c:noMultiLvlLbl val="0"/>
      </c:catAx>
      <c:valAx>
        <c:axId val="89398272"/>
        <c:scaling>
          <c:orientation val="minMax"/>
          <c:max val="100"/>
        </c:scaling>
        <c:delete val="0"/>
        <c:axPos val="b"/>
        <c:numFmt formatCode="0.00" sourceLinked="1"/>
        <c:majorTickMark val="out"/>
        <c:minorTickMark val="none"/>
        <c:tickLblPos val="nextTo"/>
        <c:crossAx val="89396736"/>
        <c:crosses val="autoZero"/>
        <c:crossBetween val="between"/>
        <c:majorUnit val="20"/>
      </c:valAx>
    </c:plotArea>
    <c:legend>
      <c:legendPos val="t"/>
      <c:layout>
        <c:manualLayout>
          <c:xMode val="edge"/>
          <c:yMode val="edge"/>
          <c:x val="7.0105794942114497E-2"/>
          <c:y val="2.5271257239254281E-2"/>
          <c:w val="0.34122323396815557"/>
          <c:h val="3.5242297899104255E-2"/>
        </c:manualLayout>
      </c:layout>
      <c:overlay val="0"/>
      <c:spPr>
        <a:ln>
          <a:solidFill>
            <a:schemeClr val="tx1">
              <a:lumMod val="50000"/>
              <a:lumOff val="50000"/>
            </a:schemeClr>
          </a:solidFill>
          <a:prstDash val="lgDash"/>
        </a:ln>
      </c:spPr>
    </c:legend>
    <c:plotVisOnly val="1"/>
    <c:dispBlanksAs val="gap"/>
    <c:showDLblsOverMax val="0"/>
  </c:chart>
  <c:txPr>
    <a:bodyPr/>
    <a:lstStyle/>
    <a:p>
      <a:pPr>
        <a:defRPr sz="700"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47477362929257E-2"/>
          <c:y val="7.1155743210824296E-2"/>
          <c:w val="0.40074736222573409"/>
          <c:h val="0.7171634200172728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62"/>
      </c:pieChart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80054814786068E-2"/>
          <c:y val="0.20899449707576162"/>
          <c:w val="0.4601039093933833"/>
          <c:h val="0.71223660453789028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6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52-437E-BCD5-5BE2D12628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52-437E-BCD5-5BE2D12628BA}"/>
              </c:ext>
            </c:extLst>
          </c:dPt>
          <c:dPt>
            <c:idx val="2"/>
            <c:bubble3D val="0"/>
            <c:spPr>
              <a:solidFill>
                <a:srgbClr val="FFE5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52-437E-BCD5-5BE2D12628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52-437E-BCD5-5BE2D12628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52-437E-BCD5-5BE2D12628B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152-437E-BCD5-5BE2D12628BA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152-437E-BCD5-5BE2D12628BA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152-437E-BCD5-5BE2D12628BA}"/>
              </c:ext>
            </c:extLst>
          </c:dPt>
          <c:dPt>
            <c:idx val="8"/>
            <c:bubble3D val="0"/>
            <c:spPr>
              <a:solidFill>
                <a:srgbClr val="99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152-437E-BCD5-5BE2D12628BA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152-437E-BCD5-5BE2D12628BA}"/>
              </c:ext>
            </c:extLst>
          </c:dPt>
          <c:dPt>
            <c:idx val="10"/>
            <c:bubble3D val="0"/>
            <c:spPr>
              <a:solidFill>
                <a:srgbClr val="FF66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152-437E-BCD5-5BE2D12628B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152-437E-BCD5-5BE2D12628B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152-437E-BCD5-5BE2D12628B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B152-437E-BCD5-5BE2D12628B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B152-437E-BCD5-5BE2D12628BA}"/>
              </c:ext>
            </c:extLst>
          </c:dPt>
          <c:dLbls>
            <c:dLbl>
              <c:idx val="0"/>
              <c:layout>
                <c:manualLayout>
                  <c:x val="-0.19304414905126108"/>
                  <c:y val="-0.151598385227227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2-437E-BCD5-5BE2D12628BA}"/>
                </c:ext>
              </c:extLst>
            </c:dLbl>
            <c:dLbl>
              <c:idx val="1"/>
              <c:layout>
                <c:manualLayout>
                  <c:x val="6.7314454714131208E-2"/>
                  <c:y val="-3.64711074880450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2-437E-BCD5-5BE2D12628BA}"/>
                </c:ext>
              </c:extLst>
            </c:dLbl>
            <c:dLbl>
              <c:idx val="2"/>
              <c:layout>
                <c:manualLayout>
                  <c:x val="6.8090800925223058E-2"/>
                  <c:y val="2.12194784826787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52-437E-BCD5-5BE2D12628BA}"/>
                </c:ext>
              </c:extLst>
            </c:dLbl>
            <c:dLbl>
              <c:idx val="3"/>
              <c:layout>
                <c:manualLayout>
                  <c:x val="7.256988933730954E-2"/>
                  <c:y val="5.88381274675690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52-437E-BCD5-5BE2D12628BA}"/>
                </c:ext>
              </c:extLst>
            </c:dLbl>
            <c:dLbl>
              <c:idx val="4"/>
              <c:layout>
                <c:manualLayout>
                  <c:x val="2.5019962929620772E-3"/>
                  <c:y val="1.0413774420329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52-437E-BCD5-5BE2D12628BA}"/>
                </c:ext>
              </c:extLst>
            </c:dLbl>
            <c:dLbl>
              <c:idx val="5"/>
              <c:layout>
                <c:manualLayout>
                  <c:x val="-4.8571012687873751E-3"/>
                  <c:y val="8.673230566991308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52-437E-BCD5-5BE2D12628BA}"/>
                </c:ext>
              </c:extLst>
            </c:dLbl>
            <c:dLbl>
              <c:idx val="7"/>
              <c:layout>
                <c:manualLayout>
                  <c:x val="-1.060330068301435E-3"/>
                  <c:y val="7.3597399309857842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152-437E-BCD5-5BE2D12628BA}"/>
                </c:ext>
              </c:extLst>
            </c:dLbl>
            <c:dLbl>
              <c:idx val="8"/>
              <c:layout>
                <c:manualLayout>
                  <c:x val="7.9924377007504889E-6"/>
                  <c:y val="-1.095753893707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152-437E-BCD5-5BE2D12628BA}"/>
                </c:ext>
              </c:extLst>
            </c:dLbl>
            <c:dLbl>
              <c:idx val="9"/>
              <c:layout>
                <c:manualLayout>
                  <c:x val="-2.049454782541513E-3"/>
                  <c:y val="-2.56784399412002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152-437E-BCD5-5BE2D12628BA}"/>
                </c:ext>
              </c:extLst>
            </c:dLbl>
            <c:dLbl>
              <c:idx val="10"/>
              <c:layout>
                <c:manualLayout>
                  <c:x val="-4.8723595589433806E-4"/>
                  <c:y val="-6.50561573204364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152-437E-BCD5-5BE2D12628BA}"/>
                </c:ext>
              </c:extLst>
            </c:dLbl>
            <c:dLbl>
              <c:idx val="11"/>
              <c:layout>
                <c:manualLayout>
                  <c:x val="3.6293901794253798E-2"/>
                  <c:y val="-8.37477295033552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152-437E-BCD5-5BE2D12628BA}"/>
                </c:ext>
              </c:extLst>
            </c:dLbl>
            <c:dLbl>
              <c:idx val="12"/>
              <c:layout>
                <c:manualLayout>
                  <c:x val="7.5746148553259784E-2"/>
                  <c:y val="-0.102131624409892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152-437E-BCD5-5BE2D12628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Лист1!$B$300:$B$314</c:f>
              <c:strCache>
                <c:ptCount val="15"/>
                <c:pt idx="0">
                  <c:v>Все хорошо / нет замечаний (66,24%; 27300 респ.)</c:v>
                </c:pt>
                <c:pt idx="1">
                  <c:v>1. Ремонтные работы (8,53%; 3517 респ.)</c:v>
                </c:pt>
                <c:pt idx="2">
                  <c:v>2. Занятия с логопедом  (6,91%; 2850 респ.)</c:v>
                </c:pt>
                <c:pt idx="3">
                  <c:v>3. Больше дополнительных услуг (4,54%; 1870 респ.)</c:v>
                </c:pt>
                <c:pt idx="4">
                  <c:v>4. Обновить игровые (прогулочные) площадки (2,36%; 974 респ.)</c:v>
                </c:pt>
                <c:pt idx="5">
                  <c:v>5. Изменить график / режим работы (2,12%; 875 респ.)</c:v>
                </c:pt>
                <c:pt idx="6">
                  <c:v>6. Внести изменения в меню  (1,95%; 803 респ.)</c:v>
                </c:pt>
                <c:pt idx="7">
                  <c:v>7. Увеличить количество воспитателей (1,72%; 707 респ.)</c:v>
                </c:pt>
                <c:pt idx="8">
                  <c:v>8. Работа с родителями / открытые, совместные занятия с родителями (1,56%; 643 респ.)</c:v>
                </c:pt>
                <c:pt idx="9">
                  <c:v>9. Вставить окна (0,97%; 400 респ.)</c:v>
                </c:pt>
                <c:pt idx="10">
                  <c:v>10. Улучшить / обновить мебель (0,93%; 385 респ.)</c:v>
                </c:pt>
                <c:pt idx="11">
                  <c:v>11. Парковка на територии ОО (0,9%; 370 респ.)</c:v>
                </c:pt>
                <c:pt idx="12">
                  <c:v>12. Улучшить сайт ОО (0,55%; 228 респ.)</c:v>
                </c:pt>
                <c:pt idx="13">
                  <c:v>13. Освещение в ОО (0,39%; 159 респ.)</c:v>
                </c:pt>
                <c:pt idx="14">
                  <c:v>14. Приобрести современное оборудование (0,33%; 135 респ.)</c:v>
                </c:pt>
              </c:strCache>
            </c:strRef>
          </c:cat>
          <c:val>
            <c:numRef>
              <c:f>Лист1!$D$300:$D$314</c:f>
              <c:numCache>
                <c:formatCode>0.00%</c:formatCode>
                <c:ptCount val="15"/>
                <c:pt idx="0">
                  <c:v>0.66239999999999999</c:v>
                </c:pt>
                <c:pt idx="1">
                  <c:v>8.5300000000000001E-2</c:v>
                </c:pt>
                <c:pt idx="2">
                  <c:v>6.9099999999999995E-2</c:v>
                </c:pt>
                <c:pt idx="3">
                  <c:v>4.5400000000000003E-2</c:v>
                </c:pt>
                <c:pt idx="4">
                  <c:v>2.3599999999999999E-2</c:v>
                </c:pt>
                <c:pt idx="5">
                  <c:v>2.12E-2</c:v>
                </c:pt>
                <c:pt idx="6">
                  <c:v>1.95E-2</c:v>
                </c:pt>
                <c:pt idx="7">
                  <c:v>1.72E-2</c:v>
                </c:pt>
                <c:pt idx="8">
                  <c:v>1.5599999999999999E-2</c:v>
                </c:pt>
                <c:pt idx="9">
                  <c:v>9.7000000000000003E-3</c:v>
                </c:pt>
                <c:pt idx="10">
                  <c:v>9.2999999999999992E-3</c:v>
                </c:pt>
                <c:pt idx="11">
                  <c:v>8.9999999999999993E-3</c:v>
                </c:pt>
                <c:pt idx="12">
                  <c:v>5.4999999999999997E-3</c:v>
                </c:pt>
                <c:pt idx="13">
                  <c:v>3.8999999999999998E-3</c:v>
                </c:pt>
                <c:pt idx="14">
                  <c:v>3.3E-3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B152-437E-BCD5-5BE2D12628B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602CB-BAA4-48CE-82BA-170BAABFCAC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0BC20-1A15-47EF-ACC4-D0F47542A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03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5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5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87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3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0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0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E2E3-1CBE-43AE-911A-081B0D7E8A10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792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7F1E-638B-4957-8484-918DFE1F0D92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8912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6689-2865-4D56-9A53-3CBD733D1E07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068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82EC-C763-4B3F-AE61-7953B660BD62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789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89091-CE56-46B1-BCC5-21A188E08EE7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48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027A-432C-4D32-9B49-200200021B63}" type="datetime1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02257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2585-E9C1-41EB-B31A-7DBADA9FED3E}" type="datetime1">
              <a:rPr lang="ru-RU" smtClean="0"/>
              <a:t>19.09.2025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806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CB55-2040-4F99-9775-1A2CFB33B96C}" type="datetime1">
              <a:rPr lang="ru-RU" smtClean="0"/>
              <a:t>19.09.2025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1047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24D7-F03D-4D54-B1B9-9B64D828B7AA}" type="datetime1">
              <a:rPr lang="ru-RU" smtClean="0"/>
              <a:t>19.09.2025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747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DD24-BB7F-48DE-A740-8C66F5BD76AF}" type="datetime1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537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C593-F7B8-4569-8BFF-F87D444FBCE7}" type="datetime1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7703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F9D1-D82F-4BE1-957B-991A50DF6719}" type="datetime1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3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NULL"/><Relationship Id="rId15" Type="http://schemas.openxmlformats.org/officeDocument/2006/relationships/image" Target="../media/image8.png"/><Relationship Id="rId14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7544" y="627534"/>
            <a:ext cx="8424936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Century Gothic" panose="020B0502020202020204" pitchFamily="34" charset="0"/>
                <a:ea typeface="Yu Gothic UI Semibold" panose="020B0700000000000000" pitchFamily="34" charset="-128"/>
                <a:cs typeface="Segoe UI" panose="020B0502040204020203" pitchFamily="34" charset="0"/>
              </a:rPr>
              <a:t>ИТОГИ НЕЗАВИСИМОЙ ОЦЕНКИ КАЧЕСТВА УСЛОВИЙ ОСУЩЕСТВЛЕНИЯ ОБРАЗОВАТЕЛЬНОЙ ДЕЯТЕЛЬНОСТИ ОБРАЗОВАТЕЛЬНЫМИ ОРГАНИЗАЦИЯМИ, РАСПОЛОЖЕННЫМИ НА ТЕРРИТОРИИ СВЕРДЛОВСКОЙ ОБЛАСТИ В </a:t>
            </a:r>
          </a:p>
          <a:p>
            <a:pPr algn="ctr"/>
            <a:r>
              <a:rPr lang="ru-RU" sz="2600" b="1" dirty="0">
                <a:latin typeface="Century Gothic" panose="020B0502020202020204" pitchFamily="34" charset="0"/>
                <a:ea typeface="Yu Gothic UI Semibold" panose="020B0700000000000000" pitchFamily="34" charset="-128"/>
                <a:cs typeface="Segoe UI" panose="020B0502040204020203" pitchFamily="34" charset="0"/>
              </a:rPr>
              <a:t>2025 ГОДУ</a:t>
            </a:r>
          </a:p>
        </p:txBody>
      </p:sp>
      <p:sp>
        <p:nvSpPr>
          <p:cNvPr id="2" name="AutoShape 2" descr="Министерство образования и молодежной политики Свердловской област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980AD61-B4F1-44E8-8E97-32399A7A000C}"/>
              </a:ext>
            </a:extLst>
          </p:cNvPr>
          <p:cNvGrpSpPr/>
          <p:nvPr/>
        </p:nvGrpSpPr>
        <p:grpSpPr>
          <a:xfrm>
            <a:off x="5292080" y="3507854"/>
            <a:ext cx="2807853" cy="1478139"/>
            <a:chOff x="4877299" y="3463652"/>
            <a:chExt cx="2358997" cy="117491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877299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Центр гуманитарных,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социально-экономических и политических исследований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DCBB35B-E23E-47DA-A4B6-863BFD8A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79530" y="3463652"/>
              <a:ext cx="554535" cy="617144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5978D88-75DC-4B6C-8B3A-AD0AE0E83FE3}"/>
              </a:ext>
            </a:extLst>
          </p:cNvPr>
          <p:cNvGrpSpPr/>
          <p:nvPr/>
        </p:nvGrpSpPr>
        <p:grpSpPr>
          <a:xfrm>
            <a:off x="1115616" y="3507853"/>
            <a:ext cx="2663834" cy="1205419"/>
            <a:chOff x="1116078" y="3466492"/>
            <a:chExt cx="2358997" cy="95766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6078" y="4130735"/>
              <a:ext cx="2358997" cy="293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cap="all" dirty="0">
                  <a:latin typeface="Montserrat" panose="00000500000000000000" pitchFamily="2" charset="-52"/>
                </a:rPr>
                <a:t>Министерство образования Свердловской области</a:t>
              </a:r>
            </a:p>
          </p:txBody>
        </p:sp>
        <p:pic>
          <p:nvPicPr>
            <p:cNvPr id="4" name="Picture 2" descr="Министерство образования и молодежной политики Свердловской области.  Логотип - Фотографии с меткой «рисунки» | Земля Мастеров">
              <a:extLst>
                <a:ext uri="{FF2B5EF4-FFF2-40B4-BE49-F238E27FC236}">
                  <a16:creationId xmlns:a16="http://schemas.microsoft.com/office/drawing/2014/main" id="{24A42D2D-F808-42D3-940C-A8187A866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149" y="3466492"/>
              <a:ext cx="832855" cy="61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5698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439" y="2733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Общий итоговый рейтинг </a:t>
            </a:r>
            <a:r>
              <a:rPr lang="ru-RU" sz="2400" b="1" u="sng" dirty="0">
                <a:latin typeface="Century Gothic" panose="020B0502020202020204" pitchFamily="34" charset="0"/>
              </a:rPr>
              <a:t>общеобразовательных</a:t>
            </a:r>
            <a:r>
              <a:rPr lang="ru-RU" sz="2400" dirty="0">
                <a:latin typeface="Century Gothic" panose="020B0502020202020204" pitchFamily="34" charset="0"/>
              </a:rPr>
              <a:t> организаций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900223"/>
              </p:ext>
            </p:extLst>
          </p:nvPr>
        </p:nvGraphicFramePr>
        <p:xfrm>
          <a:off x="1187624" y="1131590"/>
          <a:ext cx="6499286" cy="3503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организации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Муниципальное 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Итоговое значение по организации образования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Место в общем рейтинге СО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Место в рейтинге школ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ГБОУ СО «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Байкаловская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школа-интернат»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Байкаловский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муниципальный район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МАОУ «Лицей № 5»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Камышловский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городской округ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МКОУ «Талицкая СОШ № 55»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Талицкий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муниципальный округ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98,0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МАОУ СОШ  № 68 с углубленным изучением отдельных предметов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Екатеринбург_Орджоникидзевский район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95,7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МАОУ «СОШ № 24»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Городской округ Верхняя Пышма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95,5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МБОУ "СОШ № 15" 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Городской округ Рефтинский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91,3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МАОУ СОШ № 4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Кушвинский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91,3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EBEB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7483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1CED80-C929-44F7-BF0C-E944A48F4923}"/>
              </a:ext>
            </a:extLst>
          </p:cNvPr>
          <p:cNvSpPr/>
          <p:nvPr/>
        </p:nvSpPr>
        <p:spPr>
          <a:xfrm>
            <a:off x="5475847" y="2165373"/>
            <a:ext cx="1054459" cy="105445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0D8BE99-7903-4561-B8AF-5CDAECF778BC}"/>
              </a:ext>
            </a:extLst>
          </p:cNvPr>
          <p:cNvSpPr/>
          <p:nvPr/>
        </p:nvSpPr>
        <p:spPr>
          <a:xfrm>
            <a:off x="7236296" y="3175186"/>
            <a:ext cx="569387" cy="56938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DC950D1-24FF-4639-907C-E33E8D050DF4}"/>
              </a:ext>
            </a:extLst>
          </p:cNvPr>
          <p:cNvGrpSpPr/>
          <p:nvPr/>
        </p:nvGrpSpPr>
        <p:grpSpPr>
          <a:xfrm>
            <a:off x="469965" y="1701419"/>
            <a:ext cx="3669988" cy="2166475"/>
            <a:chOff x="2756058" y="2127119"/>
            <a:chExt cx="2232248" cy="1276419"/>
          </a:xfrm>
          <a:solidFill>
            <a:srgbClr val="767171">
              <a:alpha val="89804"/>
            </a:srgbClr>
          </a:solidFill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191A593-F55A-411C-8677-F8970AA36E00}"/>
                </a:ext>
              </a:extLst>
            </p:cNvPr>
            <p:cNvSpPr/>
            <p:nvPr/>
          </p:nvSpPr>
          <p:spPr>
            <a:xfrm>
              <a:off x="2756058" y="2127119"/>
              <a:ext cx="2232248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E5E3FA-44BE-4B2C-93A7-6415A7B1ECFC}"/>
                </a:ext>
              </a:extLst>
            </p:cNvPr>
            <p:cNvSpPr txBox="1"/>
            <p:nvPr/>
          </p:nvSpPr>
          <p:spPr>
            <a:xfrm>
              <a:off x="3367361" y="2222718"/>
              <a:ext cx="932978" cy="3554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93,06</a:t>
              </a:r>
              <a:endParaRPr 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79FB42-67BB-4A2F-9403-F776CA5F3452}"/>
                </a:ext>
              </a:extLst>
            </p:cNvPr>
            <p:cNvSpPr txBox="1"/>
            <p:nvPr/>
          </p:nvSpPr>
          <p:spPr>
            <a:xfrm>
              <a:off x="2756058" y="2689305"/>
              <a:ext cx="2232248" cy="70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Средний итоговый балл НОКО-2022</a:t>
              </a:r>
            </a:p>
            <a:p>
              <a:pPr algn="ctr"/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1134 ОО</a:t>
              </a: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7973D47-3353-4480-A7FD-5B0FE95B2980}"/>
              </a:ext>
            </a:extLst>
          </p:cNvPr>
          <p:cNvSpPr/>
          <p:nvPr/>
        </p:nvSpPr>
        <p:spPr>
          <a:xfrm>
            <a:off x="5238137" y="3866517"/>
            <a:ext cx="2655824" cy="53091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Отклонение от нормативного показателя –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2,55</a:t>
            </a:r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балла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1868F52-7C3B-4CD8-BB71-FD318E886DA2}"/>
              </a:ext>
            </a:extLst>
          </p:cNvPr>
          <p:cNvSpPr/>
          <p:nvPr/>
        </p:nvSpPr>
        <p:spPr>
          <a:xfrm>
            <a:off x="4732767" y="1708200"/>
            <a:ext cx="3666565" cy="2159693"/>
          </a:xfrm>
          <a:prstGeom prst="rect">
            <a:avLst/>
          </a:prstGeom>
          <a:solidFill>
            <a:srgbClr val="102C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F011DF-2DB3-44C4-B2F7-0A5CF7F22E5C}"/>
              </a:ext>
            </a:extLst>
          </p:cNvPr>
          <p:cNvSpPr txBox="1"/>
          <p:nvPr/>
        </p:nvSpPr>
        <p:spPr>
          <a:xfrm>
            <a:off x="5641796" y="1882556"/>
            <a:ext cx="1604927" cy="76944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9</a:t>
            </a:r>
            <a:r>
              <a:rPr lang="ru-RU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7,45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0C14B6-97FA-4E94-B079-48A05593DA79}"/>
              </a:ext>
            </a:extLst>
          </p:cNvPr>
          <p:cNvSpPr txBox="1"/>
          <p:nvPr/>
        </p:nvSpPr>
        <p:spPr>
          <a:xfrm>
            <a:off x="4790944" y="2645972"/>
            <a:ext cx="3666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Средний итоговый балл НОКО-2025</a:t>
            </a:r>
          </a:p>
          <a:p>
            <a:pPr algn="ctr"/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1092 ОО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7973D47-3353-4480-A7FD-5B0FE95B2980}"/>
              </a:ext>
            </a:extLst>
          </p:cNvPr>
          <p:cNvSpPr/>
          <p:nvPr/>
        </p:nvSpPr>
        <p:spPr>
          <a:xfrm>
            <a:off x="914026" y="3866517"/>
            <a:ext cx="2655824" cy="53091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Отклонение от нормативного показателя –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6,94</a:t>
            </a:r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балла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F313B-9A5F-46C0-87CC-2348AA21921F}"/>
              </a:ext>
            </a:extLst>
          </p:cNvPr>
          <p:cNvSpPr txBox="1"/>
          <p:nvPr/>
        </p:nvSpPr>
        <p:spPr>
          <a:xfrm>
            <a:off x="0" y="0"/>
            <a:ext cx="6215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latin typeface="Century Gothic" panose="020B0502020202020204" pitchFamily="34" charset="0"/>
              </a:rPr>
              <a:t>Динамика </a:t>
            </a:r>
            <a:r>
              <a:rPr lang="ru-RU" sz="3500" b="1" dirty="0" smtClean="0">
                <a:latin typeface="Century Gothic" panose="020B0502020202020204" pitchFamily="34" charset="0"/>
              </a:rPr>
              <a:t>НОКО-2022/НОКО-2025</a:t>
            </a:r>
            <a:r>
              <a:rPr lang="ru-RU" sz="3500" dirty="0" smtClean="0">
                <a:latin typeface="Century Gothic" panose="020B0502020202020204" pitchFamily="34" charset="0"/>
              </a:rPr>
              <a:t> </a:t>
            </a:r>
            <a:endParaRPr lang="ru-RU" sz="3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835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зыв клиента со сплошной заливкой">
            <a:extLst>
              <a:ext uri="{FF2B5EF4-FFF2-40B4-BE49-F238E27FC236}">
                <a16:creationId xmlns:a16="http://schemas.microsoft.com/office/drawing/2014/main" id="{1E598754-932F-44B3-881D-B7ADF065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1560" y="-57660"/>
            <a:ext cx="5184576" cy="5184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4796" y="123478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Century Gothic" panose="020B0502020202020204" pitchFamily="34" charset="0"/>
              </a:rPr>
              <a:t>Средние баллы по критериям по </a:t>
            </a:r>
            <a:r>
              <a:rPr lang="ru-RU" sz="2300" b="1" dirty="0">
                <a:latin typeface="Century Gothic" panose="020B0502020202020204" pitchFamily="34" charset="0"/>
              </a:rPr>
              <a:t>НОКО-20</a:t>
            </a:r>
            <a:r>
              <a:rPr lang="en-US" sz="2300" b="1" dirty="0">
                <a:latin typeface="Century Gothic" panose="020B0502020202020204" pitchFamily="34" charset="0"/>
              </a:rPr>
              <a:t>2</a:t>
            </a:r>
            <a:r>
              <a:rPr lang="ru-RU" sz="2300" b="1" dirty="0">
                <a:latin typeface="Century Gothic" panose="020B0502020202020204" pitchFamily="34" charset="0"/>
              </a:rPr>
              <a:t>2</a:t>
            </a:r>
            <a:r>
              <a:rPr lang="ru-RU" sz="2300" dirty="0">
                <a:latin typeface="Century Gothic" panose="020B0502020202020204" pitchFamily="34" charset="0"/>
              </a:rPr>
              <a:t> и </a:t>
            </a:r>
            <a:r>
              <a:rPr lang="ru-RU" sz="2300" b="1" dirty="0">
                <a:latin typeface="Century Gothic" panose="020B0502020202020204" pitchFamily="34" charset="0"/>
              </a:rPr>
              <a:t>НОКО-2025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959472"/>
              </p:ext>
            </p:extLst>
          </p:nvPr>
        </p:nvGraphicFramePr>
        <p:xfrm>
          <a:off x="683568" y="771550"/>
          <a:ext cx="784887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973D47-3353-4480-A7FD-5B0FE95B2980}"/>
              </a:ext>
            </a:extLst>
          </p:cNvPr>
          <p:cNvSpPr/>
          <p:nvPr/>
        </p:nvSpPr>
        <p:spPr>
          <a:xfrm>
            <a:off x="4788024" y="4731990"/>
            <a:ext cx="798050" cy="24622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1134 ОО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973D47-3353-4480-A7FD-5B0FE95B2980}"/>
              </a:ext>
            </a:extLst>
          </p:cNvPr>
          <p:cNvSpPr/>
          <p:nvPr/>
        </p:nvSpPr>
        <p:spPr>
          <a:xfrm>
            <a:off x="3820830" y="4731990"/>
            <a:ext cx="798050" cy="24622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1092 ОО</a:t>
            </a:r>
          </a:p>
        </p:txBody>
      </p:sp>
    </p:spTree>
    <p:extLst>
      <p:ext uri="{BB962C8B-B14F-4D97-AF65-F5344CB8AC3E}">
        <p14:creationId xmlns:p14="http://schemas.microsoft.com/office/powerpoint/2010/main" val="3182360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BF313B-9A5F-46C0-87CC-2348AA21921F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Динамика </a:t>
            </a:r>
            <a:r>
              <a:rPr lang="ru-RU" sz="2800" b="1" dirty="0" smtClean="0">
                <a:latin typeface="Century Gothic" panose="020B0502020202020204" pitchFamily="34" charset="0"/>
              </a:rPr>
              <a:t>НОКО-2022/НОКО-2025 </a:t>
            </a:r>
          </a:p>
          <a:p>
            <a:r>
              <a:rPr lang="ru-RU" sz="2800" dirty="0" smtClean="0">
                <a:latin typeface="Century Gothic" panose="020B0502020202020204" pitchFamily="34" charset="0"/>
              </a:rPr>
              <a:t>в разрезе ОО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292694"/>
              </p:ext>
            </p:extLst>
          </p:nvPr>
        </p:nvGraphicFramePr>
        <p:xfrm>
          <a:off x="-108520" y="1059582"/>
          <a:ext cx="525658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762218"/>
              </p:ext>
            </p:extLst>
          </p:nvPr>
        </p:nvGraphicFramePr>
        <p:xfrm>
          <a:off x="4644008" y="1203598"/>
          <a:ext cx="4248472" cy="329484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6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ОО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2022/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Динамика балла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99">
                <a:tc gridSpan="4"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Положительная динамика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МКДОУ "</a:t>
                      </a:r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Усть-Ницинский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детский сад "Росинка"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Слободо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-Туринский МР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73,07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97,4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+24,33</a:t>
                      </a:r>
                      <a:endParaRPr lang="ru-RU" sz="900" b="1" i="0" u="none" strike="noStrike" dirty="0">
                        <a:solidFill>
                          <a:srgbClr val="EE962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МБДОУ "Детский сад № 39 "Журавлик"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Верхнесалдинский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78,87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98,4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+19,53</a:t>
                      </a:r>
                      <a:endParaRPr lang="ru-RU" sz="900" b="1" i="0" u="none" strike="noStrike" dirty="0">
                        <a:solidFill>
                          <a:srgbClr val="EE962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МАДОУ "Детский сад № 24"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Режевской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75,62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94,0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+18,38</a:t>
                      </a:r>
                      <a:endParaRPr lang="ru-RU" sz="900" b="1" i="0" u="none" strike="noStrike" dirty="0">
                        <a:solidFill>
                          <a:srgbClr val="EE962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96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Отрицательная динамика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МКДОУ "</a:t>
                      </a:r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Пальминский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детский сад"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err="1">
                          <a:effectLst/>
                          <a:latin typeface="Century Gothic" panose="020B0502020202020204" pitchFamily="34" charset="0"/>
                        </a:rPr>
                        <a:t>Таборинский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МР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89,44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69,3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1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20,14</a:t>
                      </a:r>
                      <a:endParaRPr lang="ru-RU" sz="900" b="1" i="0" u="none" strike="noStrike" dirty="0">
                        <a:solidFill>
                          <a:srgbClr val="102C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9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МБДОУ - детский сад № 127 "Кораблик"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Century Gothic" panose="020B0502020202020204" pitchFamily="34" charset="0"/>
                        </a:rPr>
                        <a:t>г. Екатеринбург, Чкаловский район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99,76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82,7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900" b="1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17,06</a:t>
                      </a:r>
                      <a:endParaRPr lang="ru-RU" sz="900" b="1" i="0" u="none" strike="noStrike" dirty="0">
                        <a:solidFill>
                          <a:srgbClr val="102C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9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МАДОУ № 358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г. Екатеринбург, Чкаловский район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99,05 / </a:t>
                      </a:r>
                      <a:r>
                        <a:rPr lang="ru-RU" sz="900" b="1" u="none" strike="noStrike" dirty="0">
                          <a:effectLst/>
                          <a:latin typeface="Century Gothic" panose="020B0502020202020204" pitchFamily="34" charset="0"/>
                        </a:rPr>
                        <a:t>77,9</a:t>
                      </a:r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900" b="1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14,72</a:t>
                      </a:r>
                      <a:endParaRPr lang="ru-RU" sz="900" b="1" i="0" u="none" strike="noStrike" dirty="0">
                        <a:solidFill>
                          <a:srgbClr val="102C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42540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BF313B-9A5F-46C0-87CC-2348AA21921F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Динамика </a:t>
            </a:r>
            <a:r>
              <a:rPr lang="ru-RU" sz="2800" b="1" dirty="0" smtClean="0">
                <a:latin typeface="Century Gothic" panose="020B0502020202020204" pitchFamily="34" charset="0"/>
              </a:rPr>
              <a:t>НОКО-2022/НОКО-2025 </a:t>
            </a:r>
          </a:p>
          <a:p>
            <a:r>
              <a:rPr lang="ru-RU" sz="2800" dirty="0" smtClean="0">
                <a:latin typeface="Century Gothic" panose="020B0502020202020204" pitchFamily="34" charset="0"/>
              </a:rPr>
              <a:t>в </a:t>
            </a:r>
            <a:r>
              <a:rPr lang="ru-RU" sz="2800" dirty="0">
                <a:latin typeface="Century Gothic" panose="020B0502020202020204" pitchFamily="34" charset="0"/>
              </a:rPr>
              <a:t>разрезе </a:t>
            </a:r>
            <a:r>
              <a:rPr lang="ru-RU" sz="2800" dirty="0" smtClean="0">
                <a:latin typeface="Century Gothic" panose="020B0502020202020204" pitchFamily="34" charset="0"/>
              </a:rPr>
              <a:t>МО</a:t>
            </a:r>
            <a:r>
              <a:rPr lang="ru-RU" sz="3200" b="1" baseline="30000" dirty="0" smtClean="0">
                <a:latin typeface="Century Gothic" panose="020B0502020202020204" pitchFamily="34" charset="0"/>
              </a:rPr>
              <a:t>*</a:t>
            </a:r>
            <a:r>
              <a:rPr lang="ru-RU" sz="2800" dirty="0" smtClean="0">
                <a:latin typeface="Century Gothic" panose="020B0502020202020204" pitchFamily="34" charset="0"/>
              </a:rPr>
              <a:t>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683568" y="1241922"/>
            <a:ext cx="2472903" cy="577081"/>
            <a:chOff x="179512" y="1090116"/>
            <a:chExt cx="2472903" cy="57708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7973D47-3353-4480-A7FD-5B0FE95B2980}"/>
                </a:ext>
              </a:extLst>
            </p:cNvPr>
            <p:cNvSpPr/>
            <p:nvPr/>
          </p:nvSpPr>
          <p:spPr>
            <a:xfrm>
              <a:off x="179512" y="1090116"/>
              <a:ext cx="2472903" cy="5770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ctr"/>
              <a:endParaRPr lang="ru-RU" sz="1050" dirty="0">
                <a:solidFill>
                  <a:srgbClr val="102C54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1050" dirty="0">
                  <a:solidFill>
                    <a:srgbClr val="102C54"/>
                  </a:solidFill>
                  <a:latin typeface="Century Gothic" panose="020B0502020202020204" pitchFamily="34" charset="0"/>
                </a:rPr>
                <a:t>          Положительная динамика</a:t>
              </a:r>
            </a:p>
            <a:p>
              <a:pPr algn="ctr"/>
              <a:endParaRPr lang="ru-RU" sz="1050" dirty="0">
                <a:solidFill>
                  <a:srgbClr val="102C54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98636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00090"/>
              </p:ext>
            </p:extLst>
          </p:nvPr>
        </p:nvGraphicFramePr>
        <p:xfrm>
          <a:off x="222047" y="2355726"/>
          <a:ext cx="4205937" cy="15121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8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2022/</a:t>
                      </a:r>
                      <a:r>
                        <a:rPr lang="ru-RU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Динамика балла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Волчанский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89,61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+ 9,58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Слободо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-Туринский МР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87,64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+ 9,28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Кушвинский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87,44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EE9627"/>
                          </a:solidFill>
                          <a:effectLst/>
                          <a:latin typeface="Century Gothic" panose="020B0502020202020204" pitchFamily="34" charset="0"/>
                        </a:rPr>
                        <a:t>+ 9,17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5940152" y="1241922"/>
            <a:ext cx="2472903" cy="577081"/>
            <a:chOff x="6156176" y="1241922"/>
            <a:chExt cx="2472903" cy="57708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7973D47-3353-4480-A7FD-5B0FE95B2980}"/>
                </a:ext>
              </a:extLst>
            </p:cNvPr>
            <p:cNvSpPr/>
            <p:nvPr/>
          </p:nvSpPr>
          <p:spPr>
            <a:xfrm>
              <a:off x="6156176" y="1241922"/>
              <a:ext cx="2472903" cy="57708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ctr"/>
              <a:endParaRPr lang="ru-RU" sz="105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10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Отрицательная динамика</a:t>
              </a:r>
            </a:p>
            <a:p>
              <a:pPr algn="ctr"/>
              <a:endParaRPr lang="ru-RU" sz="105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060" y="1348550"/>
              <a:ext cx="360040" cy="36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09313"/>
              </p:ext>
            </p:extLst>
          </p:nvPr>
        </p:nvGraphicFramePr>
        <p:xfrm>
          <a:off x="4932040" y="1995686"/>
          <a:ext cx="4050784" cy="226729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565"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МО</a:t>
                      </a:r>
                    </a:p>
                  </a:txBody>
                  <a:tcPr marL="9017" marR="9017" marT="9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2022/</a:t>
                      </a:r>
                      <a:r>
                        <a:rPr lang="ru-RU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Динамика балла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17" marR="9017" marT="90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Таборинский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МР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90,97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86,32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1" i="0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Гаринский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91,75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88,64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1" i="0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3,11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Махневское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90,36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1" i="0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1,16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Новоуральский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ГО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97,07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1" i="0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Город Нижний Тагил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98,82 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98,73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1" i="0" u="none" strike="noStrike" dirty="0">
                          <a:solidFill>
                            <a:srgbClr val="102C54"/>
                          </a:solidFill>
                          <a:effectLst/>
                          <a:latin typeface="Century Gothic" panose="020B050202020202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04836"/>
            <a:ext cx="4427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700" b="1" i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*</a:t>
            </a:r>
            <a:r>
              <a:rPr lang="ru-RU" sz="700" i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Подробная информация приведена в разделе </a:t>
            </a:r>
            <a:r>
              <a:rPr lang="ru-RU" sz="700" i="1" dirty="0">
                <a:solidFill>
                  <a:srgbClr val="767171"/>
                </a:solidFill>
                <a:latin typeface="Century Gothic" panose="020B0502020202020204" pitchFamily="34" charset="0"/>
              </a:rPr>
              <a:t>9 Аналитического </a:t>
            </a:r>
            <a:r>
              <a:rPr lang="ru-RU" sz="700" i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отчета по итогам </a:t>
            </a:r>
            <a:r>
              <a:rPr lang="ru-RU" sz="700" i="1" dirty="0">
                <a:solidFill>
                  <a:srgbClr val="767171"/>
                </a:solidFill>
                <a:latin typeface="Century Gothic" panose="020B0502020202020204" pitchFamily="34" charset="0"/>
              </a:rPr>
              <a:t>сбора, обобщения и анализа информации о качестве условий осуществления образовательной деятельности организациями, осуществляющими образовательную деятельность, расположенными на территории Свердловской области, в 2025 году: </a:t>
            </a:r>
            <a:r>
              <a:rPr lang="ru-RU" sz="700" i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«9. Систематизация выявленных проблем деятельности образовательных организаций, расположенных на территории муниципального образования в разрезе муниципального образования»</a:t>
            </a:r>
            <a:endParaRPr lang="ru-RU" sz="700" b="1" i="1" dirty="0">
              <a:solidFill>
                <a:srgbClr val="76717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521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BF313B-9A5F-46C0-87CC-2348AA21921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Century Gothic" panose="020B0502020202020204" pitchFamily="34" charset="0"/>
              </a:rPr>
              <a:t>Популяризация сайта </a:t>
            </a:r>
            <a:r>
              <a:rPr lang="en-US" sz="2800" b="1" dirty="0">
                <a:latin typeface="Century Gothic" panose="020B0502020202020204" pitchFamily="34" charset="0"/>
              </a:rPr>
              <a:t>bus.gov.ru</a:t>
            </a:r>
            <a:r>
              <a:rPr lang="ru-RU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03018920"/>
              </p:ext>
            </p:extLst>
          </p:nvPr>
        </p:nvGraphicFramePr>
        <p:xfrm>
          <a:off x="107504" y="51470"/>
          <a:ext cx="5256584" cy="5092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7BF0003-0FD6-4498-9A30-6FB5BD85D24C}"/>
              </a:ext>
            </a:extLst>
          </p:cNvPr>
          <p:cNvGrpSpPr/>
          <p:nvPr/>
        </p:nvGrpSpPr>
        <p:grpSpPr>
          <a:xfrm>
            <a:off x="5512900" y="843558"/>
            <a:ext cx="3520746" cy="3888432"/>
            <a:chOff x="3353045" y="2699819"/>
            <a:chExt cx="1576945" cy="869549"/>
          </a:xfrm>
          <a:solidFill>
            <a:srgbClr val="002060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D300234-F307-4E79-ABD4-EAC8292E5748}"/>
                </a:ext>
              </a:extLst>
            </p:cNvPr>
            <p:cNvSpPr/>
            <p:nvPr/>
          </p:nvSpPr>
          <p:spPr>
            <a:xfrm>
              <a:off x="3353045" y="2699819"/>
              <a:ext cx="1574800" cy="869549"/>
            </a:xfrm>
            <a:prstGeom prst="rect">
              <a:avLst/>
            </a:prstGeom>
            <a:solidFill>
              <a:srgbClr val="102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11A5CE-3679-4B9D-8FDA-B14114D66B0E}"/>
                </a:ext>
              </a:extLst>
            </p:cNvPr>
            <p:cNvSpPr txBox="1"/>
            <p:nvPr/>
          </p:nvSpPr>
          <p:spPr>
            <a:xfrm>
              <a:off x="3355190" y="2843105"/>
              <a:ext cx="1574800" cy="5987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42,52%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образовательных организаций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полностью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выполняют работу по популяризации сайта bus.gov.ru (508 ОО).</a:t>
              </a:r>
            </a:p>
            <a:p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200" b="1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Чаще всего </a:t>
              </a:r>
              <a:r>
                <a:rPr lang="ru-RU" sz="1200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выполняется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условие «Наличие раздела “Независимая оценка качества ...” на официальном сайте ОО» – он имеется у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97,62%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организаций.</a:t>
              </a:r>
            </a:p>
            <a:p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200" b="1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Больше всего недостатков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зафиксировано по размещению на сайтах планов и отчетов за НОКО-2019: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25,82%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и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32,69%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ОО соответственно </a:t>
              </a: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не разместили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на сайтах документы.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1455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788555"/>
              </p:ext>
            </p:extLst>
          </p:nvPr>
        </p:nvGraphicFramePr>
        <p:xfrm>
          <a:off x="-444797" y="66567"/>
          <a:ext cx="9324528" cy="521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2F070A1-F5C1-4A5E-86B3-54853D6FAA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36682"/>
              </p:ext>
            </p:extLst>
          </p:nvPr>
        </p:nvGraphicFramePr>
        <p:xfrm>
          <a:off x="0" y="293096"/>
          <a:ext cx="7884369" cy="509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30749A3-1508-4AAE-9EEB-84BE38D66654}"/>
              </a:ext>
            </a:extLst>
          </p:cNvPr>
          <p:cNvSpPr txBox="1"/>
          <p:nvPr/>
        </p:nvSpPr>
        <p:spPr>
          <a:xfrm>
            <a:off x="1801642" y="67725"/>
            <a:ext cx="73423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anose="020B0502020202020204" pitchFamily="34" charset="0"/>
              </a:rPr>
              <a:t>Общие </a:t>
            </a:r>
            <a:r>
              <a:rPr lang="ru-RU" sz="2000" b="1" dirty="0">
                <a:latin typeface="Century Gothic" panose="020B0502020202020204" pitchFamily="34" charset="0"/>
              </a:rPr>
              <a:t>замечания и предложения</a:t>
            </a:r>
            <a:r>
              <a:rPr lang="ru-RU" sz="2000" dirty="0">
                <a:latin typeface="Century Gothic" panose="020B0502020202020204" pitchFamily="34" charset="0"/>
              </a:rPr>
              <a:t>, высказанные родителями (сады)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9E51C39-AC33-4C2D-9AA8-5CF2130ABE2D}"/>
              </a:ext>
            </a:extLst>
          </p:cNvPr>
          <p:cNvGrpSpPr/>
          <p:nvPr/>
        </p:nvGrpSpPr>
        <p:grpSpPr>
          <a:xfrm>
            <a:off x="97282" y="42325"/>
            <a:ext cx="1416423" cy="823334"/>
            <a:chOff x="481946" y="2127120"/>
            <a:chExt cx="2232248" cy="1068228"/>
          </a:xfrm>
          <a:solidFill>
            <a:schemeClr val="tx2">
              <a:lumMod val="75000"/>
            </a:schemeClr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4D59DD4-B38C-4BF7-8144-AF721773FB74}"/>
                </a:ext>
              </a:extLst>
            </p:cNvPr>
            <p:cNvSpPr/>
            <p:nvPr/>
          </p:nvSpPr>
          <p:spPr>
            <a:xfrm>
              <a:off x="481946" y="2127120"/>
              <a:ext cx="2232248" cy="10682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6BAE88-9A4A-4BF1-A03C-EBBD0D1F68DA}"/>
                </a:ext>
              </a:extLst>
            </p:cNvPr>
            <p:cNvSpPr txBox="1"/>
            <p:nvPr/>
          </p:nvSpPr>
          <p:spPr>
            <a:xfrm>
              <a:off x="779396" y="2350633"/>
              <a:ext cx="1768911" cy="51911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101236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FD9E5F-6540-42F7-B32B-DE92D5D6EE48}"/>
                </a:ext>
              </a:extLst>
            </p:cNvPr>
            <p:cNvSpPr txBox="1"/>
            <p:nvPr/>
          </p:nvSpPr>
          <p:spPr>
            <a:xfrm>
              <a:off x="481946" y="2743423"/>
              <a:ext cx="2232246" cy="31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Родителей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C9FD48-ED4F-4CCB-9AC7-53F310E021E6}"/>
                </a:ext>
              </a:extLst>
            </p:cNvPr>
            <p:cNvSpPr txBox="1"/>
            <p:nvPr/>
          </p:nvSpPr>
          <p:spPr>
            <a:xfrm>
              <a:off x="481946" y="2158572"/>
              <a:ext cx="2232247" cy="29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Опрошено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017616"/>
              </p:ext>
            </p:extLst>
          </p:nvPr>
        </p:nvGraphicFramePr>
        <p:xfrm>
          <a:off x="4355976" y="885157"/>
          <a:ext cx="4690742" cy="34980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0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8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Категории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% от кол-ва конструктивных комментариев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Кол-во респондентов, оставивших комментарий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Все хорошо / нет замечаний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66,24%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27300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1. Ремонтные работы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8,53%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3 517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2. Занятия с логопедом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E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6,91%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E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2 850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E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3. Больше дополнительных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4,54%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1 870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4. Обновить игровые (прогулочные) площадки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2,36%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974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5. Изменить график / режим работы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2,12%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875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6. Внести изменения в меню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1,95%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803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7. Увеличить количество воспитателей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1,72%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707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07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8. Работа с родителями / открытые, совместные занятия с родителями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1,56%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9. Вставить окна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0,97%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400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10. Улучшить / обновить мебель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0,93%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385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11. Парковка на территории ОО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0,90%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12. Улучшить сайт ОО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0,55%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13. Освещение в ОО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0,39%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6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14. Приобрести современное оборудование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0,33%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61719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30749A3-1508-4AAE-9EEB-84BE38D66654}"/>
              </a:ext>
            </a:extLst>
          </p:cNvPr>
          <p:cNvSpPr txBox="1"/>
          <p:nvPr/>
        </p:nvSpPr>
        <p:spPr>
          <a:xfrm>
            <a:off x="1801642" y="67725"/>
            <a:ext cx="73423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anose="020B0502020202020204" pitchFamily="34" charset="0"/>
              </a:rPr>
              <a:t>Общие </a:t>
            </a:r>
            <a:r>
              <a:rPr lang="ru-RU" sz="2000" b="1" dirty="0">
                <a:latin typeface="Century Gothic" panose="020B0502020202020204" pitchFamily="34" charset="0"/>
              </a:rPr>
              <a:t>замечания и предложения</a:t>
            </a:r>
            <a:r>
              <a:rPr lang="ru-RU" sz="2000" dirty="0">
                <a:latin typeface="Century Gothic" panose="020B0502020202020204" pitchFamily="34" charset="0"/>
              </a:rPr>
              <a:t>, высказанные обучающимися и их родителями (школы)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9E51C39-AC33-4C2D-9AA8-5CF2130ABE2D}"/>
              </a:ext>
            </a:extLst>
          </p:cNvPr>
          <p:cNvGrpSpPr/>
          <p:nvPr/>
        </p:nvGrpSpPr>
        <p:grpSpPr>
          <a:xfrm>
            <a:off x="97282" y="42325"/>
            <a:ext cx="1416423" cy="992920"/>
            <a:chOff x="481946" y="2127120"/>
            <a:chExt cx="2232248" cy="1288256"/>
          </a:xfrm>
          <a:solidFill>
            <a:schemeClr val="tx2">
              <a:lumMod val="75000"/>
            </a:schemeClr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4D59DD4-B38C-4BF7-8144-AF721773FB74}"/>
                </a:ext>
              </a:extLst>
            </p:cNvPr>
            <p:cNvSpPr/>
            <p:nvPr/>
          </p:nvSpPr>
          <p:spPr>
            <a:xfrm>
              <a:off x="481946" y="2127120"/>
              <a:ext cx="2232248" cy="1288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6BAE88-9A4A-4BF1-A03C-EBBD0D1F68DA}"/>
                </a:ext>
              </a:extLst>
            </p:cNvPr>
            <p:cNvSpPr txBox="1"/>
            <p:nvPr/>
          </p:nvSpPr>
          <p:spPr>
            <a:xfrm>
              <a:off x="1006758" y="2350633"/>
              <a:ext cx="1314179" cy="51911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2003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FD9E5F-6540-42F7-B32B-DE92D5D6EE48}"/>
                </a:ext>
              </a:extLst>
            </p:cNvPr>
            <p:cNvSpPr txBox="1"/>
            <p:nvPr/>
          </p:nvSpPr>
          <p:spPr>
            <a:xfrm>
              <a:off x="481946" y="2743423"/>
              <a:ext cx="2232247" cy="62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Родителей и учащихся старше 14  лет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C9FD48-ED4F-4CCB-9AC7-53F310E021E6}"/>
                </a:ext>
              </a:extLst>
            </p:cNvPr>
            <p:cNvSpPr txBox="1"/>
            <p:nvPr/>
          </p:nvSpPr>
          <p:spPr>
            <a:xfrm>
              <a:off x="481946" y="2158572"/>
              <a:ext cx="2232247" cy="29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Опрошено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7A9878B-47A2-445D-8CD9-5B130AF6F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360143"/>
              </p:ext>
            </p:extLst>
          </p:nvPr>
        </p:nvGraphicFramePr>
        <p:xfrm>
          <a:off x="0" y="865659"/>
          <a:ext cx="7020271" cy="440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80694"/>
              </p:ext>
            </p:extLst>
          </p:nvPr>
        </p:nvGraphicFramePr>
        <p:xfrm>
          <a:off x="4322832" y="997046"/>
          <a:ext cx="4723886" cy="3158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5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Категории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% от кол-ва конструктивных комментариев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Кол-во респондентов, оставивших комментарий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7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Все хорошо / нет замечаний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72%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993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9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1. Корректировка расписания (вернуть пятидневную рабочую неделю/ убрать "окна"/изменить время начала уроков)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E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4,57%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E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E3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7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2. Больше педагогов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3,41%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3. Благоустройство пришкольной территории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3,19%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2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4. Улучшить питание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62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2,76%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62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62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47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5. Больше контакта с родителями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2,61%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47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6. Увеличить кружки/секции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2,32%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50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7. Оборудовать/улучшить входную группу (раздевалку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) для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переодевания детей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1,74%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70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8. Иное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7,40%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Century Gothic" panose="020B0502020202020204" pitchFamily="34" charset="0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34" marR="8234" marT="823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08430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FA33C8A-9F9F-444E-B82F-A3BDE968D2F8}"/>
              </a:ext>
            </a:extLst>
          </p:cNvPr>
          <p:cNvSpPr txBox="1"/>
          <p:nvPr/>
        </p:nvSpPr>
        <p:spPr>
          <a:xfrm>
            <a:off x="317607" y="13094"/>
            <a:ext cx="738031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entury Gothic" panose="020B0502020202020204" pitchFamily="34" charset="0"/>
              </a:rPr>
              <a:t>Уровень удовлетворенности </a:t>
            </a:r>
            <a:r>
              <a:rPr lang="ru-RU" sz="3600" b="1" dirty="0">
                <a:latin typeface="Century Gothic" panose="020B0502020202020204" pitchFamily="34" charset="0"/>
              </a:rPr>
              <a:t>работой с родителями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7BF0003-0FD6-4498-9A30-6FB5BD85D24C}"/>
              </a:ext>
            </a:extLst>
          </p:cNvPr>
          <p:cNvGrpSpPr/>
          <p:nvPr/>
        </p:nvGrpSpPr>
        <p:grpSpPr>
          <a:xfrm>
            <a:off x="1043608" y="1462901"/>
            <a:ext cx="7860449" cy="892524"/>
            <a:chOff x="3353045" y="2699819"/>
            <a:chExt cx="1576946" cy="869549"/>
          </a:xfrm>
          <a:solidFill>
            <a:srgbClr val="002060"/>
          </a:solidFill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D300234-F307-4E79-ABD4-EAC8292E5748}"/>
                </a:ext>
              </a:extLst>
            </p:cNvPr>
            <p:cNvSpPr/>
            <p:nvPr/>
          </p:nvSpPr>
          <p:spPr>
            <a:xfrm>
              <a:off x="3353045" y="2699819"/>
              <a:ext cx="1574800" cy="869549"/>
            </a:xfrm>
            <a:prstGeom prst="rect">
              <a:avLst/>
            </a:prstGeom>
            <a:solidFill>
              <a:srgbClr val="102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1A5CE-3679-4B9D-8FDA-B14114D66B0E}"/>
                </a:ext>
              </a:extLst>
            </p:cNvPr>
            <p:cNvSpPr txBox="1"/>
            <p:nvPr/>
          </p:nvSpPr>
          <p:spPr>
            <a:xfrm>
              <a:off x="3355191" y="2797669"/>
              <a:ext cx="1574800" cy="689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Результаты по дополнительному параметру независимой оценки «удовлетворенность работой образовательной организации с родителями» показывают, что подавляющее большинство опрошенных – </a:t>
              </a:r>
              <a:r>
                <a:rPr lang="ru-RU" sz="1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94,24%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– удовлетворены организацией работы ОО с родителями.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2BD0299-DEDA-4264-B59B-0BD6C51BCE5F}"/>
              </a:ext>
            </a:extLst>
          </p:cNvPr>
          <p:cNvGrpSpPr/>
          <p:nvPr/>
        </p:nvGrpSpPr>
        <p:grpSpPr>
          <a:xfrm>
            <a:off x="179517" y="3795693"/>
            <a:ext cx="5256573" cy="1173394"/>
            <a:chOff x="3353044" y="2699818"/>
            <a:chExt cx="1574801" cy="1061356"/>
          </a:xfrm>
          <a:solidFill>
            <a:srgbClr val="767171">
              <a:alpha val="90000"/>
            </a:srgbClr>
          </a:solidFill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3A60B93-B8A6-4B03-9ECD-D64857FF8594}"/>
                </a:ext>
              </a:extLst>
            </p:cNvPr>
            <p:cNvSpPr/>
            <p:nvPr/>
          </p:nvSpPr>
          <p:spPr>
            <a:xfrm>
              <a:off x="3353045" y="2699818"/>
              <a:ext cx="1574800" cy="10613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00"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2EEEE7-EE76-415A-915E-7F1E59EDAE87}"/>
                </a:ext>
              </a:extLst>
            </p:cNvPr>
            <p:cNvSpPr txBox="1"/>
            <p:nvPr/>
          </p:nvSpPr>
          <p:spPr>
            <a:xfrm>
              <a:off x="3353044" y="2805954"/>
              <a:ext cx="1574800" cy="8490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2-м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месте МАДОУ № 515 </a:t>
              </a:r>
              <a:r>
                <a:rPr lang="en-US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“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Галактика</a:t>
              </a:r>
              <a:r>
                <a:rPr lang="en-US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”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(МО г. Екатеринбург, Чкаловский р-н) с баллом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99,58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endParaRPr lang="ru-RU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3-м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месте МАДОУ № 223 (МО г. Екатеринбург, Чкаловский р-н) с баллом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99,57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. 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9" y="1570348"/>
            <a:ext cx="693861" cy="69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67544" y="2499740"/>
            <a:ext cx="4968552" cy="1219193"/>
            <a:chOff x="179512" y="2499742"/>
            <a:chExt cx="3337904" cy="1136740"/>
          </a:xfrm>
          <a:solidFill>
            <a:srgbClr val="767171">
              <a:alpha val="90000"/>
            </a:srgbClr>
          </a:solidFill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3A60B93-B8A6-4B03-9ECD-D64857FF8594}"/>
                </a:ext>
              </a:extLst>
            </p:cNvPr>
            <p:cNvSpPr/>
            <p:nvPr/>
          </p:nvSpPr>
          <p:spPr>
            <a:xfrm>
              <a:off x="179514" y="2499742"/>
              <a:ext cx="3337900" cy="1136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100"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2EEEE7-EE76-415A-915E-7F1E59EDAE87}"/>
                </a:ext>
              </a:extLst>
            </p:cNvPr>
            <p:cNvSpPr txBox="1"/>
            <p:nvPr/>
          </p:nvSpPr>
          <p:spPr>
            <a:xfrm>
              <a:off x="179512" y="2825178"/>
              <a:ext cx="3337900" cy="597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185-ти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образовательных организациях зафиксирован максимальный уровень удовлетворенности (100,00 баллов) по данному показателю.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2EEEE7-EE76-415A-915E-7F1E59EDAE87}"/>
                </a:ext>
              </a:extLst>
            </p:cNvPr>
            <p:cNvSpPr txBox="1"/>
            <p:nvPr/>
          </p:nvSpPr>
          <p:spPr>
            <a:xfrm>
              <a:off x="179516" y="2512840"/>
              <a:ext cx="3337900" cy="2582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Первое место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406AFD3-88CC-471B-B6EC-BCF6C90118EF}"/>
              </a:ext>
            </a:extLst>
          </p:cNvPr>
          <p:cNvGrpSpPr/>
          <p:nvPr/>
        </p:nvGrpSpPr>
        <p:grpSpPr>
          <a:xfrm>
            <a:off x="6084168" y="2499583"/>
            <a:ext cx="2532003" cy="2469503"/>
            <a:chOff x="5875957" y="1875565"/>
            <a:chExt cx="2915335" cy="975560"/>
          </a:xfrm>
          <a:solidFill>
            <a:schemeClr val="tx2"/>
          </a:solidFill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5646DBC-D1DB-4F68-BE91-85744D6F9C82}"/>
                </a:ext>
              </a:extLst>
            </p:cNvPr>
            <p:cNvSpPr/>
            <p:nvPr/>
          </p:nvSpPr>
          <p:spPr>
            <a:xfrm>
              <a:off x="5875957" y="1875565"/>
              <a:ext cx="2903476" cy="9755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00965" y="1923029"/>
              <a:ext cx="2890327" cy="76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902</a:t>
              </a:r>
              <a:r>
                <a:rPr lang="en-US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ОО заняли места с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4-го по 486-е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, диапазон баллов от 99,56 до 55,43 </a:t>
              </a:r>
            </a:p>
            <a:p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 последнем,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487-м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месте находится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МКДОУ </a:t>
              </a:r>
              <a:r>
                <a:rPr lang="ru-RU" sz="1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Городищенский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детский сад "Золотой ключик" (</a:t>
              </a:r>
              <a:r>
                <a:rPr lang="ru-RU" sz="1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Байкаловский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МР) с баллом </a:t>
              </a:r>
              <a:r>
                <a:rPr lang="ru-RU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41,67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88" y="2487958"/>
            <a:ext cx="312899" cy="31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906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910" y="0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Систематизация основных проблем деятельности ОО, выявленных в ходе </a:t>
            </a:r>
            <a:r>
              <a:rPr lang="ru-RU" sz="2000" b="1" dirty="0">
                <a:latin typeface="Century Gothic" panose="020B0502020202020204" pitchFamily="34" charset="0"/>
              </a:rPr>
              <a:t>НОКО-2025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EEEE7-EE76-415A-915E-7F1E59EDAE87}"/>
              </a:ext>
            </a:extLst>
          </p:cNvPr>
          <p:cNvSpPr txBox="1"/>
          <p:nvPr/>
        </p:nvSpPr>
        <p:spPr>
          <a:xfrm>
            <a:off x="3560562" y="4155926"/>
            <a:ext cx="2822431" cy="815608"/>
          </a:xfrm>
          <a:prstGeom prst="rect">
            <a:avLst/>
          </a:prstGeom>
          <a:solidFill>
            <a:srgbClr val="767171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Подавляющее большинство организаций – </a:t>
            </a:r>
            <a:r>
              <a:rPr lang="ru-RU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92,49% </a:t>
            </a:r>
            <a:r>
              <a:rPr lang="ru-RU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– полностью соответствуют требованиям доступности для инвалидов.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50438" y="717412"/>
            <a:ext cx="8665358" cy="3930377"/>
            <a:chOff x="274794" y="1156066"/>
            <a:chExt cx="4239740" cy="365784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74794" y="1156066"/>
              <a:ext cx="4228332" cy="3657840"/>
              <a:chOff x="274794" y="1156066"/>
              <a:chExt cx="4228332" cy="3657839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34707E01-60FF-4FC4-B983-4E73911BC4FC}"/>
                  </a:ext>
                </a:extLst>
              </p:cNvPr>
              <p:cNvGrpSpPr/>
              <p:nvPr/>
            </p:nvGrpSpPr>
            <p:grpSpPr>
              <a:xfrm>
                <a:off x="420060" y="1347613"/>
                <a:ext cx="4083066" cy="2673460"/>
                <a:chOff x="173244" y="1260428"/>
                <a:chExt cx="8215180" cy="2638718"/>
              </a:xfrm>
              <a:solidFill>
                <a:srgbClr val="002060"/>
              </a:solidFill>
            </p:grpSpPr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FF635FCB-94F4-44B0-B94E-EB8E8AA728F4}"/>
                    </a:ext>
                  </a:extLst>
                </p:cNvPr>
                <p:cNvSpPr/>
                <p:nvPr/>
              </p:nvSpPr>
              <p:spPr>
                <a:xfrm>
                  <a:off x="173244" y="1260428"/>
                  <a:ext cx="8215180" cy="26387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356988" y="1286342"/>
                  <a:ext cx="7960548" cy="3957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1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Century Gothic" panose="020B0502020202020204" pitchFamily="34" charset="0"/>
                    </a:rPr>
                    <a:t>Недостаточное оснащение помещений организаций и прилегающих территорий с учетом доступности для инвалидов.</a:t>
                  </a:r>
                  <a:endParaRPr lang="ru-RU" sz="1100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5" name="Прямоугольник 24"/>
              <p:cNvSpPr/>
              <p:nvPr/>
            </p:nvSpPr>
            <p:spPr>
              <a:xfrm>
                <a:off x="3151987" y="4155105"/>
                <a:ext cx="246622" cy="658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!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74794" y="1156066"/>
                <a:ext cx="4067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entury Gothic" panose="020B0502020202020204" pitchFamily="34" charset="0"/>
                  </a:rPr>
                  <a:t>1</a:t>
                </a: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420060" y="1786392"/>
              <a:ext cx="4094474" cy="2133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Зафиксированы оценки «удовлетворительно» и «ниже среднего» у 11 и 3 организаций соответственно. </a:t>
              </a:r>
            </a:p>
            <a:p>
              <a:endParaRPr lang="ru-RU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100" b="1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Самые трудновыполнимые параметры критерия: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Обеспечение выделенных стоянок для автотранспортных средств инвалидов (отсутствует у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27,47%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ОО).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Наличие адаптированных лифтов, поручней, расширенных дверных проемов (отсутствует у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16,03%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ОО).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Дублирование для инвалидов по слуху и зрению звуковой и зрительной информации (отсутствует у </a:t>
              </a:r>
              <a:r>
                <a:rPr lang="ru-RU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15,11%</a:t>
              </a:r>
              <a:r>
                <a:rPr lang="ru-RU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ОО).</a:t>
              </a:r>
            </a:p>
            <a:p>
              <a:endParaRPr lang="ru-RU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ru-RU" sz="1100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1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Обращаем внимание на следующее: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Не допускается заключать договоры на временное предоставление/использование кресла-коляски. Она должна находиться непосредственно в организации, то есть необходимо ее приобрести.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Альтернативой для установки опорных поручней может являться покупка опор-ходунков.</a:t>
              </a:r>
            </a:p>
            <a:p>
              <a:endParaRPr lang="ru-RU" sz="1100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0552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01641" y="449077"/>
            <a:ext cx="562146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latin typeface="Century Gothic" panose="020B0502020202020204" pitchFamily="34" charset="0"/>
                <a:ea typeface="Segoe UI Symbol" panose="020B0502040204020203" pitchFamily="34" charset="0"/>
              </a:rPr>
              <a:t>СТАТИСТИКА СБОРА ДАННЫХ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2151CC7-C168-4700-96F5-5BB568D322D9}"/>
              </a:ext>
            </a:extLst>
          </p:cNvPr>
          <p:cNvGrpSpPr/>
          <p:nvPr/>
        </p:nvGrpSpPr>
        <p:grpSpPr>
          <a:xfrm>
            <a:off x="124345" y="2126869"/>
            <a:ext cx="2923089" cy="1350996"/>
            <a:chOff x="233670" y="1875382"/>
            <a:chExt cx="2998796" cy="1350996"/>
          </a:xfrm>
          <a:solidFill>
            <a:schemeClr val="bg1">
              <a:lumMod val="50000"/>
            </a:schemeClr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1390010-77E5-48EA-BFC8-3135E956567F}"/>
                </a:ext>
              </a:extLst>
            </p:cNvPr>
            <p:cNvSpPr/>
            <p:nvPr/>
          </p:nvSpPr>
          <p:spPr>
            <a:xfrm>
              <a:off x="233670" y="1875382"/>
              <a:ext cx="2998796" cy="13509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8415" y="2739663"/>
              <a:ext cx="85692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1092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6307" y="2060452"/>
              <a:ext cx="1895287" cy="9925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Образовательные организации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оценены в рамках 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НОКО-2025</a:t>
              </a:r>
              <a:endParaRPr 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ru-RU" sz="105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B52CCBC-16E1-4606-AC78-1D75D64625BC}"/>
              </a:ext>
            </a:extLst>
          </p:cNvPr>
          <p:cNvGrpSpPr/>
          <p:nvPr/>
        </p:nvGrpSpPr>
        <p:grpSpPr>
          <a:xfrm>
            <a:off x="3530296" y="3608458"/>
            <a:ext cx="2803488" cy="1346271"/>
            <a:chOff x="3550058" y="3559961"/>
            <a:chExt cx="2469773" cy="1346271"/>
          </a:xfrm>
          <a:solidFill>
            <a:schemeClr val="tx2"/>
          </a:solidFill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74F9B46-EDD7-4217-B107-B5E0149F5522}"/>
                </a:ext>
              </a:extLst>
            </p:cNvPr>
            <p:cNvSpPr/>
            <p:nvPr/>
          </p:nvSpPr>
          <p:spPr>
            <a:xfrm>
              <a:off x="3550058" y="3559961"/>
              <a:ext cx="2469773" cy="1346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01726" y="4317289"/>
              <a:ext cx="6110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12791" y="3821335"/>
              <a:ext cx="158916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Муниципальных образования СО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охвачено в рамках НОКО-2025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BB93C7D-000B-411D-B4D2-BB7B31FC99EA}"/>
              </a:ext>
            </a:extLst>
          </p:cNvPr>
          <p:cNvGrpSpPr/>
          <p:nvPr/>
        </p:nvGrpSpPr>
        <p:grpSpPr>
          <a:xfrm>
            <a:off x="6180079" y="2126869"/>
            <a:ext cx="2796493" cy="1346271"/>
            <a:chOff x="5804001" y="3892793"/>
            <a:chExt cx="2481923" cy="1346271"/>
          </a:xfrm>
          <a:solidFill>
            <a:srgbClr val="002060"/>
          </a:solidFill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EF8ED5C-C766-4A50-87F0-DC07B625FA39}"/>
                </a:ext>
              </a:extLst>
            </p:cNvPr>
            <p:cNvSpPr/>
            <p:nvPr/>
          </p:nvSpPr>
          <p:spPr>
            <a:xfrm>
              <a:off x="5804001" y="3892793"/>
              <a:ext cx="2481922" cy="1346271"/>
            </a:xfrm>
            <a:prstGeom prst="rect">
              <a:avLst/>
            </a:prstGeom>
            <a:solidFill>
              <a:srgbClr val="002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08624" y="4743518"/>
              <a:ext cx="10758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3600">
                  <a:latin typeface="Montserrat SemiBold" panose="00000700000000000000" pitchFamily="2" charset="-52"/>
                </a:defRPr>
              </a:lvl1pPr>
            </a:lstStyle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820/272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87494" y="4202893"/>
              <a:ext cx="1298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город/село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392F75A-C35E-466B-A8F5-550CB47AB1A3}"/>
              </a:ext>
            </a:extLst>
          </p:cNvPr>
          <p:cNvGrpSpPr/>
          <p:nvPr/>
        </p:nvGrpSpPr>
        <p:grpSpPr>
          <a:xfrm>
            <a:off x="6444208" y="3608458"/>
            <a:ext cx="2515628" cy="1350996"/>
            <a:chOff x="3553258" y="1875565"/>
            <a:chExt cx="2097543" cy="1350996"/>
          </a:xfrm>
          <a:solidFill>
            <a:srgbClr val="00254A"/>
          </a:solidFill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772ECD04-F42E-4475-B04D-82D933A6182D}"/>
                </a:ext>
              </a:extLst>
            </p:cNvPr>
            <p:cNvSpPr/>
            <p:nvPr/>
          </p:nvSpPr>
          <p:spPr>
            <a:xfrm>
              <a:off x="3553258" y="1875565"/>
              <a:ext cx="2097543" cy="13509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22323" y="2664033"/>
              <a:ext cx="97970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>
                  <a:solidFill>
                    <a:schemeClr val="bg1"/>
                  </a:solidFill>
                  <a:latin typeface="Montserrat SemiBold" panose="00000700000000000000" pitchFamily="2" charset="-52"/>
                </a:defRPr>
              </a:lvl1pPr>
            </a:lstStyle>
            <a:p>
              <a:r>
                <a:rPr lang="ru-RU" sz="2000" b="1" dirty="0">
                  <a:latin typeface="Century Gothic" panose="020B0502020202020204" pitchFamily="34" charset="0"/>
                </a:rPr>
                <a:t>1085/7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71983" y="2116852"/>
              <a:ext cx="117881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dirty="0">
                  <a:latin typeface="Century Gothic" panose="020B0502020202020204" pitchFamily="34" charset="0"/>
                </a:rPr>
                <a:t>Организаций дошкольного/</a:t>
              </a:r>
            </a:p>
            <a:p>
              <a:r>
                <a:rPr lang="ru-RU" dirty="0">
                  <a:latin typeface="Century Gothic" panose="020B0502020202020204" pitchFamily="34" charset="0"/>
                </a:rPr>
                <a:t>общего</a:t>
              </a:r>
            </a:p>
            <a:p>
              <a:r>
                <a:rPr lang="ru-RU" dirty="0">
                  <a:latin typeface="Century Gothic" panose="020B0502020202020204" pitchFamily="34" charset="0"/>
                </a:rPr>
                <a:t>образования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06AFD3-88CC-471B-B6EC-BCF6C90118EF}"/>
              </a:ext>
            </a:extLst>
          </p:cNvPr>
          <p:cNvGrpSpPr/>
          <p:nvPr/>
        </p:nvGrpSpPr>
        <p:grpSpPr>
          <a:xfrm>
            <a:off x="3141977" y="2126870"/>
            <a:ext cx="2943559" cy="1350996"/>
            <a:chOff x="5900965" y="1875565"/>
            <a:chExt cx="2903476" cy="1350996"/>
          </a:xfrm>
          <a:solidFill>
            <a:schemeClr val="tx2"/>
          </a:solidFill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FA7951F-83E2-4C92-9D0D-480411D98AFB}"/>
                </a:ext>
              </a:extLst>
            </p:cNvPr>
            <p:cNvGrpSpPr/>
            <p:nvPr/>
          </p:nvGrpSpPr>
          <p:grpSpPr>
            <a:xfrm>
              <a:off x="5900965" y="1875565"/>
              <a:ext cx="2903476" cy="1350996"/>
              <a:chOff x="5900965" y="1875565"/>
              <a:chExt cx="2903476" cy="1350996"/>
            </a:xfrm>
            <a:grpFill/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B5646DBC-D1DB-4F68-BE91-85744D6F9C82}"/>
                  </a:ext>
                </a:extLst>
              </p:cNvPr>
              <p:cNvSpPr/>
              <p:nvPr/>
            </p:nvSpPr>
            <p:spPr>
              <a:xfrm>
                <a:off x="5900965" y="1875565"/>
                <a:ext cx="2903476" cy="13509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28593" y="2671942"/>
                <a:ext cx="909223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1092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052295" y="1923029"/>
              <a:ext cx="1738997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Сайта образовательных организаций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проанализировано в рамках 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НОКО-2025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506272C-6F50-46D1-89C0-F62901F2CE2E}"/>
              </a:ext>
            </a:extLst>
          </p:cNvPr>
          <p:cNvGrpSpPr/>
          <p:nvPr/>
        </p:nvGrpSpPr>
        <p:grpSpPr>
          <a:xfrm>
            <a:off x="124911" y="3608458"/>
            <a:ext cx="3294961" cy="1353746"/>
            <a:chOff x="233670" y="3690688"/>
            <a:chExt cx="3829761" cy="1353746"/>
          </a:xfrm>
          <a:solidFill>
            <a:schemeClr val="bg1">
              <a:lumMod val="50000"/>
            </a:schemeClr>
          </a:solidFill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0335FFA-267E-4D2C-B200-DD7D685A848C}"/>
                </a:ext>
              </a:extLst>
            </p:cNvPr>
            <p:cNvSpPr/>
            <p:nvPr/>
          </p:nvSpPr>
          <p:spPr>
            <a:xfrm>
              <a:off x="233670" y="3690688"/>
              <a:ext cx="3829761" cy="13537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386" y="4526737"/>
              <a:ext cx="129943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103 239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8815" y="3896826"/>
              <a:ext cx="2436740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Обучающихся старше 14 лет; родителей/ законных представителей обучающихся опрошено </a:t>
              </a:r>
            </a:p>
            <a:p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рамках НОКО-2025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36" name="Google Shape;9916;p60"/>
          <p:cNvSpPr/>
          <p:nvPr/>
        </p:nvSpPr>
        <p:spPr bwMode="auto">
          <a:xfrm>
            <a:off x="6604781" y="3686174"/>
            <a:ext cx="777370" cy="710936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ysClr val="windowText" lastClr="000000"/>
              </a:solidFill>
            </a:endParaRPr>
          </a:p>
        </p:txBody>
      </p:sp>
      <p:grpSp>
        <p:nvGrpSpPr>
          <p:cNvPr id="38" name="Google Shape;9428;p60"/>
          <p:cNvGrpSpPr/>
          <p:nvPr/>
        </p:nvGrpSpPr>
        <p:grpSpPr bwMode="auto">
          <a:xfrm>
            <a:off x="489768" y="3668520"/>
            <a:ext cx="775679" cy="728590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39" name="Google Shape;9429;p60"/>
            <p:cNvSpPr/>
            <p:nvPr/>
          </p:nvSpPr>
          <p:spPr bwMode="auto"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Google Shape;9430;p60"/>
            <p:cNvSpPr/>
            <p:nvPr/>
          </p:nvSpPr>
          <p:spPr bwMode="auto"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" name="Google Shape;9431;p60"/>
            <p:cNvSpPr/>
            <p:nvPr/>
          </p:nvSpPr>
          <p:spPr bwMode="auto"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2" name="Google Shape;9432;p60"/>
            <p:cNvSpPr/>
            <p:nvPr/>
          </p:nvSpPr>
          <p:spPr bwMode="auto"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" name="Google Shape;9433;p60"/>
            <p:cNvSpPr/>
            <p:nvPr/>
          </p:nvSpPr>
          <p:spPr bwMode="auto"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" name="Google Shape;9434;p60"/>
            <p:cNvSpPr/>
            <p:nvPr/>
          </p:nvSpPr>
          <p:spPr bwMode="auto"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Google Shape;9435;p60"/>
            <p:cNvSpPr/>
            <p:nvPr/>
          </p:nvSpPr>
          <p:spPr bwMode="auto"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pic>
        <p:nvPicPr>
          <p:cNvPr id="46" name="Рисунок 45" descr="Здание со сплошной заливкой">
            <a:extLst>
              <a:ext uri="{FF2B5EF4-FFF2-40B4-BE49-F238E27FC236}">
                <a16:creationId xmlns:a16="http://schemas.microsoft.com/office/drawing/2014/main" id="{857214F9-57E6-42A8-9C24-C200E6383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5807" y="2325654"/>
            <a:ext cx="781114" cy="6912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48" name="Рисунок 47" descr="Интернет со сплошной заливкой">
            <a:extLst>
              <a:ext uri="{FF2B5EF4-FFF2-40B4-BE49-F238E27FC236}">
                <a16:creationId xmlns:a16="http://schemas.microsoft.com/office/drawing/2014/main" id="{FF998252-2836-4840-A10C-497A8FA3B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254751" y="2126869"/>
            <a:ext cx="955007" cy="1019017"/>
          </a:xfrm>
          <a:prstGeom prst="rect">
            <a:avLst/>
          </a:prstGeom>
          <a:noFill/>
        </p:spPr>
      </p:pic>
      <p:pic>
        <p:nvPicPr>
          <p:cNvPr id="49" name="Рисунок 48" descr="Город со сплошной заливкой">
            <a:extLst>
              <a:ext uri="{FF2B5EF4-FFF2-40B4-BE49-F238E27FC236}">
                <a16:creationId xmlns:a16="http://schemas.microsoft.com/office/drawing/2014/main" id="{261EF504-1C5B-4187-9DF4-E9D5CDF719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01057" y="2176078"/>
            <a:ext cx="981094" cy="943688"/>
          </a:xfrm>
          <a:prstGeom prst="rect">
            <a:avLst/>
          </a:prstGeom>
          <a:noFill/>
        </p:spPr>
      </p:pic>
      <p:pic>
        <p:nvPicPr>
          <p:cNvPr id="50" name="Рисунок 49" descr="Карта с кнопкой со сплошной заливкой">
            <a:extLst>
              <a:ext uri="{FF2B5EF4-FFF2-40B4-BE49-F238E27FC236}">
                <a16:creationId xmlns:a16="http://schemas.microsoft.com/office/drawing/2014/main" id="{9E329BCC-F35E-4A48-ACE6-21100BF9BD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44705" y="3622232"/>
            <a:ext cx="809136" cy="811044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08779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910" y="0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Систематизация основных проблем деятельности ОО, выявленных в ходе </a:t>
            </a:r>
            <a:r>
              <a:rPr lang="ru-RU" sz="2000" b="1" dirty="0">
                <a:latin typeface="Century Gothic" panose="020B0502020202020204" pitchFamily="34" charset="0"/>
              </a:rPr>
              <a:t>НОКО-2025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131724" y="570068"/>
            <a:ext cx="3792203" cy="3729874"/>
            <a:chOff x="216710" y="1027987"/>
            <a:chExt cx="4286416" cy="323744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16710" y="1027987"/>
              <a:ext cx="4286416" cy="3237447"/>
              <a:chOff x="216710" y="1027987"/>
              <a:chExt cx="4286416" cy="3237447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34707E01-60FF-4FC4-B983-4E73911BC4FC}"/>
                  </a:ext>
                </a:extLst>
              </p:cNvPr>
              <p:cNvGrpSpPr/>
              <p:nvPr/>
            </p:nvGrpSpPr>
            <p:grpSpPr>
              <a:xfrm>
                <a:off x="420060" y="1347614"/>
                <a:ext cx="4083066" cy="2917820"/>
                <a:chOff x="173244" y="1260429"/>
                <a:chExt cx="8215180" cy="2879902"/>
              </a:xfrm>
              <a:solidFill>
                <a:srgbClr val="002060"/>
              </a:solidFill>
            </p:grpSpPr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FF635FCB-94F4-44B0-B94E-EB8E8AA728F4}"/>
                    </a:ext>
                  </a:extLst>
                </p:cNvPr>
                <p:cNvSpPr/>
                <p:nvPr/>
              </p:nvSpPr>
              <p:spPr>
                <a:xfrm>
                  <a:off x="173244" y="1260429"/>
                  <a:ext cx="8215180" cy="28799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449126" y="1312590"/>
                  <a:ext cx="7939298" cy="6328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50" b="1" dirty="0">
                      <a:solidFill>
                        <a:srgbClr val="102C54"/>
                      </a:solidFill>
                      <a:latin typeface="Century Gothic" panose="020B0502020202020204" pitchFamily="34" charset="0"/>
                    </a:rPr>
                    <a:t>В части размещения информации об организации на ее официальном сайте чаще всего встречались проблемы с заполнением раздела «Питание». </a:t>
                  </a:r>
                  <a:endParaRPr lang="ru-RU" sz="1050" dirty="0">
                    <a:solidFill>
                      <a:srgbClr val="102C54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216710" y="1027987"/>
                <a:ext cx="406700" cy="735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102C54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408652" y="2077887"/>
              <a:ext cx="4094474" cy="2177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102C54"/>
                  </a:solidFill>
                  <a:latin typeface="Century Gothic" panose="020B0502020202020204" pitchFamily="34" charset="0"/>
                </a:rPr>
                <a:t>24,36%</a:t>
              </a:r>
              <a:r>
                <a:rPr lang="ru-RU" sz="1100" dirty="0">
                  <a:latin typeface="Century Gothic" panose="020B0502020202020204" pitchFamily="34" charset="0"/>
                </a:rPr>
                <a:t> (266 ОО) – отсутствует информация «О наличии диетического меню в общеобразовательной организации». </a:t>
              </a:r>
            </a:p>
            <a:p>
              <a:endParaRPr lang="ru-RU" sz="1100" dirty="0">
                <a:latin typeface="Century Gothic" panose="020B0502020202020204" pitchFamily="34" charset="0"/>
              </a:endParaRPr>
            </a:p>
            <a:p>
              <a:r>
                <a:rPr lang="ru-RU" sz="1200" b="1" dirty="0">
                  <a:solidFill>
                    <a:srgbClr val="102C54"/>
                  </a:solidFill>
                  <a:latin typeface="Century Gothic" panose="020B0502020202020204" pitchFamily="34" charset="0"/>
                </a:rPr>
                <a:t>23,44% </a:t>
              </a:r>
              <a:r>
                <a:rPr lang="ru-RU" sz="1100" dirty="0">
                  <a:latin typeface="Century Gothic" panose="020B0502020202020204" pitchFamily="34" charset="0"/>
                </a:rPr>
                <a:t>(256 ОО) – отсутствует информация о «Перечнях юридических лиц и индивидуальных предпринимателей, поставляющих (реализующих) пищевые продукты и продовольственное сырье в общеобразовательную организацию». </a:t>
              </a:r>
            </a:p>
            <a:p>
              <a:endParaRPr lang="ru-RU" sz="1100" dirty="0">
                <a:latin typeface="Century Gothic" panose="020B0502020202020204" pitchFamily="34" charset="0"/>
              </a:endParaRPr>
            </a:p>
            <a:p>
              <a:r>
                <a:rPr lang="ru-RU" sz="1200" b="1" dirty="0">
                  <a:solidFill>
                    <a:srgbClr val="102C54"/>
                  </a:solidFill>
                  <a:latin typeface="Century Gothic" panose="020B0502020202020204" pitchFamily="34" charset="0"/>
                </a:rPr>
                <a:t>23,99%</a:t>
              </a:r>
              <a:r>
                <a:rPr lang="ru-RU" sz="1100" dirty="0">
                  <a:latin typeface="Century Gothic" panose="020B0502020202020204" pitchFamily="34" charset="0"/>
                </a:rPr>
                <a:t> ОО (262 ОО) – отсутствует «Форма обратной связи для родителей обучающихся и ответы на вопросы родителей по питанию».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16016" y="1896508"/>
            <a:ext cx="4104456" cy="2677827"/>
            <a:chOff x="179512" y="2499742"/>
            <a:chExt cx="3337902" cy="1136740"/>
          </a:xfrm>
          <a:solidFill>
            <a:srgbClr val="767171">
              <a:alpha val="90000"/>
            </a:srgbClr>
          </a:solidFill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3A60B93-B8A6-4B03-9ECD-D64857FF8594}"/>
                </a:ext>
              </a:extLst>
            </p:cNvPr>
            <p:cNvSpPr/>
            <p:nvPr/>
          </p:nvSpPr>
          <p:spPr>
            <a:xfrm>
              <a:off x="179514" y="2499742"/>
              <a:ext cx="3337900" cy="1136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100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2EEEE7-EE76-415A-915E-7F1E59EDAE87}"/>
                </a:ext>
              </a:extLst>
            </p:cNvPr>
            <p:cNvSpPr txBox="1"/>
            <p:nvPr/>
          </p:nvSpPr>
          <p:spPr>
            <a:xfrm>
              <a:off x="179512" y="2538976"/>
              <a:ext cx="3337900" cy="1058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В рамках проверки содержания раздела «Независимая оценка качества» фиксировались следующие недостатки:</a:t>
              </a:r>
              <a:endParaRPr lang="ru-RU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Symbol" panose="05050102010706020507" pitchFamily="18" charset="2"/>
                <a:buChar char="-"/>
              </a:pP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Дублирование документов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 разных подразделах.</a:t>
              </a:r>
            </a:p>
            <a:p>
              <a:pPr marL="171450" indent="-171450">
                <a:buFont typeface="Symbol" panose="05050102010706020507" pitchFamily="18" charset="2"/>
                <a:buChar char="-"/>
              </a:pP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Несоответствие наименования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документа и его содержания.</a:t>
              </a:r>
            </a:p>
            <a:p>
              <a:pPr marL="171450" indent="-171450">
                <a:buFont typeface="Symbol" panose="05050102010706020507" pitchFamily="18" charset="2"/>
                <a:buChar char="-"/>
              </a:pP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Путаница с понятиями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«план» и «отчет»: в размещенном отчете за НОКО может содержаться план и наоборот</a:t>
              </a: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– это касается размещения </a:t>
              </a: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планов и отчетов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 прошедшие НОКО. 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8553437" y="1472999"/>
            <a:ext cx="359809" cy="84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9810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75638" y="717832"/>
            <a:ext cx="3691091" cy="4014158"/>
            <a:chOff x="1331640" y="1187948"/>
            <a:chExt cx="2879051" cy="343138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D300234-F307-4E79-ABD4-EAC8292E5748}"/>
                </a:ext>
              </a:extLst>
            </p:cNvPr>
            <p:cNvSpPr/>
            <p:nvPr/>
          </p:nvSpPr>
          <p:spPr>
            <a:xfrm>
              <a:off x="1331640" y="1356975"/>
              <a:ext cx="2808312" cy="32623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850882" y="1187948"/>
              <a:ext cx="359809" cy="847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57960" y="1367277"/>
              <a:ext cx="2625044" cy="99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При </a:t>
              </a:r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анализе ответов, полученных с официальной электронной почты </a:t>
              </a:r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организаций, </a:t>
              </a:r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были выявлены следующие недостатки.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1640" y="2526500"/>
              <a:ext cx="2808312" cy="196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40,57% 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ответов на вопрос содержит в себе переадресацию либо просьбу совершить </a:t>
              </a:r>
              <a:r>
                <a:rPr lang="ru-RU" sz="1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повторный звонок другому специалисту для 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уточнения интересующей информации.</a:t>
              </a:r>
            </a:p>
            <a:p>
              <a:endParaRPr lang="ru-RU" sz="1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13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38,55%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(421 ОО) организаций при ответе на вопрос не указывают </a:t>
              </a:r>
              <a:r>
                <a:rPr lang="ru-RU" sz="1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наименование организации 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и/или ФИО сотрудника, подготовившего ответ (либо отсутствует подпись под ответом).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126705" y="1512392"/>
            <a:ext cx="3744415" cy="2848239"/>
            <a:chOff x="216710" y="1027987"/>
            <a:chExt cx="4286416" cy="1938450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16710" y="1027987"/>
              <a:ext cx="4286416" cy="1938450"/>
              <a:chOff x="216710" y="1027987"/>
              <a:chExt cx="4286416" cy="1938450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34707E01-60FF-4FC4-B983-4E73911BC4FC}"/>
                  </a:ext>
                </a:extLst>
              </p:cNvPr>
              <p:cNvGrpSpPr/>
              <p:nvPr/>
            </p:nvGrpSpPr>
            <p:grpSpPr>
              <a:xfrm>
                <a:off x="420060" y="1242790"/>
                <a:ext cx="4083066" cy="1723647"/>
                <a:chOff x="173244" y="1156967"/>
                <a:chExt cx="8215180" cy="1701247"/>
              </a:xfrm>
              <a:solidFill>
                <a:srgbClr val="002060"/>
              </a:solidFill>
            </p:grpSpPr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FF635FCB-94F4-44B0-B94E-EB8E8AA728F4}"/>
                    </a:ext>
                  </a:extLst>
                </p:cNvPr>
                <p:cNvSpPr/>
                <p:nvPr/>
              </p:nvSpPr>
              <p:spPr>
                <a:xfrm>
                  <a:off x="173244" y="1156967"/>
                  <a:ext cx="8215180" cy="170124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449125" y="1178183"/>
                  <a:ext cx="7939299" cy="7044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200" b="1" dirty="0" smtClean="0">
                      <a:solidFill>
                        <a:srgbClr val="102C54"/>
                      </a:solidFill>
                      <a:latin typeface="Century Gothic" panose="020B0502020202020204" pitchFamily="34" charset="0"/>
                    </a:rPr>
                    <a:t>Среди комментариев по улучшению условий образовательной деятельности наиболее часто встречаются пожелания по ремонту в помещениях и на прилегающей территории организации.</a:t>
                  </a:r>
                  <a:endParaRPr lang="ru-RU" sz="1200" dirty="0">
                    <a:solidFill>
                      <a:srgbClr val="102C54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0" name="Прямоугольник 19"/>
              <p:cNvSpPr/>
              <p:nvPr/>
            </p:nvSpPr>
            <p:spPr>
              <a:xfrm>
                <a:off x="216710" y="1027987"/>
                <a:ext cx="406700" cy="735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102C54"/>
                    </a:solidFill>
                    <a:latin typeface="Century Gothic" panose="020B0502020202020204" pitchFamily="34" charset="0"/>
                  </a:rPr>
                  <a:t>5</a:t>
                </a: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408651" y="2092013"/>
              <a:ext cx="4094474" cy="816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102C54"/>
                  </a:solidFill>
                  <a:latin typeface="Century Gothic" panose="020B0502020202020204" pitchFamily="34" charset="0"/>
                </a:rPr>
                <a:t>3 517 респондентов </a:t>
              </a:r>
              <a:r>
                <a:rPr lang="ru-RU" sz="1200" dirty="0">
                  <a:solidFill>
                    <a:srgbClr val="102C54"/>
                  </a:solidFill>
                  <a:latin typeface="Century Gothic" panose="020B0502020202020204" pitchFamily="34" charset="0"/>
                </a:rPr>
                <a:t>в комментариях написал о необходимости проведения ремонтных работ (ремонт фасада здания, кровли, учебных помещений, туалетов, косметический и капитальный ремонт, ремонт лестниц</a:t>
              </a:r>
              <a:r>
                <a:rPr lang="ru-RU" sz="1200" dirty="0" smtClean="0">
                  <a:solidFill>
                    <a:srgbClr val="102C54"/>
                  </a:solidFill>
                  <a:latin typeface="Century Gothic" panose="020B0502020202020204" pitchFamily="34" charset="0"/>
                </a:rPr>
                <a:t>).</a:t>
              </a:r>
              <a:endParaRPr lang="ru-RU" sz="1200" dirty="0">
                <a:solidFill>
                  <a:srgbClr val="102C54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2910" y="0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Систематизация основных проблем деятельности ОО, выявленных в ходе </a:t>
            </a:r>
            <a:r>
              <a:rPr lang="ru-RU" sz="2000" b="1" dirty="0">
                <a:latin typeface="Century Gothic" panose="020B0502020202020204" pitchFamily="34" charset="0"/>
              </a:rPr>
              <a:t>НОКО-2025</a:t>
            </a:r>
          </a:p>
        </p:txBody>
      </p:sp>
    </p:spTree>
    <p:extLst>
      <p:ext uri="{BB962C8B-B14F-4D97-AF65-F5344CB8AC3E}">
        <p14:creationId xmlns:p14="http://schemas.microsoft.com/office/powerpoint/2010/main" val="262671663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73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Основные выводы по результатам </a:t>
            </a:r>
            <a:r>
              <a:rPr lang="ru-RU" sz="2800" b="1" dirty="0">
                <a:latin typeface="Century Gothic" panose="020B0502020202020204" pitchFamily="34" charset="0"/>
              </a:rPr>
              <a:t>НОКО-2025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4707E01-60FF-4FC4-B983-4E73911BC4FC}"/>
              </a:ext>
            </a:extLst>
          </p:cNvPr>
          <p:cNvGrpSpPr/>
          <p:nvPr/>
        </p:nvGrpSpPr>
        <p:grpSpPr>
          <a:xfrm>
            <a:off x="261690" y="1053934"/>
            <a:ext cx="8640960" cy="3528392"/>
            <a:chOff x="683568" y="1334128"/>
            <a:chExt cx="7776864" cy="4466297"/>
          </a:xfrm>
          <a:solidFill>
            <a:schemeClr val="bg2">
              <a:lumMod val="50000"/>
            </a:schemeClr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F635FCB-94F4-44B0-B94E-EB8E8AA728F4}"/>
                </a:ext>
              </a:extLst>
            </p:cNvPr>
            <p:cNvSpPr/>
            <p:nvPr/>
          </p:nvSpPr>
          <p:spPr>
            <a:xfrm>
              <a:off x="683568" y="1334128"/>
              <a:ext cx="7776864" cy="4466297"/>
            </a:xfrm>
            <a:prstGeom prst="rect">
              <a:avLst/>
            </a:prstGeom>
            <a:solidFill>
              <a:srgbClr val="767171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46417" y="1509277"/>
              <a:ext cx="7451167" cy="416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Анализ динамики показателей, характеризующих общие критерии НОКО, за 2022 / 2025 гг. позволяет утверждать, что качество работы учреждений дошкольного и общего образования Свердловской области в целом заметно выросло: итоговый балл </a:t>
              </a:r>
              <a:r>
                <a:rPr lang="ru-RU" sz="1300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увеличился на </a:t>
              </a:r>
              <a:r>
                <a:rPr lang="ru-RU" sz="13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4,39%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: 93,06 до </a:t>
              </a:r>
              <a:r>
                <a:rPr lang="ru-RU" sz="13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97,45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балла. </a:t>
              </a:r>
            </a:p>
            <a:p>
              <a:endParaRPr lang="ru-RU" sz="1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 4-м из 5-ти критериев НОКО отмечена позитивная динамика: увеличение наблюдается от 0,48 балла по Критерию 4 «Доброжелательность, вежливость работников организации» до 20,60 балла </a:t>
              </a:r>
              <a:r>
                <a:rPr lang="ru-RU" sz="1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 Критерию 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 «Доступность услуг для инвалидов». </a:t>
              </a:r>
            </a:p>
            <a:p>
              <a:endParaRPr lang="ru-RU" sz="1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Незначительное снижение балла произошло по Критерию 1 «Открытость и доступность информации об организации»: на 0,60 балла (с 98,52 до 97,93).</a:t>
              </a:r>
            </a:p>
            <a:p>
              <a:endParaRPr lang="ru-RU" sz="1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Анализ итогов НОКО-2025 года и их сравнение в динамике с 2022 годом позволяет констатировать, что наиболее тяжелый для исполнения критерий – </a:t>
              </a:r>
              <a:r>
                <a:rPr lang="ru-RU" sz="1300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Доступность условий для инвалидов 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– за 3 прошедшие года достиг практически максимального показателя и составил </a:t>
              </a:r>
              <a:r>
                <a:rPr lang="ru-RU" sz="13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94,79 балла</a:t>
              </a:r>
              <a:r>
                <a:rPr lang="ru-RU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. 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353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26AB3A2-45E1-48A2-A53A-9B951212FA66}"/>
              </a:ext>
            </a:extLst>
          </p:cNvPr>
          <p:cNvGrpSpPr/>
          <p:nvPr/>
        </p:nvGrpSpPr>
        <p:grpSpPr>
          <a:xfrm>
            <a:off x="3727456" y="1708380"/>
            <a:ext cx="1689519" cy="2455223"/>
            <a:chOff x="462356" y="2127119"/>
            <a:chExt cx="2322664" cy="1276419"/>
          </a:xfrm>
          <a:solidFill>
            <a:srgbClr val="00254A">
              <a:alpha val="92941"/>
            </a:srgbClr>
          </a:solidFill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8AA2005E-7D50-4820-AB8D-83D2DE3A7ECF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794519-EC8E-4127-97CA-161B160549F8}"/>
                </a:ext>
              </a:extLst>
            </p:cNvPr>
            <p:cNvSpPr txBox="1"/>
            <p:nvPr/>
          </p:nvSpPr>
          <p:spPr>
            <a:xfrm>
              <a:off x="782741" y="2447813"/>
              <a:ext cx="1818515" cy="22688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44</a:t>
              </a: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902FBE-3854-4784-80E0-D2FD7A91CE66}"/>
                </a:ext>
              </a:extLst>
            </p:cNvPr>
            <p:cNvSpPr txBox="1"/>
            <p:nvPr/>
          </p:nvSpPr>
          <p:spPr>
            <a:xfrm>
              <a:off x="462356" y="2747123"/>
              <a:ext cx="2322664" cy="23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Негосударственные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6AB3A2-45E1-48A2-A53A-9B951212FA66}"/>
              </a:ext>
            </a:extLst>
          </p:cNvPr>
          <p:cNvGrpSpPr/>
          <p:nvPr/>
        </p:nvGrpSpPr>
        <p:grpSpPr>
          <a:xfrm>
            <a:off x="172859" y="1710423"/>
            <a:ext cx="1607503" cy="2442708"/>
            <a:chOff x="506062" y="2127119"/>
            <a:chExt cx="2232248" cy="1276419"/>
          </a:xfrm>
          <a:solidFill>
            <a:srgbClr val="00254A">
              <a:alpha val="92941"/>
            </a:srgbClr>
          </a:solidFill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8AA2005E-7D50-4820-AB8D-83D2DE3A7ECF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794519-EC8E-4127-97CA-161B160549F8}"/>
                </a:ext>
              </a:extLst>
            </p:cNvPr>
            <p:cNvSpPr txBox="1"/>
            <p:nvPr/>
          </p:nvSpPr>
          <p:spPr>
            <a:xfrm>
              <a:off x="771475" y="2404153"/>
              <a:ext cx="1701420" cy="3055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,4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r>
                <a:rPr lang="en-US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C902FBE-3854-4784-80E0-D2FD7A91CE66}"/>
                </a:ext>
              </a:extLst>
            </p:cNvPr>
            <p:cNvSpPr txBox="1"/>
            <p:nvPr/>
          </p:nvSpPr>
          <p:spPr>
            <a:xfrm>
              <a:off x="506062" y="2747042"/>
              <a:ext cx="2232248" cy="24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Государственные ОО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4381" y="158467"/>
            <a:ext cx="406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Century Gothic" panose="020B0502020202020204" pitchFamily="34" charset="0"/>
              </a:rPr>
              <a:t>Средний балл</a:t>
            </a:r>
          </a:p>
          <a:p>
            <a:r>
              <a:rPr lang="ru-RU" sz="4400" dirty="0">
                <a:latin typeface="Century Gothic" panose="020B0502020202020204" pitchFamily="34" charset="0"/>
              </a:rPr>
              <a:t>НОКО-2025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9A29E2A-412C-4398-A002-300637C2706E}"/>
              </a:ext>
            </a:extLst>
          </p:cNvPr>
          <p:cNvGrpSpPr/>
          <p:nvPr/>
        </p:nvGrpSpPr>
        <p:grpSpPr>
          <a:xfrm>
            <a:off x="5026049" y="266112"/>
            <a:ext cx="3626601" cy="1169706"/>
            <a:chOff x="506062" y="2119831"/>
            <a:chExt cx="2232248" cy="1276419"/>
          </a:xfrm>
          <a:solidFill>
            <a:srgbClr val="44546A">
              <a:alpha val="92941"/>
            </a:srgbClr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99B45A7C-017B-4385-AEE8-83F82C87B8BD}"/>
                </a:ext>
              </a:extLst>
            </p:cNvPr>
            <p:cNvSpPr/>
            <p:nvPr/>
          </p:nvSpPr>
          <p:spPr>
            <a:xfrm>
              <a:off x="687853" y="2119831"/>
              <a:ext cx="1857040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29F943-2E50-4BD9-B5A8-BCA9CE99F7B1}"/>
                </a:ext>
              </a:extLst>
            </p:cNvPr>
            <p:cNvSpPr txBox="1"/>
            <p:nvPr/>
          </p:nvSpPr>
          <p:spPr>
            <a:xfrm>
              <a:off x="1161456" y="2127119"/>
              <a:ext cx="940213" cy="77246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4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7</a:t>
              </a:r>
              <a:r>
                <a:rPr lang="en-US" sz="4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4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45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BD0423-E54D-4169-82C3-F573188C3D5C}"/>
                </a:ext>
              </a:extLst>
            </p:cNvPr>
            <p:cNvSpPr txBox="1"/>
            <p:nvPr/>
          </p:nvSpPr>
          <p:spPr>
            <a:xfrm>
              <a:off x="506062" y="2783891"/>
              <a:ext cx="2232248" cy="5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Итоговый балл по ОО в Свердловской области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EFF2599-3221-4601-9063-D73588BE3F3D}"/>
              </a:ext>
            </a:extLst>
          </p:cNvPr>
          <p:cNvGrpSpPr/>
          <p:nvPr/>
        </p:nvGrpSpPr>
        <p:grpSpPr>
          <a:xfrm>
            <a:off x="5586770" y="1697908"/>
            <a:ext cx="1623749" cy="2455223"/>
            <a:chOff x="506062" y="2104315"/>
            <a:chExt cx="2232248" cy="1276419"/>
          </a:xfrm>
          <a:solidFill>
            <a:srgbClr val="767171">
              <a:alpha val="92941"/>
            </a:srgbClr>
          </a:solidFill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C9AB7AB-AD82-429B-839E-B0669040EEE6}"/>
                </a:ext>
              </a:extLst>
            </p:cNvPr>
            <p:cNvSpPr/>
            <p:nvPr/>
          </p:nvSpPr>
          <p:spPr>
            <a:xfrm>
              <a:off x="506062" y="2104315"/>
              <a:ext cx="2232248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A31764-D99F-4318-9676-6DB3D2FABFBC}"/>
                </a:ext>
              </a:extLst>
            </p:cNvPr>
            <p:cNvSpPr txBox="1"/>
            <p:nvPr/>
          </p:nvSpPr>
          <p:spPr>
            <a:xfrm>
              <a:off x="791159" y="2454724"/>
              <a:ext cx="1662051" cy="3040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6,36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AE9DBB7-12D3-4B7F-B2E1-26FA3E1973B6}"/>
                </a:ext>
              </a:extLst>
            </p:cNvPr>
            <p:cNvSpPr txBox="1"/>
            <p:nvPr/>
          </p:nvSpPr>
          <p:spPr>
            <a:xfrm>
              <a:off x="506062" y="275275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Сельские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ОО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CE45749-247C-403C-9C71-B8EBC3ABEF5D}"/>
              </a:ext>
            </a:extLst>
          </p:cNvPr>
          <p:cNvGrpSpPr/>
          <p:nvPr/>
        </p:nvGrpSpPr>
        <p:grpSpPr>
          <a:xfrm>
            <a:off x="1950157" y="1708380"/>
            <a:ext cx="1609852" cy="2444751"/>
            <a:chOff x="506062" y="2127119"/>
            <a:chExt cx="2235509" cy="1276419"/>
          </a:xfrm>
          <a:solidFill>
            <a:srgbClr val="00254A">
              <a:alpha val="92941"/>
            </a:srgbClr>
          </a:solidFill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97ACA1F9-C356-4A62-BC09-FD35C5E537E6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9D5C515-E937-4B80-82D5-1EF178EC7A60}"/>
                </a:ext>
              </a:extLst>
            </p:cNvPr>
            <p:cNvSpPr txBox="1"/>
            <p:nvPr/>
          </p:nvSpPr>
          <p:spPr>
            <a:xfrm>
              <a:off x="782761" y="2434831"/>
              <a:ext cx="1678848" cy="30531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7,49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BA8057E-9555-4E61-852F-7C1B7E6BC6B2}"/>
                </a:ext>
              </a:extLst>
            </p:cNvPr>
            <p:cNvSpPr txBox="1"/>
            <p:nvPr/>
          </p:nvSpPr>
          <p:spPr>
            <a:xfrm>
              <a:off x="509323" y="2747590"/>
              <a:ext cx="2232248" cy="24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Муниципальные ОО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1975125-B800-4BA6-B39C-750267A91397}"/>
              </a:ext>
            </a:extLst>
          </p:cNvPr>
          <p:cNvGrpSpPr/>
          <p:nvPr/>
        </p:nvGrpSpPr>
        <p:grpSpPr>
          <a:xfrm>
            <a:off x="7380312" y="1701954"/>
            <a:ext cx="1607503" cy="2451177"/>
            <a:chOff x="493236" y="2098051"/>
            <a:chExt cx="2232250" cy="1268173"/>
          </a:xfrm>
          <a:solidFill>
            <a:schemeClr val="bg2">
              <a:lumMod val="50000"/>
              <a:alpha val="93000"/>
            </a:schemeClr>
          </a:solidFill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E1FBE3F4-E8FC-44B1-ABC1-3963AECD63FD}"/>
                </a:ext>
              </a:extLst>
            </p:cNvPr>
            <p:cNvSpPr/>
            <p:nvPr/>
          </p:nvSpPr>
          <p:spPr>
            <a:xfrm>
              <a:off x="493238" y="2098051"/>
              <a:ext cx="2232248" cy="1268173"/>
            </a:xfrm>
            <a:prstGeom prst="rect">
              <a:avLst/>
            </a:prstGeom>
            <a:solidFill>
              <a:schemeClr val="bg2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9322DE-9B06-430C-8C89-7076EB8FD255}"/>
                </a:ext>
              </a:extLst>
            </p:cNvPr>
            <p:cNvSpPr txBox="1"/>
            <p:nvPr/>
          </p:nvSpPr>
          <p:spPr>
            <a:xfrm>
              <a:off x="768568" y="2444678"/>
              <a:ext cx="1836896" cy="3025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</a:t>
              </a: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82</a:t>
              </a: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3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DA101D4-8A45-47C1-9240-54868C360B80}"/>
                </a:ext>
              </a:extLst>
            </p:cNvPr>
            <p:cNvSpPr txBox="1"/>
            <p:nvPr/>
          </p:nvSpPr>
          <p:spPr>
            <a:xfrm>
              <a:off x="493236" y="2731091"/>
              <a:ext cx="2232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Городские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ОО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26AB3A2-45E1-48A2-A53A-9B951212FA66}"/>
              </a:ext>
            </a:extLst>
          </p:cNvPr>
          <p:cNvGrpSpPr/>
          <p:nvPr/>
        </p:nvGrpSpPr>
        <p:grpSpPr>
          <a:xfrm>
            <a:off x="3773958" y="4264453"/>
            <a:ext cx="1609040" cy="702595"/>
            <a:chOff x="569977" y="2127119"/>
            <a:chExt cx="2301624" cy="1312637"/>
          </a:xfrm>
          <a:solidFill>
            <a:srgbClr val="00254A">
              <a:alpha val="92941"/>
            </a:srgbClr>
          </a:solidFill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AA2005E-7D50-4820-AB8D-83D2DE3A7ECF}"/>
                </a:ext>
              </a:extLst>
            </p:cNvPr>
            <p:cNvSpPr/>
            <p:nvPr/>
          </p:nvSpPr>
          <p:spPr>
            <a:xfrm>
              <a:off x="569977" y="2127119"/>
              <a:ext cx="2301622" cy="1276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794519-EC8E-4127-97CA-161B160549F8}"/>
                </a:ext>
              </a:extLst>
            </p:cNvPr>
            <p:cNvSpPr txBox="1"/>
            <p:nvPr/>
          </p:nvSpPr>
          <p:spPr>
            <a:xfrm>
              <a:off x="1260699" y="2134927"/>
              <a:ext cx="883260" cy="59580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44</a:t>
              </a: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902FBE-3854-4784-80E0-D2FD7A91CE66}"/>
                </a:ext>
              </a:extLst>
            </p:cNvPr>
            <p:cNvSpPr txBox="1"/>
            <p:nvPr/>
          </p:nvSpPr>
          <p:spPr>
            <a:xfrm>
              <a:off x="569977" y="2546046"/>
              <a:ext cx="2301624" cy="893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Малокомплектные ОО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26AB3A2-45E1-48A2-A53A-9B951212FA66}"/>
              </a:ext>
            </a:extLst>
          </p:cNvPr>
          <p:cNvGrpSpPr/>
          <p:nvPr/>
        </p:nvGrpSpPr>
        <p:grpSpPr>
          <a:xfrm>
            <a:off x="1951737" y="4264453"/>
            <a:ext cx="1609040" cy="702595"/>
            <a:chOff x="569977" y="2127119"/>
            <a:chExt cx="2301624" cy="1511237"/>
          </a:xfrm>
          <a:solidFill>
            <a:srgbClr val="00254A">
              <a:alpha val="92941"/>
            </a:srgbClr>
          </a:solidFill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AA2005E-7D50-4820-AB8D-83D2DE3A7ECF}"/>
                </a:ext>
              </a:extLst>
            </p:cNvPr>
            <p:cNvSpPr/>
            <p:nvPr/>
          </p:nvSpPr>
          <p:spPr>
            <a:xfrm>
              <a:off x="569977" y="2127119"/>
              <a:ext cx="2301623" cy="15112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794519-EC8E-4127-97CA-161B160549F8}"/>
                </a:ext>
              </a:extLst>
            </p:cNvPr>
            <p:cNvSpPr txBox="1"/>
            <p:nvPr/>
          </p:nvSpPr>
          <p:spPr>
            <a:xfrm>
              <a:off x="1260699" y="2134927"/>
              <a:ext cx="821349" cy="595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7,47</a:t>
              </a:r>
              <a:endParaRPr lang="en-US" sz="1200" b="1" dirty="0">
                <a:solidFill>
                  <a:schemeClr val="accent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902FBE-3854-4784-80E0-D2FD7A91CE66}"/>
                </a:ext>
              </a:extLst>
            </p:cNvPr>
            <p:cNvSpPr txBox="1"/>
            <p:nvPr/>
          </p:nvSpPr>
          <p:spPr>
            <a:xfrm>
              <a:off x="569977" y="2520719"/>
              <a:ext cx="2301624" cy="1092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Организации дошкольного образования</a:t>
              </a:r>
              <a:endParaRPr lang="ru-RU" sz="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26AB3A2-45E1-48A2-A53A-9B951212FA66}"/>
              </a:ext>
            </a:extLst>
          </p:cNvPr>
          <p:cNvGrpSpPr/>
          <p:nvPr/>
        </p:nvGrpSpPr>
        <p:grpSpPr>
          <a:xfrm>
            <a:off x="171322" y="4264452"/>
            <a:ext cx="1615813" cy="702596"/>
            <a:chOff x="569977" y="2127119"/>
            <a:chExt cx="2311312" cy="1511240"/>
          </a:xfrm>
          <a:solidFill>
            <a:srgbClr val="00254A">
              <a:alpha val="92941"/>
            </a:srgbClr>
          </a:solidFill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AA2005E-7D50-4820-AB8D-83D2DE3A7ECF}"/>
                </a:ext>
              </a:extLst>
            </p:cNvPr>
            <p:cNvSpPr/>
            <p:nvPr/>
          </p:nvSpPr>
          <p:spPr>
            <a:xfrm>
              <a:off x="569977" y="2127119"/>
              <a:ext cx="2301623" cy="15112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2794519-EC8E-4127-97CA-161B160549F8}"/>
                </a:ext>
              </a:extLst>
            </p:cNvPr>
            <p:cNvSpPr txBox="1"/>
            <p:nvPr/>
          </p:nvSpPr>
          <p:spPr>
            <a:xfrm>
              <a:off x="1260699" y="2134927"/>
              <a:ext cx="821349" cy="595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1200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79</a:t>
              </a:r>
              <a:endParaRPr lang="en-US" sz="1200" b="1" dirty="0">
                <a:solidFill>
                  <a:schemeClr val="accent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902FBE-3854-4784-80E0-D2FD7A91CE66}"/>
                </a:ext>
              </a:extLst>
            </p:cNvPr>
            <p:cNvSpPr txBox="1"/>
            <p:nvPr/>
          </p:nvSpPr>
          <p:spPr>
            <a:xfrm>
              <a:off x="579665" y="2730737"/>
              <a:ext cx="2301624" cy="79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Организации общего образования</a:t>
              </a:r>
              <a:endParaRPr lang="ru-RU" sz="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838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F69A351F-7911-4445-ACEF-090BA0C11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-2634682" y="-3188890"/>
            <a:ext cx="9438930" cy="94389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entury Gothic" panose="020B0502020202020204" pitchFamily="34" charset="0"/>
              </a:rPr>
              <a:t>Средние баллы по каждому Критерию НОКО в 2025 году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9691" y="4240915"/>
            <a:ext cx="5725179" cy="563857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Критерий 5. Удовлетворенность условиями осуществления образовательной деятельности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9691" y="1507803"/>
            <a:ext cx="5974658" cy="563857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Критерий 1. Открытость и доступность информации об организации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9691" y="2191081"/>
            <a:ext cx="5549273" cy="563857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Критерий 2. Комфортность условий осуществления образовательной деятельности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69691" y="2874359"/>
            <a:ext cx="4794310" cy="563857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Критерий 3. Доступность для инвалидов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69691" y="3557637"/>
            <a:ext cx="5738045" cy="563857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Критерий 4. Доброжелательность, вежливость работников организации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23462C-FC09-421E-8BF1-2746A9A4A3BF}"/>
              </a:ext>
            </a:extLst>
          </p:cNvPr>
          <p:cNvGrpSpPr/>
          <p:nvPr/>
        </p:nvGrpSpPr>
        <p:grpSpPr>
          <a:xfrm>
            <a:off x="6716474" y="1485843"/>
            <a:ext cx="1396145" cy="584775"/>
            <a:chOff x="6665084" y="2273335"/>
            <a:chExt cx="1396145" cy="468310"/>
          </a:xfrm>
          <a:noFill/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59B6E48-2659-4BDA-826B-0881606CACF5}"/>
                </a:ext>
              </a:extLst>
            </p:cNvPr>
            <p:cNvSpPr/>
            <p:nvPr/>
          </p:nvSpPr>
          <p:spPr>
            <a:xfrm flipV="1">
              <a:off x="6665084" y="2286007"/>
              <a:ext cx="1307984" cy="43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ln>
                  <a:solidFill>
                    <a:srgbClr val="767171"/>
                  </a:solidFill>
                </a:ln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28813" y="2273335"/>
              <a:ext cx="1332416" cy="4683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97,93</a:t>
              </a:r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223E3C-DD0A-4FB8-A452-20328253070E}"/>
              </a:ext>
            </a:extLst>
          </p:cNvPr>
          <p:cNvGrpSpPr/>
          <p:nvPr/>
        </p:nvGrpSpPr>
        <p:grpSpPr>
          <a:xfrm>
            <a:off x="6412941" y="2181858"/>
            <a:ext cx="1307984" cy="584775"/>
            <a:chOff x="5580112" y="2872741"/>
            <a:chExt cx="1307984" cy="449382"/>
          </a:xfrm>
          <a:noFill/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93CA5870-BB64-42EB-9EAC-CA9FB580B63F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ln>
                  <a:solidFill>
                    <a:srgbClr val="767171"/>
                  </a:solidFill>
                </a:ln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40127" y="2872741"/>
              <a:ext cx="1217000" cy="44938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98,17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FF6E49F-0F4A-453C-877B-588505F890B7}"/>
              </a:ext>
            </a:extLst>
          </p:cNvPr>
          <p:cNvGrpSpPr/>
          <p:nvPr/>
        </p:nvGrpSpPr>
        <p:grpSpPr>
          <a:xfrm>
            <a:off x="5529180" y="2863899"/>
            <a:ext cx="1379567" cy="584775"/>
            <a:chOff x="5580112" y="2868809"/>
            <a:chExt cx="1379567" cy="448660"/>
          </a:xfrm>
          <a:noFill/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E8DD76EC-2219-4B97-993B-4605BEF12D02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ln>
                  <a:solidFill>
                    <a:srgbClr val="767171"/>
                  </a:solidFill>
                </a:ln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84ECD-5BA3-4450-9950-1FDEB8D2E2FB}"/>
                </a:ext>
              </a:extLst>
            </p:cNvPr>
            <p:cNvSpPr txBox="1"/>
            <p:nvPr/>
          </p:nvSpPr>
          <p:spPr>
            <a:xfrm>
              <a:off x="5627263" y="2868809"/>
              <a:ext cx="1332416" cy="448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94</a:t>
              </a:r>
              <a:r>
                <a:rPr lang="en-US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79</a:t>
              </a:r>
              <a:r>
                <a:rPr lang="en-US" sz="3200" b="1" dirty="0">
                  <a:ln>
                    <a:solidFill>
                      <a:srgbClr val="76717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3200" b="1" dirty="0">
                <a:ln>
                  <a:solidFill>
                    <a:srgbClr val="76717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291E3BA-9D58-4CEB-AE92-345A74A7B8B6}"/>
              </a:ext>
            </a:extLst>
          </p:cNvPr>
          <p:cNvGrpSpPr/>
          <p:nvPr/>
        </p:nvGrpSpPr>
        <p:grpSpPr>
          <a:xfrm>
            <a:off x="6966217" y="3529524"/>
            <a:ext cx="1307984" cy="584775"/>
            <a:chOff x="5580112" y="2870576"/>
            <a:chExt cx="1307984" cy="451505"/>
          </a:xfrm>
          <a:noFill/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0B60B5F8-5C36-44A8-87D9-6531BC59FE97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>
                <a:ln>
                  <a:solidFill>
                    <a:srgbClr val="767171"/>
                  </a:solidFill>
                </a:ln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8558B-C587-43B9-A1AB-0EA978F5430C}"/>
                </a:ext>
              </a:extLst>
            </p:cNvPr>
            <p:cNvSpPr txBox="1"/>
            <p:nvPr/>
          </p:nvSpPr>
          <p:spPr>
            <a:xfrm>
              <a:off x="5646677" y="2870576"/>
              <a:ext cx="1217000" cy="45150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98,67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F39EFFA-A53E-44BE-B588-C8E41BB5E1B5}"/>
              </a:ext>
            </a:extLst>
          </p:cNvPr>
          <p:cNvGrpSpPr/>
          <p:nvPr/>
        </p:nvGrpSpPr>
        <p:grpSpPr>
          <a:xfrm>
            <a:off x="6644349" y="4241987"/>
            <a:ext cx="1307984" cy="584775"/>
            <a:chOff x="5580112" y="2859225"/>
            <a:chExt cx="1307984" cy="455839"/>
          </a:xfrm>
          <a:noFill/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8612EA6-0C4D-4E6A-B10A-5B4957FD864C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n>
                  <a:solidFill>
                    <a:srgbClr val="767171"/>
                  </a:solidFill>
                </a:ln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14DC35-AB75-47A0-A4F2-E44442C6FDA5}"/>
                </a:ext>
              </a:extLst>
            </p:cNvPr>
            <p:cNvSpPr txBox="1"/>
            <p:nvPr/>
          </p:nvSpPr>
          <p:spPr>
            <a:xfrm>
              <a:off x="5625604" y="2859225"/>
              <a:ext cx="1217000" cy="45583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7</a:t>
              </a:r>
              <a:r>
                <a:rPr lang="en-US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3200" b="1" dirty="0">
                  <a:ln>
                    <a:solidFill>
                      <a:srgbClr val="76717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71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514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F69A351F-7911-4445-ACEF-090BA0C11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-2268760" y="-3201171"/>
            <a:ext cx="9438930" cy="94389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Средние баллы по каждому </a:t>
            </a:r>
            <a:r>
              <a:rPr lang="ru-RU" sz="2800" dirty="0" smtClean="0">
                <a:latin typeface="Century Gothic" panose="020B0502020202020204" pitchFamily="34" charset="0"/>
              </a:rPr>
              <a:t>критерию </a:t>
            </a:r>
            <a:r>
              <a:rPr lang="ru-RU" sz="2800" dirty="0">
                <a:latin typeface="Century Gothic" panose="020B0502020202020204" pitchFamily="34" charset="0"/>
              </a:rPr>
              <a:t>НОКО в 2025 </a:t>
            </a:r>
            <a:r>
              <a:rPr lang="ru-RU" sz="2800" dirty="0" smtClean="0">
                <a:latin typeface="Century Gothic" panose="020B0502020202020204" pitchFamily="34" charset="0"/>
              </a:rPr>
              <a:t>году (школы/сады)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444208" y="4731990"/>
            <a:ext cx="20574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927340"/>
              </p:ext>
            </p:extLst>
          </p:nvPr>
        </p:nvGraphicFramePr>
        <p:xfrm>
          <a:off x="3851920" y="1059582"/>
          <a:ext cx="5185085" cy="355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22398"/>
              </p:ext>
            </p:extLst>
          </p:nvPr>
        </p:nvGraphicFramePr>
        <p:xfrm>
          <a:off x="179512" y="1491630"/>
          <a:ext cx="3168352" cy="245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8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критерия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ОО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ДО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 1. Открытость и доступность информации об организации</a:t>
                      </a:r>
                    </a:p>
                  </a:txBody>
                  <a:tcPr marL="45720" marR="45720" anchor="b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96,98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97,93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 2. Комфортность условий предоставления услуг</a:t>
                      </a:r>
                    </a:p>
                  </a:txBody>
                  <a:tcPr marL="45720" marR="45720" anchor="b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97,82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98,17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 3. Доступность услуг для инвалидов</a:t>
                      </a:r>
                    </a:p>
                  </a:txBody>
                  <a:tcPr marL="45720" marR="45720" anchor="b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92,69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94,81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 4. Доброжелательность, вежливость работников организации</a:t>
                      </a:r>
                    </a:p>
                  </a:txBody>
                  <a:tcPr marL="45720" marR="45720" anchor="b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96,29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98,69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 5. Удовлетворенность условиями оказания услуг</a:t>
                      </a:r>
                    </a:p>
                  </a:txBody>
                  <a:tcPr marL="45720" marR="45720" anchor="b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95,06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97,72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Итоговый балл</a:t>
                      </a:r>
                    </a:p>
                  </a:txBody>
                  <a:tcPr marL="45720" marR="45720" anchor="ctr">
                    <a:solidFill>
                      <a:srgbClr val="F2F2F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95,79</a:t>
                      </a:r>
                    </a:p>
                  </a:txBody>
                  <a:tcPr marL="45720" marR="45720" anchor="ctr"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97,47</a:t>
                      </a:r>
                    </a:p>
                  </a:txBody>
                  <a:tcPr marL="45720" marR="45720" anchor="ctr">
                    <a:solidFill>
                      <a:schemeClr val="accent4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983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23478"/>
            <a:ext cx="838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Значение показателей в соответствии с градацией на портале </a:t>
            </a:r>
            <a:r>
              <a:rPr lang="ru-RU" sz="3200" b="1" dirty="0">
                <a:latin typeface="Century Gothic" panose="020B0502020202020204" pitchFamily="34" charset="0"/>
              </a:rPr>
              <a:t>bus.gov.ru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11496659"/>
              </p:ext>
            </p:extLst>
          </p:nvPr>
        </p:nvGraphicFramePr>
        <p:xfrm>
          <a:off x="1331640" y="1200696"/>
          <a:ext cx="6662744" cy="36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531923"/>
              </p:ext>
            </p:extLst>
          </p:nvPr>
        </p:nvGraphicFramePr>
        <p:xfrm>
          <a:off x="23316" y="4371950"/>
          <a:ext cx="1512168" cy="69723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Уровень</a:t>
                      </a: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Отлично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81-100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Хорошо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61-80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i="1" u="none" strike="noStrike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Удовлетворительно</a:t>
                      </a:r>
                      <a:endParaRPr lang="ru-RU" sz="700" b="0" i="1" u="none" strike="noStrike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40-60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i="1" u="none" strike="noStrike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Ниже среднего</a:t>
                      </a:r>
                      <a:endParaRPr lang="ru-RU" sz="700" b="0" i="1" u="none" strike="noStrike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20-39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i="1" u="none" strike="noStrike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Неудовлетворительно</a:t>
                      </a:r>
                      <a:endParaRPr lang="ru-RU" sz="700" b="0" i="1" u="none" strike="noStrike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solidFill>
                            <a:srgbClr val="767171"/>
                          </a:solidFill>
                          <a:effectLst/>
                          <a:latin typeface="Century Gothic" panose="020B0502020202020204" pitchFamily="34" charset="0"/>
                        </a:rPr>
                        <a:t>0-19</a:t>
                      </a:r>
                      <a:endParaRPr lang="ru-RU" sz="700" b="0" i="1" u="none" strike="noStrike" dirty="0">
                        <a:solidFill>
                          <a:srgbClr val="76717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7E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875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5559" y="123478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100" dirty="0">
                <a:latin typeface="Century Gothic" panose="020B0502020202020204" pitchFamily="34" charset="0"/>
              </a:rPr>
              <a:t>Рейтинг по муниципальным образованиям*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4795695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rgbClr val="767171"/>
                </a:solidFill>
                <a:latin typeface="Century Gothic" panose="020B0502020202020204" pitchFamily="34" charset="0"/>
              </a:rPr>
              <a:t>Включает в себя только </a:t>
            </a:r>
            <a:r>
              <a:rPr lang="ru-RU" sz="800" i="1" u="sng" dirty="0">
                <a:solidFill>
                  <a:srgbClr val="767171"/>
                </a:solidFill>
                <a:latin typeface="Century Gothic" panose="020B0502020202020204" pitchFamily="34" charset="0"/>
              </a:rPr>
              <a:t>МУНИЦИПАЛЬНЫЕ</a:t>
            </a:r>
            <a:r>
              <a:rPr lang="ru-RU" sz="800" i="1" dirty="0">
                <a:solidFill>
                  <a:srgbClr val="767171"/>
                </a:solidFill>
                <a:latin typeface="Century Gothic" panose="020B0502020202020204" pitchFamily="34" charset="0"/>
              </a:rPr>
              <a:t> ОО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315760"/>
              </p:ext>
            </p:extLst>
          </p:nvPr>
        </p:nvGraphicFramePr>
        <p:xfrm>
          <a:off x="82289" y="771550"/>
          <a:ext cx="4464496" cy="4018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198640"/>
              </p:ext>
            </p:extLst>
          </p:nvPr>
        </p:nvGraphicFramePr>
        <p:xfrm>
          <a:off x="4536441" y="771550"/>
          <a:ext cx="4572000" cy="402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5699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3208" y="564121"/>
            <a:ext cx="5437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ОО, набравшие наибольшее количество баллов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39" y="1023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Общий итоговый рейтинг образовательных организаций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65741"/>
              </p:ext>
            </p:extLst>
          </p:nvPr>
        </p:nvGraphicFramePr>
        <p:xfrm>
          <a:off x="179512" y="987578"/>
          <a:ext cx="4032447" cy="3970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организации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Century Gothic" panose="020B0502020202020204" pitchFamily="34" charset="0"/>
                        </a:rPr>
                        <a:t>Муниципальное образование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Century Gothic" panose="020B0502020202020204" pitchFamily="34" charset="0"/>
                        </a:rPr>
                        <a:t>Итоговый балл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Еланский детский сад "Колосок"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err="1">
                          <a:effectLst/>
                          <a:latin typeface="Century Gothic" panose="020B0502020202020204" pitchFamily="34" charset="0"/>
                        </a:rPr>
                        <a:t>Байкаловский</a:t>
                      </a:r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 МР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"Детский сад № 7 "Мишутка"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Верхнесалдинский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детский сад № 24 "Сказка"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Горноуральский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ЦРР - детский сад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Городской округ Красноуфимск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МДОУ "Харловский детский сад"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Ирбитское муниципальное образование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"Новобытский детский сад"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"Рыбниковский детский сад "Золотая рыбка"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"Кисловский детский сад "Росинка"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"Клевакинский детский сад"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102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Детский сад № 72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Каменск-Уральский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"Детский сад № 16" КГО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Камышловский городской округ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МКДОУ Куровский детский сад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Камышловский МР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00800"/>
              </p:ext>
            </p:extLst>
          </p:nvPr>
        </p:nvGraphicFramePr>
        <p:xfrm>
          <a:off x="4427984" y="987571"/>
          <a:ext cx="4464495" cy="3960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организации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  <a:latin typeface="Century Gothic" panose="020B0502020202020204" pitchFamily="34" charset="0"/>
                        </a:rPr>
                        <a:t>Муниципальное образование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Century Gothic" panose="020B0502020202020204" pitchFamily="34" charset="0"/>
                        </a:rPr>
                        <a:t>Итоговый балл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№ 51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Малышевский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МБДОУ - детский сад комбинированного вида № 144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Кировский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- детский сад № 459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Кировский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МБДОУ - детский сад компенсирующего вида № 444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Верх-</a:t>
                      </a:r>
                      <a:r>
                        <a:rPr lang="ru-RU" sz="700" u="none" strike="noStrike" dirty="0" err="1">
                          <a:effectLst/>
                          <a:latin typeface="Century Gothic" panose="020B0502020202020204" pitchFamily="34" charset="0"/>
                        </a:rPr>
                        <a:t>Исетский</a:t>
                      </a:r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- детский сад присмотра и оздоровления № 143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Верх-</a:t>
                      </a:r>
                      <a:r>
                        <a:rPr lang="ru-RU" sz="700" u="none" strike="noStrike" dirty="0" err="1">
                          <a:effectLst/>
                          <a:latin typeface="Century Gothic" panose="020B0502020202020204" pitchFamily="34" charset="0"/>
                        </a:rPr>
                        <a:t>Исетский</a:t>
                      </a:r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- детский сад № 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Ленинский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- детский сад компенсирующего вида № 342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Ленинский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- детский сад № 420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Орджоникидзевский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№ 324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Чкаловский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детский сад комбинированного вида № 539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Чкаловский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МБДОУ детский сад № 385 "Сказка"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Чкаловский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детский сад № 394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МО г. Екатеринбург, Чкаловский район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"Сказка"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МО Богданович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№ 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МО Карпинск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№ 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МО Карпинск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 ДОУ № 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МО Краснотурьинск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МБДОУ детский сад № 6 "Снежинка"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Невьянский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МАДОУ № 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Сысертский МО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МБДОУ Ертарский детский сад № 4 "Буратино"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err="1">
                          <a:effectLst/>
                          <a:latin typeface="Century Gothic" panose="020B0502020202020204" pitchFamily="34" charset="0"/>
                        </a:rPr>
                        <a:t>Тугулымский</a:t>
                      </a:r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Century Gothic" panose="020B0502020202020204" pitchFamily="34" charset="0"/>
                        </a:rPr>
                        <a:t>100,0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262" marR="5262" marT="52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4552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3208" y="564121"/>
            <a:ext cx="5437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ОО, набравшие наименьшее количество баллов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39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Общий итоговый рейтинг образовательных организаций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429490"/>
              </p:ext>
            </p:extLst>
          </p:nvPr>
        </p:nvGraphicFramePr>
        <p:xfrm>
          <a:off x="1475656" y="987574"/>
          <a:ext cx="5815135" cy="3816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3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9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организации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Century Gothic" panose="020B0502020202020204" pitchFamily="34" charset="0"/>
                        </a:rPr>
                        <a:t>Муниципальное образование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Century Gothic" panose="020B0502020202020204" pitchFamily="34" charset="0"/>
                        </a:rPr>
                        <a:t>Итоговый балл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156" marR="8156" marT="815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МКДОУ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Пальминский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детский сад"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Таборинский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муниципальный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69,3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"Детский сад № 38"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Муниципальный округ Дегтярск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НЧ ДОУ "Детский Сад "Гольфстрим"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"город Екатеринбург"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76,8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МАДОУ № 40 "Цветик-семицветик"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муниципальный округ Богданович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79,1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МКДОУ "Детский сад № 21 "Василек"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Верхнесалдинский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детский сад № 3 "Рябинка"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Белоярский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82,1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- детский сад № 127 "Кораблик"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Екатеринбург_Чкаловский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82,7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детский сад № 10 "Ромашка"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Белоярский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84,4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МАДОУ № 358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Екатеринбург_Чкаловский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84,7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детский сад № 2 "Солнышко"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Белоярский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87,1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№ 38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Артёмовский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87,2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- детский сад комбинированного вида № 18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Екатеринбург_Верх-Исетский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87,7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МАДОУ - ЦРР - детский сад № 199 "Созидание"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Екатеринбург_Верх-Исетский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87,7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детский сад № 504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Муниципальное образование город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Екатеринбург_Верх-Исетский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87,9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МБДОУ детский сад "Березка"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Гаринский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88,6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61311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5338</TotalTime>
  <Words>2410</Words>
  <Application>Microsoft Office PowerPoint</Application>
  <PresentationFormat>Экран (16:9)</PresentationFormat>
  <Paragraphs>568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Segoe UI Symbol</vt:lpstr>
      <vt:lpstr>Segoe UI</vt:lpstr>
      <vt:lpstr>Montserrat</vt:lpstr>
      <vt:lpstr>Arial Black</vt:lpstr>
      <vt:lpstr>Century Gothic</vt:lpstr>
      <vt:lpstr>Calibri</vt:lpstr>
      <vt:lpstr>Yu Gothic UI Semibold</vt:lpstr>
      <vt:lpstr>Calibri Light</vt:lpstr>
      <vt:lpstr>Symbol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Бессогонова Лилия Шукрулловна</cp:lastModifiedBy>
  <cp:revision>320</cp:revision>
  <dcterms:created xsi:type="dcterms:W3CDTF">2022-10-14T08:32:24Z</dcterms:created>
  <dcterms:modified xsi:type="dcterms:W3CDTF">2025-09-19T07:24:33Z</dcterms:modified>
</cp:coreProperties>
</file>