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дистанционного курса «Бумажная мастерская»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 педагог дополнительного образования </a:t>
            </a:r>
            <a:r>
              <a:rPr lang="ru-RU" dirty="0" err="1" smtClean="0"/>
              <a:t>Астанина</a:t>
            </a:r>
            <a:r>
              <a:rPr lang="ru-RU" dirty="0" smtClean="0"/>
              <a:t> Елена Альбертовна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итогам освоения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Высокий уровень </a:t>
            </a:r>
            <a:r>
              <a:rPr lang="ru-RU" smtClean="0"/>
              <a:t>– </a:t>
            </a:r>
            <a:r>
              <a:rPr lang="ru-RU"/>
              <a:t>7</a:t>
            </a:r>
            <a:endParaRPr lang="ru-RU" dirty="0" smtClean="0"/>
          </a:p>
          <a:p>
            <a:r>
              <a:rPr lang="ru-RU" dirty="0" smtClean="0"/>
              <a:t>Средний уровень – 10</a:t>
            </a:r>
          </a:p>
          <a:p>
            <a:r>
              <a:rPr lang="ru-RU" dirty="0" smtClean="0"/>
              <a:t>Низкий уровень - 5</a:t>
            </a:r>
            <a:endParaRPr lang="ru-RU" dirty="0"/>
          </a:p>
        </p:txBody>
      </p:sp>
      <p:pic>
        <p:nvPicPr>
          <p:cNvPr id="4" name="Рисунок 3" descr="IMG-20220309-WA0009.jpg"/>
          <p:cNvPicPr>
            <a:picLocks noChangeAspect="1"/>
          </p:cNvPicPr>
          <p:nvPr/>
        </p:nvPicPr>
        <p:blipFill>
          <a:blip r:embed="rId2" cstate="print"/>
          <a:srcRect l="3093" t="32150" b="10101"/>
          <a:stretch>
            <a:fillRect/>
          </a:stretch>
        </p:blipFill>
        <p:spPr>
          <a:xfrm>
            <a:off x="4427984" y="3256637"/>
            <a:ext cx="4486685" cy="34127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Цель программы</a:t>
            </a:r>
            <a:r>
              <a:rPr lang="ru-RU" sz="3100" dirty="0" smtClean="0"/>
              <a:t> – развитие художественно-творческих способностей детей 5-7 лет средствами аппликации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300" b="1" dirty="0" smtClean="0"/>
              <a:t>Основные задачи программы:  </a:t>
            </a:r>
            <a:endParaRPr lang="ru-RU" sz="4300" dirty="0" smtClean="0"/>
          </a:p>
          <a:p>
            <a:r>
              <a:rPr lang="ru-RU" sz="4300" b="1" dirty="0" smtClean="0"/>
              <a:t>Образовательные: </a:t>
            </a:r>
            <a:endParaRPr lang="ru-RU" sz="4300" dirty="0" smtClean="0"/>
          </a:p>
          <a:p>
            <a:r>
              <a:rPr lang="ru-RU" sz="4300" dirty="0" smtClean="0"/>
              <a:t>- Обучать приемам и способам аппликации с использованием различных материалов. </a:t>
            </a:r>
          </a:p>
          <a:p>
            <a:r>
              <a:rPr lang="ru-RU" sz="4300" dirty="0" smtClean="0"/>
              <a:t>- Знакомить детей с особенностями аппликации.</a:t>
            </a:r>
          </a:p>
          <a:p>
            <a:r>
              <a:rPr lang="ru-RU" sz="4300" dirty="0" smtClean="0"/>
              <a:t> - Учить детей видеть и понимать прекрасное в жизни и искусстве, радоваться красоте природы, произведений классического искусства, </a:t>
            </a:r>
          </a:p>
          <a:p>
            <a:r>
              <a:rPr lang="ru-RU" sz="4300" dirty="0" smtClean="0"/>
              <a:t> - Подводить детей к созданию выразительного образа при изображении предметов и явлений окружающей деятельности.</a:t>
            </a:r>
          </a:p>
          <a:p>
            <a:r>
              <a:rPr lang="ru-RU" sz="4300" dirty="0" smtClean="0"/>
              <a:t> - Формировать умение оценивать созданные изображения. </a:t>
            </a:r>
          </a:p>
          <a:p>
            <a:r>
              <a:rPr lang="ru-RU" sz="4300" b="1" dirty="0" smtClean="0"/>
              <a:t>Развивающие: </a:t>
            </a:r>
            <a:endParaRPr lang="ru-RU" sz="4300" dirty="0" smtClean="0"/>
          </a:p>
          <a:p>
            <a:r>
              <a:rPr lang="ru-RU" sz="4300" dirty="0" smtClean="0"/>
              <a:t>-  Развивать эмоциональную отзывчивость при восприятии картинок, иллюстраций. Обращать внимание детей на выразительные средства, учить замечать сочетание цветов. </a:t>
            </a:r>
          </a:p>
          <a:p>
            <a:r>
              <a:rPr lang="ru-RU" sz="4300" dirty="0" smtClean="0"/>
              <a:t>- Развивать творческие способности детей.</a:t>
            </a:r>
          </a:p>
          <a:p>
            <a:r>
              <a:rPr lang="ru-RU" sz="4300" dirty="0" smtClean="0"/>
              <a:t>-  развивать художественный вкус, пространственное воображение, творчество и фантазию, наблюдательность и воображение, ассоциативное мышление и любознательность  </a:t>
            </a:r>
          </a:p>
          <a:p>
            <a:r>
              <a:rPr lang="ru-RU" sz="4300" dirty="0" smtClean="0"/>
              <a:t>-  развивать желание экспериментировать, проявляя яркие познавательные чувства: удивление, сомнение, радость от узнавания нового.  </a:t>
            </a:r>
          </a:p>
          <a:p>
            <a:r>
              <a:rPr lang="ru-RU" sz="4300" b="1" dirty="0" smtClean="0"/>
              <a:t>Воспитательные</a:t>
            </a:r>
            <a:endParaRPr lang="ru-RU" sz="4300" dirty="0" smtClean="0"/>
          </a:p>
          <a:p>
            <a:r>
              <a:rPr lang="ru-RU" sz="4300" dirty="0" smtClean="0"/>
              <a:t>  - воспитывать аккуратность, трудолюбие и желание добиваться успеха собственным трудом.  </a:t>
            </a:r>
          </a:p>
          <a:p>
            <a:r>
              <a:rPr lang="ru-RU" sz="4300" dirty="0" smtClean="0"/>
              <a:t>- формировать эстетическое отношение к окружающей действительности  </a:t>
            </a:r>
          </a:p>
          <a:p>
            <a:r>
              <a:rPr lang="ru-RU" sz="4300" dirty="0" smtClean="0"/>
              <a:t>- Воспитывать у обучающихся интерес к декоративно-прикладному искусству.</a:t>
            </a:r>
          </a:p>
          <a:p>
            <a:r>
              <a:rPr lang="ru-RU" sz="4300" dirty="0" smtClean="0"/>
              <a:t>- Воспитывать культуру деятельности, формировать навыки сотрудничества.  </a:t>
            </a:r>
          </a:p>
          <a:p>
            <a:r>
              <a:rPr lang="ru-RU" sz="4300" dirty="0" smtClean="0"/>
              <a:t> </a:t>
            </a:r>
          </a:p>
          <a:p>
            <a:r>
              <a:rPr lang="ru-RU" sz="43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состоит из 7 разделов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Вводное занятие.</a:t>
            </a:r>
          </a:p>
          <a:p>
            <a:r>
              <a:rPr lang="ru-RU" dirty="0" smtClean="0"/>
              <a:t>На кухне</a:t>
            </a:r>
          </a:p>
          <a:p>
            <a:r>
              <a:rPr lang="ru-RU" dirty="0" smtClean="0"/>
              <a:t>По морям, по волнам</a:t>
            </a:r>
          </a:p>
          <a:p>
            <a:r>
              <a:rPr lang="ru-RU" dirty="0" smtClean="0"/>
              <a:t>Птицы</a:t>
            </a:r>
          </a:p>
          <a:p>
            <a:r>
              <a:rPr lang="ru-RU" dirty="0" smtClean="0"/>
              <a:t>Игрушки</a:t>
            </a:r>
          </a:p>
          <a:p>
            <a:r>
              <a:rPr lang="ru-RU" dirty="0" smtClean="0"/>
              <a:t>Мир вокруг меня</a:t>
            </a:r>
          </a:p>
          <a:p>
            <a:r>
              <a:rPr lang="ru-RU" dirty="0" smtClean="0"/>
              <a:t>Наши таланты.</a:t>
            </a:r>
          </a:p>
          <a:p>
            <a:endParaRPr lang="ru-RU" dirty="0"/>
          </a:p>
        </p:txBody>
      </p:sp>
      <p:pic>
        <p:nvPicPr>
          <p:cNvPr id="4" name="Рисунок 3" descr="IMG-20220309-WA0007.jpg"/>
          <p:cNvPicPr>
            <a:picLocks noChangeAspect="1"/>
          </p:cNvPicPr>
          <p:nvPr/>
        </p:nvPicPr>
        <p:blipFill>
          <a:blip r:embed="rId2" cstate="print"/>
          <a:srcRect l="4200" t="39500" r="17401" b="8001"/>
          <a:stretch>
            <a:fillRect/>
          </a:stretch>
        </p:blipFill>
        <p:spPr>
          <a:xfrm>
            <a:off x="4932040" y="3257600"/>
            <a:ext cx="403244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Программа рассчитана на 18 учебных часов </a:t>
            </a:r>
            <a:br>
              <a:rPr lang="ru-RU" sz="2400" dirty="0" smtClean="0"/>
            </a:br>
            <a:r>
              <a:rPr lang="ru-RU" sz="2400" dirty="0" smtClean="0"/>
              <a:t>Занятия проводятся 1 раз в две недели.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-20220305-WA0010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5-WA0011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838666" cy="3629000"/>
          </a:xfrm>
        </p:spPr>
      </p:pic>
      <p:pic>
        <p:nvPicPr>
          <p:cNvPr id="5" name="Рисунок 4" descr="IMG-20220305-WA001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939902" cy="52532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5-WA0015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6360"/>
          <a:stretch>
            <a:fillRect/>
          </a:stretch>
        </p:blipFill>
        <p:spPr>
          <a:xfrm>
            <a:off x="1259632" y="332656"/>
            <a:ext cx="6034617" cy="2880320"/>
          </a:xfrm>
        </p:spPr>
      </p:pic>
      <p:pic>
        <p:nvPicPr>
          <p:cNvPr id="5" name="Рисунок 4" descr="IMG-20220305-WA0017(1).jpg"/>
          <p:cNvPicPr>
            <a:picLocks noChangeAspect="1"/>
          </p:cNvPicPr>
          <p:nvPr/>
        </p:nvPicPr>
        <p:blipFill>
          <a:blip r:embed="rId3" cstate="print"/>
          <a:srcRect t="29912"/>
          <a:stretch>
            <a:fillRect/>
          </a:stretch>
        </p:blipFill>
        <p:spPr>
          <a:xfrm>
            <a:off x="971600" y="3356992"/>
            <a:ext cx="666023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5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638"/>
          <a:stretch>
            <a:fillRect/>
          </a:stretch>
        </p:blipFill>
        <p:spPr>
          <a:xfrm>
            <a:off x="395536" y="260648"/>
            <a:ext cx="6034617" cy="3229819"/>
          </a:xfrm>
        </p:spPr>
      </p:pic>
      <p:pic>
        <p:nvPicPr>
          <p:cNvPr id="5" name="Рисунок 4" descr="IMG-20220309-WA0006.jpg"/>
          <p:cNvPicPr>
            <a:picLocks noChangeAspect="1"/>
          </p:cNvPicPr>
          <p:nvPr/>
        </p:nvPicPr>
        <p:blipFill>
          <a:blip r:embed="rId3" cstate="print"/>
          <a:srcRect t="31100" r="22000"/>
          <a:stretch>
            <a:fillRect/>
          </a:stretch>
        </p:blipFill>
        <p:spPr>
          <a:xfrm>
            <a:off x="5868144" y="2924944"/>
            <a:ext cx="3003798" cy="3537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9-WA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690" b="14121"/>
          <a:stretch>
            <a:fillRect/>
          </a:stretch>
        </p:blipFill>
        <p:spPr>
          <a:xfrm>
            <a:off x="1259632" y="476672"/>
            <a:ext cx="6264696" cy="54452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9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411"/>
          <a:stretch>
            <a:fillRect/>
          </a:stretch>
        </p:blipFill>
        <p:spPr>
          <a:xfrm>
            <a:off x="467544" y="260648"/>
            <a:ext cx="3394472" cy="3013795"/>
          </a:xfrm>
        </p:spPr>
      </p:pic>
      <p:pic>
        <p:nvPicPr>
          <p:cNvPr id="5" name="Рисунок 4" descr="IMG-20220311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36912"/>
            <a:ext cx="5364088" cy="4023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</TotalTime>
  <Words>249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Программа дистанционного курса «Бумажная мастерская»</vt:lpstr>
      <vt:lpstr>Цель программы – развитие художественно-творческих способностей детей 5-7 лет средствами аппликации.  </vt:lpstr>
      <vt:lpstr>Программа состоит из 7 разделов </vt:lpstr>
      <vt:lpstr>Программа рассчитана на 18 учебных часов  Занятия проводятся 1 раз в две недели. </vt:lpstr>
      <vt:lpstr>Слайд 5</vt:lpstr>
      <vt:lpstr>Слайд 6</vt:lpstr>
      <vt:lpstr>Слайд 7</vt:lpstr>
      <vt:lpstr>Слайд 8</vt:lpstr>
      <vt:lpstr>Слайд 9</vt:lpstr>
      <vt:lpstr>По итогам освоения программы.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дистанционного курса «Бумажная мастерская»</dc:title>
  <dc:creator>madam</dc:creator>
  <cp:lastModifiedBy>1</cp:lastModifiedBy>
  <cp:revision>8</cp:revision>
  <dcterms:created xsi:type="dcterms:W3CDTF">2022-05-29T07:15:39Z</dcterms:created>
  <dcterms:modified xsi:type="dcterms:W3CDTF">2025-04-09T06:30:41Z</dcterms:modified>
</cp:coreProperties>
</file>