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D87F-F1B5-44FA-AFA4-0E35A961E614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69A7-105E-4726-A837-FE2C4A50A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6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D87F-F1B5-44FA-AFA4-0E35A961E614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69A7-105E-4726-A837-FE2C4A50A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D87F-F1B5-44FA-AFA4-0E35A961E614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69A7-105E-4726-A837-FE2C4A50A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0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D87F-F1B5-44FA-AFA4-0E35A961E614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69A7-105E-4726-A837-FE2C4A50A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3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D87F-F1B5-44FA-AFA4-0E35A961E614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69A7-105E-4726-A837-FE2C4A50A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3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D87F-F1B5-44FA-AFA4-0E35A961E614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69A7-105E-4726-A837-FE2C4A50A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1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D87F-F1B5-44FA-AFA4-0E35A961E614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69A7-105E-4726-A837-FE2C4A50A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6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D87F-F1B5-44FA-AFA4-0E35A961E614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69A7-105E-4726-A837-FE2C4A50A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2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D87F-F1B5-44FA-AFA4-0E35A961E614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69A7-105E-4726-A837-FE2C4A50A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1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D87F-F1B5-44FA-AFA4-0E35A961E614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69A7-105E-4726-A837-FE2C4A50A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0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5D87F-F1B5-44FA-AFA4-0E35A961E614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69A7-105E-4726-A837-FE2C4A50A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6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5D87F-F1B5-44FA-AFA4-0E35A961E614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B69A7-105E-4726-A837-FE2C4A50A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fif"/><Relationship Id="rId5" Type="http://schemas.openxmlformats.org/officeDocument/2006/relationships/image" Target="../media/image11.jf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38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поход в рамках сдачи норм «ГТО»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1325" y="4176804"/>
            <a:ext cx="4406537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 Андрей Анатольевич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1848" y="6130835"/>
            <a:ext cx="159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Гари 2025г.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6777" y="333602"/>
            <a:ext cx="7341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дополнительного образования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детского творчества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Гаринского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1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" y="0"/>
            <a:ext cx="1216819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43199" y="579582"/>
            <a:ext cx="6879772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435" marR="1307465" indent="-8763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Отчетным</a:t>
            </a:r>
            <a:r>
              <a:rPr lang="ru-RU" b="1" spc="-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документом</a:t>
            </a:r>
            <a:r>
              <a:rPr lang="ru-RU" b="1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совершении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туристского</a:t>
            </a:r>
            <a:r>
              <a:rPr lang="ru-RU" b="1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похода</a:t>
            </a:r>
            <a:r>
              <a:rPr lang="ru-RU" b="1" spc="-3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является:</a:t>
            </a:r>
            <a:endParaRPr lang="ru-R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b="1" spc="-4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b="1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ru-RU" b="1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b="1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совершении</a:t>
            </a:r>
            <a:r>
              <a:rPr lang="ru-RU" b="1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похода;</a:t>
            </a: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маршрутный</a:t>
            </a:r>
            <a:r>
              <a:rPr lang="ru-RU" b="1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ru-RU" b="1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b="1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маршрутная</a:t>
            </a:r>
            <a:r>
              <a:rPr lang="ru-RU" b="1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книжка</a:t>
            </a:r>
            <a:r>
              <a:rPr lang="ru-RU" b="1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установленного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образца;</a:t>
            </a: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протокол</a:t>
            </a:r>
            <a:r>
              <a:rPr lang="ru-RU" b="1" spc="-2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приемке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туристских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b="1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spc="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b="1" spc="-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ступеней;</a:t>
            </a: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2451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протокол, справка или выписка из протокола о совершении участником туристского похода (маршрута), включенного в программу туристского мероприятия.</a:t>
            </a:r>
            <a:endParaRPr lang="ru-RU" b="1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9279" y="0"/>
            <a:ext cx="3296095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243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kern="0" dirty="0">
                <a:latin typeface="Times New Roman" panose="02020603050405020304" pitchFamily="18" charset="0"/>
                <a:ea typeface="Arial" panose="020B0604020202020204" pitchFamily="34" charset="0"/>
              </a:rPr>
              <a:t>Проверка</a:t>
            </a:r>
            <a:r>
              <a:rPr lang="ru-RU" sz="2400" b="1" kern="0" spc="-10" dirty="0">
                <a:latin typeface="Times New Roman" panose="02020603050405020304" pitchFamily="18" charset="0"/>
                <a:ea typeface="Arial" panose="020B0604020202020204" pitchFamily="34" charset="0"/>
              </a:rPr>
              <a:t> навыков</a:t>
            </a:r>
            <a:endParaRPr lang="ru-RU" sz="2000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8" b="50819" l="67925" r="96741">
                        <a14:foregroundMark x1="69554" y1="25773" x2="69554" y2="25773"/>
                        <a14:foregroundMark x1="69468" y1="24257" x2="69468" y2="24257"/>
                        <a14:foregroundMark x1="69554" y1="23347" x2="69554" y2="23347"/>
                        <a14:foregroundMark x1="80961" y1="12796" x2="80961" y2="1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9" b="45270"/>
          <a:stretch/>
        </p:blipFill>
        <p:spPr>
          <a:xfrm>
            <a:off x="8891454" y="0"/>
            <a:ext cx="3142398" cy="37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7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9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192215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195"/>
              </a:spcBef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r>
              <a:rPr lang="ru-RU" b="1" spc="-3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охраны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природы,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памятников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b="1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посторонней</a:t>
            </a:r>
            <a:r>
              <a:rPr lang="ru-RU" b="1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действия,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вызывающие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опасность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участников,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судей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зрителей;</a:t>
            </a:r>
          </a:p>
          <a:p>
            <a:pPr marL="342900" lvl="0" indent="-342900">
              <a:lnSpc>
                <a:spcPct val="150000"/>
              </a:lnSpc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невыполнение</a:t>
            </a:r>
            <a:r>
              <a:rPr lang="ru-RU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</a:t>
            </a:r>
            <a:r>
              <a:rPr lang="ru-RU" b="1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6681" y="165462"/>
            <a:ext cx="6878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43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kern="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Ошибки,</a:t>
            </a:r>
            <a:r>
              <a:rPr lang="ru-RU" sz="2400" b="1" kern="0" spc="-4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в</a:t>
            </a:r>
            <a:r>
              <a:rPr lang="ru-RU" sz="2400" b="1" kern="0" spc="-1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результате</a:t>
            </a:r>
            <a:r>
              <a:rPr lang="ru-RU" sz="2400" b="1" kern="0" spc="-15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которых</a:t>
            </a:r>
            <a:r>
              <a:rPr lang="ru-RU" sz="2400" b="1" kern="0" spc="-15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испытание</a:t>
            </a:r>
            <a:r>
              <a:rPr lang="ru-RU" sz="2400" b="1" kern="0" spc="-15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не</a:t>
            </a:r>
            <a:r>
              <a:rPr lang="ru-RU" sz="2400" b="1" kern="0" spc="-25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spc="-1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засчитывается:</a:t>
            </a:r>
            <a:endParaRPr lang="ru-RU" sz="2000" b="1" kern="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2" t="-254" r="27108" b="54032"/>
          <a:stretch/>
        </p:blipFill>
        <p:spPr>
          <a:xfrm>
            <a:off x="748936" y="2038027"/>
            <a:ext cx="1915887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1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7384" y="2699657"/>
            <a:ext cx="7113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2" t="-254" r="27108" b="54032"/>
          <a:stretch/>
        </p:blipFill>
        <p:spPr>
          <a:xfrm>
            <a:off x="748936" y="2038027"/>
            <a:ext cx="1915887" cy="3169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8" b="50819" l="67925" r="96741">
                        <a14:foregroundMark x1="69554" y1="25773" x2="69554" y2="25773"/>
                        <a14:foregroundMark x1="69468" y1="24257" x2="69468" y2="24257"/>
                        <a14:foregroundMark x1="69554" y1="23347" x2="69554" y2="23347"/>
                        <a14:foregroundMark x1="80961" y1="12796" x2="80961" y2="1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9" b="45270"/>
          <a:stretch/>
        </p:blipFill>
        <p:spPr>
          <a:xfrm>
            <a:off x="8718285" y="-191589"/>
            <a:ext cx="3142398" cy="37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0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9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56366" y="374468"/>
            <a:ext cx="48245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норматива испытания (теста) "Туристский поход с проверкой туристских навыков"</a:t>
            </a: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</a:t>
            </a:r>
            <a:r>
              <a:rPr lang="ru-RU" spc="-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</a:t>
            </a:r>
            <a:r>
              <a:rPr lang="ru-RU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прохождения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пешеходного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лыжного маршрута протяженностью не менее указанного количества километров, установленных государственными требованиями комплекса ГТО с IV по XV ступени, и проверки туристских навыков при прохождении маршрута. Выполнение нормативов проводится в природной среде</a:t>
            </a:r>
            <a:r>
              <a:rPr lang="ru-RU" spc="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 наличии рекомендуется использовать систему национальных и региональных троп экотуризма); характер маршрута (тропы, грунтовые дороги, бездорожье и т.д.), наличие и вес рюкзака не регламентируются.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68"/>
            <a:ext cx="5756366" cy="575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08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9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99457" y="272607"/>
            <a:ext cx="9810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435">
              <a:lnSpc>
                <a:spcPct val="150000"/>
              </a:lnSpc>
              <a:spcAft>
                <a:spcPts val="0"/>
              </a:spcAft>
            </a:pPr>
            <a:r>
              <a:rPr lang="ru-RU" sz="2400" b="1" kern="0" dirty="0">
                <a:latin typeface="Times New Roman" panose="02020603050405020304" pitchFamily="18" charset="0"/>
                <a:ea typeface="Arial" panose="020B0604020202020204" pitchFamily="34" charset="0"/>
              </a:rPr>
              <a:t>Основные</a:t>
            </a:r>
            <a:r>
              <a:rPr lang="ru-RU" sz="2400" b="1" kern="0" spc="-25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Arial" panose="020B0604020202020204" pitchFamily="34" charset="0"/>
              </a:rPr>
              <a:t>навыки,</a:t>
            </a:r>
            <a:r>
              <a:rPr lang="ru-RU" sz="2400" b="1" kern="0" spc="-25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Arial" panose="020B0604020202020204" pitchFamily="34" charset="0"/>
              </a:rPr>
              <a:t>необходимые</a:t>
            </a:r>
            <a:r>
              <a:rPr lang="ru-RU" sz="2400" b="1" kern="0" spc="-25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Arial" panose="020B0604020202020204" pitchFamily="34" charset="0"/>
              </a:rPr>
              <a:t>участнику</a:t>
            </a:r>
            <a:r>
              <a:rPr lang="ru-RU" sz="2400" b="1" kern="0" spc="-15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dirty="0">
                <a:latin typeface="Times New Roman" panose="02020603050405020304" pitchFamily="18" charset="0"/>
                <a:ea typeface="Arial" panose="020B0604020202020204" pitchFamily="34" charset="0"/>
              </a:rPr>
              <a:t>туристского</a:t>
            </a:r>
            <a:r>
              <a:rPr lang="ru-RU" sz="2400" b="1" kern="0" spc="-25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spc="-10" dirty="0">
                <a:latin typeface="Times New Roman" panose="02020603050405020304" pitchFamily="18" charset="0"/>
                <a:ea typeface="Arial" panose="020B0604020202020204" pitchFamily="34" charset="0"/>
              </a:rPr>
              <a:t>похода.</a:t>
            </a:r>
            <a:endParaRPr lang="ru-RU" sz="2000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27" y="1289932"/>
            <a:ext cx="58260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435" indent="-87630">
              <a:lnSpc>
                <a:spcPct val="150000"/>
              </a:lnSpc>
              <a:spcBef>
                <a:spcPts val="1195"/>
              </a:spcBef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-RU" sz="2000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ru-RU" sz="2000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возникновения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опасных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явлений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стихийных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бедствий;</a:t>
            </a: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потери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ориентировки;</a:t>
            </a:r>
          </a:p>
          <a:p>
            <a:pPr marL="342900" lvl="0" indent="-342900">
              <a:lnSpc>
                <a:spcPct val="150000"/>
              </a:lnSpc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spc="-4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</a:t>
            </a:r>
            <a:r>
              <a:rPr lang="ru-RU" b="1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</a:t>
            </a:r>
            <a:r>
              <a:rPr lang="ru-RU" b="1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травмы</a:t>
            </a:r>
            <a:r>
              <a:rPr lang="ru-RU" b="1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b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заболевания.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9910" y="1369462"/>
            <a:ext cx="6096000" cy="4119076"/>
          </a:xfrm>
          <a:prstGeom prst="rect">
            <a:avLst/>
          </a:prstGeom>
        </p:spPr>
        <p:txBody>
          <a:bodyPr>
            <a:spAutoFit/>
          </a:bodyPr>
          <a:lstStyle/>
          <a:p>
            <a:pPr marR="3199765" lvl="0">
              <a:spcBef>
                <a:spcPts val="1200"/>
              </a:spcBef>
              <a:spcAft>
                <a:spcPts val="0"/>
              </a:spcAft>
              <a:buSzPts val="1200"/>
              <a:tabLst>
                <a:tab pos="520065" algn="l"/>
              </a:tabLst>
            </a:pPr>
            <a:r>
              <a:rPr lang="ru-RU" dirty="0" smtClean="0">
                <a:ea typeface="Times New Roman" panose="02020603050405020304" pitchFamily="18" charset="0"/>
              </a:rPr>
              <a:t>   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уметь:</a:t>
            </a:r>
            <a:endParaRPr lang="ru-RU" sz="2000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375"/>
              </a:spcBef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личное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общественное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снаряжение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туристском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походе;</a:t>
            </a: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92075" lvl="0" indent="-342900" algn="just"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5054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выбрать место бивуака, установить палатку, заготовить дрова, развести и поддерживать 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костер;</a:t>
            </a: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продуктов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приготовления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обеда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костре;</a:t>
            </a: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7630" lvl="0" indent="-342900"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8864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передвигаться</a:t>
            </a:r>
            <a:r>
              <a:rPr lang="ru-RU" b="1" spc="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b="1" spc="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различным</a:t>
            </a:r>
            <a:r>
              <a:rPr lang="ru-RU" b="1" spc="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видам</a:t>
            </a:r>
            <a:r>
              <a:rPr lang="ru-RU" b="1" spc="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рельефа;</a:t>
            </a: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9535" lvl="0" indent="-342900" algn="just"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5181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ориентироваться на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местности;</a:t>
            </a: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90170" lvl="0" indent="-342900" algn="just">
              <a:spcBef>
                <a:spcPts val="120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5499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оказывать первую помощь при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различных травмах;</a:t>
            </a: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92710" lvl="0" indent="-342900"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8674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владеть</a:t>
            </a:r>
            <a:r>
              <a:rPr lang="ru-RU" b="1" spc="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приемами</a:t>
            </a:r>
            <a:r>
              <a:rPr lang="ru-RU" b="1" spc="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наложения</a:t>
            </a:r>
            <a:r>
              <a:rPr lang="ru-RU" b="1" spc="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повязок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7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9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6091" y="1928589"/>
            <a:ext cx="53122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435" algn="just">
              <a:lnSpc>
                <a:spcPct val="150000"/>
              </a:lnSpc>
              <a:spcBef>
                <a:spcPts val="1195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</a:t>
            </a:r>
            <a:r>
              <a:rPr lang="ru-RU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природной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искусственном</a:t>
            </a:r>
            <a:r>
              <a:rPr lang="ru-RU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рельефе.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тестирования является участок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местности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(площадка), содержащий необходимый набор естественных или искусственных препятствий.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6868" y="256499"/>
            <a:ext cx="3805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435">
              <a:lnSpc>
                <a:spcPct val="150000"/>
              </a:lnSpc>
              <a:spcAft>
                <a:spcPts val="0"/>
              </a:spcAft>
            </a:pPr>
            <a:r>
              <a:rPr lang="ru-RU" sz="2400" b="1" kern="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Место</a:t>
            </a:r>
            <a:r>
              <a:rPr lang="ru-RU" sz="2400" b="1" kern="0" spc="-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0" spc="-1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тестирования</a:t>
            </a:r>
            <a:endParaRPr lang="ru-RU" sz="2400" b="1" kern="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78" y="1313430"/>
            <a:ext cx="6386622" cy="423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280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9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38968" y="1347805"/>
            <a:ext cx="6096000" cy="42437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2435" indent="-87630">
              <a:lnSpc>
                <a:spcPct val="150000"/>
              </a:lnSpc>
              <a:spcBef>
                <a:spcPts val="119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Дистанция</a:t>
            </a:r>
            <a:r>
              <a:rPr lang="ru-RU" b="1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должна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быть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спланирована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так,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чтобы:</a:t>
            </a:r>
            <a:endParaRPr lang="ru-R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0805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461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не пересекали опасные места (железнодорожные пути, дороги с интенсивным движением транспорта и т.п.),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0805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461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передвигались по запретным для движения территориям</a:t>
            </a:r>
            <a:r>
              <a:rPr lang="ru-RU" b="1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(посевы, лесопосадки и т.п.),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0805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461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неблагоприятные в экологическом отношении участки (свалки, отстойники очистных сооружений и т.п.);</a:t>
            </a:r>
            <a:endParaRPr lang="ru-RU" b="1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6943" y="163598"/>
            <a:ext cx="5479065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2435" algn="ctr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400" b="1" kern="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Дистанция</a:t>
            </a:r>
            <a:r>
              <a:rPr lang="ru-RU" sz="2400" b="1" kern="0" spc="-3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проведения</a:t>
            </a:r>
            <a:r>
              <a:rPr lang="ru-RU" sz="2400" b="1" kern="0" spc="-25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spc="-1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испытаний</a:t>
            </a:r>
            <a:endParaRPr lang="ru-RU" sz="2000" b="1" kern="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382" y="1347805"/>
            <a:ext cx="2976123" cy="167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51" y="3021874"/>
            <a:ext cx="2980086" cy="148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0"/>
          <a:stretch/>
        </p:blipFill>
        <p:spPr>
          <a:xfrm>
            <a:off x="3192499" y="4502604"/>
            <a:ext cx="2642507" cy="154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4420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9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90058" y="310385"/>
            <a:ext cx="7829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Критерии оценки вида испытания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Туристский поход с проверкой туристских </a:t>
            </a:r>
            <a:r>
              <a:rPr lang="ru-RU" sz="2400" b="1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навыков"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6" y="3279456"/>
            <a:ext cx="8830490" cy="3059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80530" y="2025753"/>
            <a:ext cx="2520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чем 3 </a:t>
            </a:r>
            <a:r>
              <a:rPr lang="ru-RU" b="1" spc="-1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37167" y="2025753"/>
            <a:ext cx="2516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ru-RU" b="1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</a:t>
            </a:r>
            <a:r>
              <a:rPr lang="ru-RU" b="1" spc="-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</a:t>
            </a:r>
            <a:r>
              <a:rPr lang="ru-RU" b="1" spc="-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b="1" spc="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-1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8972" y="2025753"/>
            <a:ext cx="251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ru-RU" b="1" spc="-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</a:t>
            </a:r>
            <a:r>
              <a:rPr lang="ru-RU" b="1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</a:t>
            </a:r>
            <a:r>
              <a:rPr lang="ru-RU" b="1" spc="-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b="1" spc="-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-1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018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9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78795" y="231168"/>
            <a:ext cx="463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Перечень</a:t>
            </a:r>
            <a:r>
              <a:rPr lang="ru-RU" sz="2400" b="1" spc="-3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прикладных</a:t>
            </a:r>
            <a:r>
              <a:rPr lang="ru-RU" sz="2400" b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навыков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56145" y="3034789"/>
            <a:ext cx="2203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</a:t>
            </a:r>
            <a:r>
              <a:rPr lang="ru-RU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палатки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6319" y="2990418"/>
            <a:ext cx="2360903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2435" indent="-8763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Укладка 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рюкзака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4236" y="3059668"/>
            <a:ext cx="2163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Разведение</a:t>
            </a:r>
            <a:r>
              <a:rPr lang="ru-RU" b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костра</a:t>
            </a:r>
            <a:r>
              <a:rPr lang="ru-RU" b="1" spc="-2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3897" y="6140288"/>
            <a:ext cx="752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</a:t>
            </a:r>
            <a:r>
              <a:rPr lang="ru-RU" b="1" spc="3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b="1" spc="3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spc="3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ru-RU" b="1" spc="3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4-х</a:t>
            </a:r>
            <a:r>
              <a:rPr lang="ru-RU" b="1" spc="3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естественных</a:t>
            </a:r>
            <a:r>
              <a:rPr lang="ru-RU" b="1" spc="3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препятствий</a:t>
            </a:r>
            <a:r>
              <a:rPr lang="ru-RU" b="1" spc="3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(условных)</a:t>
            </a:r>
            <a:r>
              <a:rPr lang="ru-RU" b="1" spc="35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</a:t>
            </a:r>
            <a:r>
              <a:rPr lang="ru-RU" b="1" spc="3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учета</a:t>
            </a:r>
            <a:r>
              <a:rPr lang="ru-RU" b="1" spc="3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</a:t>
            </a:r>
            <a:r>
              <a:rPr lang="ru-RU" b="1" spc="37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 усмотрению организаторов)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1" y="836469"/>
            <a:ext cx="3396344" cy="22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63" y="836469"/>
            <a:ext cx="3439886" cy="230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1"/>
          <a:stretch/>
        </p:blipFill>
        <p:spPr>
          <a:xfrm>
            <a:off x="7986417" y="862713"/>
            <a:ext cx="3342688" cy="2237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/>
          <a:stretch/>
        </p:blipFill>
        <p:spPr>
          <a:xfrm>
            <a:off x="3696950" y="3404121"/>
            <a:ext cx="4458788" cy="277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26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9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5097" y="1589550"/>
            <a:ext cx="6096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535" marR="89535" indent="342900" algn="just">
              <a:lnSpc>
                <a:spcPct val="150000"/>
              </a:lnSpc>
              <a:spcBef>
                <a:spcPts val="1190"/>
              </a:spcBef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Тестируемые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в течение 3 минут определить азимут на заданный предмет с</a:t>
            </a:r>
            <a:r>
              <a:rPr lang="ru-RU" b="1" spc="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точностью до 10 градусов,</a:t>
            </a:r>
            <a:endParaRPr lang="ru-R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принять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соревнованиях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ориентированию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</a:t>
            </a:r>
            <a:r>
              <a:rPr lang="ru-RU" b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</a:t>
            </a:r>
            <a:r>
              <a:rPr lang="ru-RU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 (без учета времени)</a:t>
            </a:r>
            <a:r>
              <a:rPr lang="ru-RU" b="1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выбору</a:t>
            </a:r>
            <a:r>
              <a:rPr lang="ru-RU" b="1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организаторов.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1877" y="128219"/>
            <a:ext cx="4151457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243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kern="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Навыки</a:t>
            </a:r>
            <a:r>
              <a:rPr lang="ru-RU" sz="2400" b="1" kern="0" spc="5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spc="-1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ориентирования</a:t>
            </a:r>
            <a:endParaRPr lang="ru-RU" sz="2000" b="1" kern="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707801"/>
            <a:ext cx="4609738" cy="345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4" y="4165104"/>
            <a:ext cx="3805645" cy="253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39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9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0" y="2059394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195"/>
              </a:spcBef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утилизация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вынос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мусора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50000"/>
              </a:lnSpc>
              <a:spcBef>
                <a:spcPts val="1195"/>
              </a:spcBef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восстановление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природной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местах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разведения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костра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b="1" spc="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привалов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50000"/>
              </a:lnSpc>
              <a:buSzPts val="1200"/>
              <a:tabLst>
                <a:tab pos="520065" algn="l"/>
              </a:tabLst>
            </a:pPr>
            <a:endParaRPr lang="ru-RU" b="1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200"/>
              <a:buFont typeface="Times New Roman" panose="02020603050405020304" pitchFamily="18" charset="0"/>
              <a:buChar char="-"/>
              <a:tabLst>
                <a:tab pos="52006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расчистка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родников.</a:t>
            </a:r>
            <a:endParaRPr lang="ru-RU" b="1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8760" y="0"/>
            <a:ext cx="4004622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243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kern="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Экологические</a:t>
            </a:r>
            <a:r>
              <a:rPr lang="ru-RU" sz="2400" b="1" kern="0" spc="-35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2400" b="1" kern="0" spc="-1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навыки:</a:t>
            </a:r>
            <a:endParaRPr lang="ru-RU" sz="2000" b="1" kern="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" y="1711876"/>
            <a:ext cx="6027352" cy="362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525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522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Туристический поход в рамках сдачи норм «ГТО»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поход в рамках сдачи н</dc:title>
  <dc:creator>Андрей Лукоянов</dc:creator>
  <cp:lastModifiedBy>Андрей Лукоянов</cp:lastModifiedBy>
  <cp:revision>12</cp:revision>
  <dcterms:created xsi:type="dcterms:W3CDTF">2025-10-15T00:19:19Z</dcterms:created>
  <dcterms:modified xsi:type="dcterms:W3CDTF">2025-10-15T02:25:37Z</dcterms:modified>
</cp:coreProperties>
</file>