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7" r:id="rId2"/>
  </p:sldMasterIdLst>
  <p:sldIdLst>
    <p:sldId id="256" r:id="rId3"/>
    <p:sldId id="261" r:id="rId4"/>
    <p:sldId id="257" r:id="rId5"/>
    <p:sldId id="258" r:id="rId6"/>
    <p:sldId id="259" r:id="rId7"/>
    <p:sldId id="260" r:id="rId8"/>
    <p:sldId id="265" r:id="rId9"/>
    <p:sldId id="266" r:id="rId10"/>
    <p:sldId id="264" r:id="rId11"/>
    <p:sldId id="262" r:id="rId12"/>
    <p:sldId id="267" r:id="rId13"/>
    <p:sldId id="263" r:id="rId14"/>
    <p:sldId id="268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732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75C-AF03-4BDB-AB3E-A2B815AC329D}" type="datetimeFigureOut">
              <a:rPr lang="ru-RU" smtClean="0"/>
              <a:pPr/>
              <a:t>31.05.2022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3CBC0-CC64-4117-96CB-2659737D29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0426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75C-AF03-4BDB-AB3E-A2B815AC329D}" type="datetimeFigureOut">
              <a:rPr lang="ru-RU" smtClean="0"/>
              <a:pPr/>
              <a:t>31.05.2022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3CBC0-CC64-4117-96CB-2659737D29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7496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75C-AF03-4BDB-AB3E-A2B815AC329D}" type="datetimeFigureOut">
              <a:rPr lang="ru-RU" smtClean="0"/>
              <a:pPr/>
              <a:t>31.05.2022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3CBC0-CC64-4117-96CB-2659737D298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757482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75C-AF03-4BDB-AB3E-A2B815AC329D}" type="datetimeFigureOut">
              <a:rPr lang="ru-RU" smtClean="0"/>
              <a:pPr/>
              <a:t>31.05.2022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3CBC0-CC64-4117-96CB-2659737D29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38614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75C-AF03-4BDB-AB3E-A2B815AC329D}" type="datetimeFigureOut">
              <a:rPr lang="ru-RU" smtClean="0"/>
              <a:pPr/>
              <a:t>31.05.2022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3CBC0-CC64-4117-96CB-2659737D298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280781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75C-AF03-4BDB-AB3E-A2B815AC329D}" type="datetimeFigureOut">
              <a:rPr lang="ru-RU" smtClean="0"/>
              <a:pPr/>
              <a:t>31.05.2022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3CBC0-CC64-4117-96CB-2659737D29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9715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75C-AF03-4BDB-AB3E-A2B815AC329D}" type="datetimeFigureOut">
              <a:rPr lang="ru-RU" smtClean="0"/>
              <a:pPr/>
              <a:t>31.05.2022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3CBC0-CC64-4117-96CB-2659737D29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8874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75C-AF03-4BDB-AB3E-A2B815AC329D}" type="datetimeFigureOut">
              <a:rPr lang="ru-RU" smtClean="0"/>
              <a:pPr/>
              <a:t>31.05.2022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3CBC0-CC64-4117-96CB-2659737D29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7508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2ED73-9AE6-448F-B708-4493E0EE33E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31.05.2022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85DC7-4939-4CA3-80D9-D46EAFE44D9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4009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2ED73-9AE6-448F-B708-4493E0EE33E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31.05.2022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85DC7-4939-4CA3-80D9-D46EAFE44D9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1768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2ED73-9AE6-448F-B708-4493E0EE33E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31.05.2022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85DC7-4939-4CA3-80D9-D46EAFE44D9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676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75C-AF03-4BDB-AB3E-A2B815AC329D}" type="datetimeFigureOut">
              <a:rPr lang="ru-RU" smtClean="0"/>
              <a:pPr/>
              <a:t>31.05.2022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3CBC0-CC64-4117-96CB-2659737D29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03209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2ED73-9AE6-448F-B708-4493E0EE33E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31.05.2022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85DC7-4939-4CA3-80D9-D46EAFE44D9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8864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2ED73-9AE6-448F-B708-4493E0EE33E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31.05.2022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85DC7-4939-4CA3-80D9-D46EAFE44D9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1433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2ED73-9AE6-448F-B708-4493E0EE33E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31.05.2022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85DC7-4939-4CA3-80D9-D46EAFE44D9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24316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2ED73-9AE6-448F-B708-4493E0EE33E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31.05.2022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85DC7-4939-4CA3-80D9-D46EAFE44D9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797308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2ED73-9AE6-448F-B708-4493E0EE33E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31.05.2022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85DC7-4939-4CA3-80D9-D46EAFE44D9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430534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2ED73-9AE6-448F-B708-4493E0EE33E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31.05.2022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85DC7-4939-4CA3-80D9-D46EAFE44D9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609525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2ED73-9AE6-448F-B708-4493E0EE33E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31.05.2022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85DC7-4939-4CA3-80D9-D46EAFE44D9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75970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2ED73-9AE6-448F-B708-4493E0EE33E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31.05.2022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85DC7-4939-4CA3-80D9-D46EAFE44D9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1345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75C-AF03-4BDB-AB3E-A2B815AC329D}" type="datetimeFigureOut">
              <a:rPr lang="ru-RU" smtClean="0"/>
              <a:pPr/>
              <a:t>31.05.2022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3CBC0-CC64-4117-96CB-2659737D29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3528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75C-AF03-4BDB-AB3E-A2B815AC329D}" type="datetimeFigureOut">
              <a:rPr lang="ru-RU" smtClean="0"/>
              <a:pPr/>
              <a:t>31.05.2022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3CBC0-CC64-4117-96CB-2659737D29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0620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75C-AF03-4BDB-AB3E-A2B815AC329D}" type="datetimeFigureOut">
              <a:rPr lang="ru-RU" smtClean="0"/>
              <a:pPr/>
              <a:t>31.05.2022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3CBC0-CC64-4117-96CB-2659737D29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6884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75C-AF03-4BDB-AB3E-A2B815AC329D}" type="datetimeFigureOut">
              <a:rPr lang="ru-RU" smtClean="0"/>
              <a:pPr/>
              <a:t>31.05.2022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3CBC0-CC64-4117-96CB-2659737D29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0250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75C-AF03-4BDB-AB3E-A2B815AC329D}" type="datetimeFigureOut">
              <a:rPr lang="ru-RU" smtClean="0"/>
              <a:pPr/>
              <a:t>31.05.2022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3CBC0-CC64-4117-96CB-2659737D29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8375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75C-AF03-4BDB-AB3E-A2B815AC329D}" type="datetimeFigureOut">
              <a:rPr lang="ru-RU" smtClean="0"/>
              <a:pPr/>
              <a:t>31.05.2022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3CBC0-CC64-4117-96CB-2659737D29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5499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75C-AF03-4BDB-AB3E-A2B815AC329D}" type="datetimeFigureOut">
              <a:rPr lang="ru-RU" smtClean="0"/>
              <a:pPr/>
              <a:t>31.05.2022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3CBC0-CC64-4117-96CB-2659737D29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511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EF75C-AF03-4BDB-AB3E-A2B815AC329D}" type="datetimeFigureOut">
              <a:rPr lang="ru-RU" smtClean="0"/>
              <a:pPr/>
              <a:t>31.05.2022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AB3CBC0-CC64-4117-96CB-2659737D29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0133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2ED73-9AE6-448F-B708-4493E0EE33E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31.05.2022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85DC7-4939-4CA3-80D9-D46EAFE44D9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1908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2404533"/>
            <a:ext cx="7766936" cy="3481111"/>
          </a:xfrm>
        </p:spPr>
        <p:txBody>
          <a:bodyPr/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 по дополнительным общеобразовательным программам реализуемые в рамках сетевого взаимодействия образовательных учреждений Сосьвинского городского округа</a:t>
            </a:r>
            <a:b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базе МБОУ СОШ с. Романово,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филиала МБОУ СОШ с. 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Романово детский сад № 7 «</a:t>
            </a:r>
            <a:r>
              <a:rPr lang="ru-RU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Ивушка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b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9534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656823"/>
            <a:ext cx="9857584" cy="6040191"/>
          </a:xfrm>
        </p:spPr>
        <p:txBody>
          <a:bodyPr>
            <a:normAutofit fontScale="85000" lnSpcReduction="10000"/>
          </a:bodyPr>
          <a:lstStyle/>
          <a:p>
            <a:pPr marL="0" lvl="0" indent="0">
              <a:buClr>
                <a:srgbClr val="90C226"/>
              </a:buCl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Достигнутый 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результат:</a:t>
            </a: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Clr>
                <a:srgbClr val="90C226"/>
              </a:buClr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Обеспечено 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новое качество образования за счет развития личностно ориентированного </a:t>
            </a: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 – </a:t>
            </a: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 человек  </a:t>
            </a: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(средний уровень освоения программ).</a:t>
            </a: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Clr>
                <a:srgbClr val="90C226"/>
              </a:buClr>
              <a:buNone/>
            </a:pPr>
            <a:endParaRPr lang="ru-RU" sz="2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Clr>
                <a:srgbClr val="90C226"/>
              </a:buClr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2.Сохранено 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единство образовательного пространства, </a:t>
            </a: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создано 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этом условия для развития системы вариативного </a:t>
            </a: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  <a:spcBef>
                <a:spcPts val="0"/>
              </a:spcBef>
              <a:buClr>
                <a:srgbClr val="90C226"/>
              </a:buClr>
              <a:buFontTx/>
              <a:buChar char="-"/>
            </a:pPr>
            <a:endParaRPr lang="ru-RU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Clr>
                <a:srgbClr val="90C226"/>
              </a:buClr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3.Обеспечен 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равный доступ к получению качественного дополнительного </a:t>
            </a: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в с. Романово.</a:t>
            </a: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Clr>
                <a:srgbClr val="90C226"/>
              </a:buClr>
              <a:buNone/>
            </a:pPr>
            <a:endParaRPr lang="ru-RU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Clr>
                <a:srgbClr val="90C226"/>
              </a:buClr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4.Увеличен охват 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  получающих образовательные услуги дополнительного </a:t>
            </a: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(по сравнению с предыдущим годом на 80 обучающихся).</a:t>
            </a: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Clr>
                <a:srgbClr val="90C226"/>
              </a:buClr>
              <a:buNone/>
            </a:pPr>
            <a:endParaRPr lang="ru-RU" sz="2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Clr>
                <a:srgbClr val="90C226"/>
              </a:buClr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 спектр дополнительных общеобразовательных 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 (по сравнению с предыдущим годом на </a:t>
            </a: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программ, увеличилось число педагогов на 6 человек).</a:t>
            </a:r>
            <a:endParaRPr lang="ru-RU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27464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997262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Перспективы:</a:t>
            </a:r>
            <a:b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Расширить спектр предоставляемых дополнительных общеобразовательных программ (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АвиаМоделирование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Профориентация, Возрождение народных ремесел (гончарное ремесло).</a:t>
            </a:r>
            <a:b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получении лицензии на подвид дополнительное образования детей и взрослых осуществить мероприятия «Дорожная карта»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и реализации дополнительной общеобразовательной 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по приоритетной для вашего учреждения тематике,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реализуемой в сетевой 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форме.</a:t>
            </a:r>
            <a:b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1800" dirty="0" smtClean="0">
                <a:solidFill>
                  <a:srgbClr val="C00000"/>
                </a:solidFill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Рассмотрение образовательными учреждениями (МБОУ ДО ДДТ п. Сосьва и образовательное учреждение) вопроса о применении в образовательной деятельности индивидуальных образовательных маршрутов для обучающихся, дистанционной формы освоения ДООП</a:t>
            </a:r>
            <a:b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Организация методической поддержки образовательного учреждения, реализующего дополнительные общеобразовательные программы, в обновлении содержания и технологий обучения дополнительного образования </a:t>
            </a:r>
            <a:b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72937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515155"/>
            <a:ext cx="10334103" cy="55262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Предложения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90C226"/>
                </a:solidFill>
                <a:ea typeface="+mj-ea"/>
                <a:cs typeface="+mj-cs"/>
              </a:rPr>
              <a:t/>
            </a:r>
            <a:br>
              <a:rPr lang="ru-RU" sz="2000" dirty="0">
                <a:solidFill>
                  <a:srgbClr val="90C226"/>
                </a:solidFill>
                <a:ea typeface="+mj-ea"/>
                <a:cs typeface="+mj-cs"/>
              </a:rPr>
            </a:b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1. Рассмотреть возможность для разработки и реализации муниципальной программы развития дополнительного образования, основанной на развитии различных механизмов социального партнерства, сетевой модели в рамках интеграции и взаимодействия общего, дополнительного и дошкольного образования. </a:t>
            </a:r>
            <a:b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2.Совершенствовать управленческие механизмы интеграции организаций общего и дополнительного образования в части разработки и реализации муниципальных заданий, обеспечивающих эффективную организацию внеурочной деятельности, сетевого взаимодействия направленных на удовлетворение разнообразных образовательных потребностей  образовательных учреждений СГО, обучающихся и запросов их родителей.</a:t>
            </a:r>
            <a:b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96017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717453"/>
            <a:ext cx="8596668" cy="532391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5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5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БЛАГОДАРИМ </a:t>
            </a:r>
          </a:p>
          <a:p>
            <a:pPr algn="ctr">
              <a:buNone/>
            </a:pPr>
            <a:r>
              <a:rPr lang="ru-RU" sz="5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</a:t>
            </a:r>
          </a:p>
          <a:p>
            <a:pPr algn="ctr">
              <a:buNone/>
            </a:pPr>
            <a:r>
              <a:rPr lang="ru-RU" sz="5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СОТРУДНИЧЕСТВО</a:t>
            </a:r>
            <a:endParaRPr lang="ru-RU" sz="54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734097"/>
            <a:ext cx="9057509" cy="530726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Цель:</a:t>
            </a:r>
          </a:p>
          <a:p>
            <a:pPr marL="0" indent="0" algn="ctr">
              <a:buNone/>
            </a:pPr>
            <a:r>
              <a:rPr lang="ru-RU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–создание единого образовательного пространства для обеспечения качества и доступности дополнительного образования, выполнение заказа общества на формирование успешной личности.</a:t>
            </a:r>
            <a:endParaRPr lang="ru-RU" sz="4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617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576775"/>
            <a:ext cx="8579208" cy="546458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Сетевое взаимодействие в образовательной системе </a:t>
            </a:r>
          </a:p>
          <a:p>
            <a:pPr algn="ctr">
              <a:buNone/>
            </a:pP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Сосьвинского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городского округа </a:t>
            </a:r>
          </a:p>
          <a:p>
            <a:pPr algn="ctr"/>
            <a:endParaRPr lang="ru-RU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позволяет разрабатывать, апробировать и предлагать профессиональному педагогическому сообществу инновационные модели содержания дополнительного образования  и способствует активной  деятельности по совместному использованию ресурсов образовательных учреждений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3985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0"/>
            <a:ext cx="8607343" cy="1339403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2021-2022 учебный год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951633" y="4079968"/>
            <a:ext cx="48772" cy="4267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71614" y="3407662"/>
            <a:ext cx="48772" cy="4267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65195" y="4468209"/>
            <a:ext cx="4502334" cy="1767993"/>
          </a:xfrm>
          <a:prstGeom prst="rect">
            <a:avLst/>
          </a:prstGeom>
        </p:spPr>
      </p:pic>
      <p:sp>
        <p:nvSpPr>
          <p:cNvPr id="8" name="Скругленный прямоугольник 7"/>
          <p:cNvSpPr/>
          <p:nvPr/>
        </p:nvSpPr>
        <p:spPr>
          <a:xfrm>
            <a:off x="511900" y="4484676"/>
            <a:ext cx="4341727" cy="1751526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СОШ с. Романово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5618" y="590844"/>
            <a:ext cx="7720346" cy="274320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728954">
            <a:off x="6865034" y="3215753"/>
            <a:ext cx="2490929" cy="1505843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18282874">
            <a:off x="1132646" y="3148377"/>
            <a:ext cx="2294192" cy="1505843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20956396">
            <a:off x="4290817" y="4674637"/>
            <a:ext cx="2734957" cy="1505843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957590" y="1153551"/>
            <a:ext cx="694171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ДО ДДТ </a:t>
            </a: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 Сосьва</a:t>
            </a: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(сотрудничество юридических лиц на основании договора о совместной деятельности)</a:t>
            </a:r>
            <a:endParaRPr lang="ru-RU" sz="2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593983" y="4875388"/>
            <a:ext cx="437354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Филиал МБОУ СОШ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с. Романово детский сад 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7 «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Ивушка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2904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80304"/>
            <a:ext cx="8582576" cy="111203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Дополнительные общеобразовательные программы: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12124" y="1094705"/>
            <a:ext cx="3670479" cy="23207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«Дети –друзья природы»</a:t>
            </a: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Вологжанина Дарья </a:t>
            </a: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Игоревна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02181" y="1094704"/>
            <a:ext cx="3872118" cy="212987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90581" y="227407"/>
            <a:ext cx="3688400" cy="2189567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567449"/>
            <a:ext cx="3688400" cy="2228204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57981" y="5179895"/>
            <a:ext cx="3900396" cy="1835771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02181" y="3271680"/>
            <a:ext cx="3688400" cy="2134493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90581" y="2464077"/>
            <a:ext cx="3688400" cy="227312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785899" y="1094704"/>
            <a:ext cx="332096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«Проектная деятельность для дошкольников»</a:t>
            </a: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Алешкевич Елена Анатольевна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2124" y="3825025"/>
            <a:ext cx="280507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«Бумажная фантазия»</a:t>
            </a: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Астанина Елена Альбертовна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62653" y="3733345"/>
            <a:ext cx="329536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«Рисуем вместе»</a:t>
            </a:r>
          </a:p>
          <a:p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Астанина Елена Альбертовна</a:t>
            </a:r>
          </a:p>
          <a:p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78051" y="5397764"/>
            <a:ext cx="336833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«Умный конструктор»</a:t>
            </a: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Карпов Сергей Владимирович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658018" y="631065"/>
            <a:ext cx="29200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«Шахматы»</a:t>
            </a: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Спирин Игорь Владимирович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658017" y="3271680"/>
            <a:ext cx="332096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«Волшебные кирпичики»</a:t>
            </a: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Ерохина Галина Николаевна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7682249" y="4810564"/>
            <a:ext cx="3895859" cy="1966162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«Вокальное и хоровое пение»</a:t>
            </a: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Худякова Виолетта Александровна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621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9306" y="270456"/>
            <a:ext cx="8762880" cy="6362163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освоения обучающихся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программного материала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9700" y="1418345"/>
            <a:ext cx="9092485" cy="406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207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Достижения обучающихся 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77334" y="1300766"/>
            <a:ext cx="9175003" cy="4741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81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96213" y="-1"/>
            <a:ext cx="6027314" cy="3455213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место, 2 место, 3 место в Муниципальном конкурсе «Первые цветы»</a:t>
            </a:r>
          </a:p>
          <a:p>
            <a:pPr algn="ctr"/>
            <a:endParaRPr lang="ru-RU" sz="2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Дипломы 1, 2, 3 степеней в муниципальном конкурсе «Космос»</a:t>
            </a:r>
          </a:p>
          <a:p>
            <a:pPr algn="ctr"/>
            <a:endParaRPr lang="ru-RU" sz="2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областном конкурсе к Дню Победы «Письмо с фронта»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658378" y="759852"/>
            <a:ext cx="4945487" cy="422427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место-хор «Это наша Победа» в Муниципальном конкурсе «Служить России»</a:t>
            </a:r>
          </a:p>
          <a:p>
            <a:pPr algn="ctr"/>
            <a:endParaRPr lang="ru-RU" sz="2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место Васькина Анастасия</a:t>
            </a: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Муниципальном конкурсе «Служить России»</a:t>
            </a:r>
          </a:p>
          <a:p>
            <a:pPr algn="ctr"/>
            <a:endParaRPr lang="ru-RU" sz="2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место –трио</a:t>
            </a: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Муниципальном конкурсе «Служить России»</a:t>
            </a:r>
          </a:p>
          <a:p>
            <a:pPr algn="ctr"/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0440" y="3625913"/>
            <a:ext cx="6226118" cy="3232087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76519" y="3625914"/>
            <a:ext cx="5743977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место в муниципальном туре НПК для обучающихся и воспитанников учреждений дополнительного образования СГО </a:t>
            </a: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«Интеллект плюс»</a:t>
            </a:r>
          </a:p>
          <a:p>
            <a:pPr algn="ctr"/>
            <a:endParaRPr lang="ru-RU" sz="2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место в муниципальном туре НПК для обучающихся и воспитанников учреждений дополнительного образования СГО</a:t>
            </a: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«Интеллект плюс»</a:t>
            </a:r>
          </a:p>
          <a:p>
            <a:pPr algn="ctr"/>
            <a:endParaRPr lang="ru-RU" sz="2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97306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3778809"/>
              </p:ext>
            </p:extLst>
          </p:nvPr>
        </p:nvGraphicFramePr>
        <p:xfrm>
          <a:off x="1" y="0"/>
          <a:ext cx="12080382" cy="6839023"/>
        </p:xfrm>
        <a:graphic>
          <a:graphicData uri="http://schemas.openxmlformats.org/drawingml/2006/table">
            <a:tbl>
              <a:tblPr/>
              <a:tblGrid>
                <a:gridCol w="1548052"/>
                <a:gridCol w="1922489"/>
                <a:gridCol w="1568893"/>
                <a:gridCol w="1568893"/>
                <a:gridCol w="1231112"/>
                <a:gridCol w="186832"/>
                <a:gridCol w="1282859"/>
                <a:gridCol w="1385626"/>
                <a:gridCol w="1385626"/>
              </a:tblGrid>
              <a:tr h="38008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b="1" dirty="0">
                          <a:latin typeface="Times New Roman"/>
                          <a:ea typeface="Calibri"/>
                          <a:cs typeface="Times New Roman"/>
                        </a:rPr>
                        <a:t>№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ФИО педагога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Педагогическая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нагрузка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Название программы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Классы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Количество обучающихся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Уровень усвоения программного материала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Достижения обучающихся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193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b="1" dirty="0">
                          <a:latin typeface="Times New Roman"/>
                          <a:ea typeface="Calibri"/>
                          <a:cs typeface="Times New Roman"/>
                        </a:rPr>
                        <a:t>Вологжанина Дарья Игоревна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 час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«Дети –друзья природы»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highlight>
                            <a:srgbClr val="FF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Класс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latin typeface="Times New Roman"/>
                          <a:ea typeface="Calibri"/>
                          <a:cs typeface="Times New Roman"/>
                        </a:rPr>
                        <a:t>9 человек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Низкий-0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Средний-9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Высокий-0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19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 час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«Дети –друзья природы»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Детский сад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5 человек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Низкий-0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Средний-5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Высокий-0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19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2.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Алешкевич Елена Анатольевна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latin typeface="Times New Roman"/>
                          <a:ea typeface="Calibri"/>
                          <a:cs typeface="Times New Roman"/>
                        </a:rPr>
                        <a:t>1 час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«Проектная деятельность дошкольника»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Детский сад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6 человек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Низкий-0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Средний-3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Высокий-3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616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latin typeface="Times New Roman"/>
                          <a:ea typeface="Calibri"/>
                          <a:cs typeface="Times New Roman"/>
                        </a:rPr>
                        <a:t>3.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b="1" dirty="0">
                          <a:latin typeface="Times New Roman"/>
                          <a:ea typeface="Calibri"/>
                          <a:cs typeface="Times New Roman"/>
                        </a:rPr>
                        <a:t>Астанина Елена Альбертовна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 час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latin typeface="Times New Roman"/>
                          <a:ea typeface="Calibri"/>
                          <a:cs typeface="Times New Roman"/>
                        </a:rPr>
                        <a:t>«Бумажная фантазия»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latin typeface="Times New Roman"/>
                          <a:ea typeface="Calibri"/>
                          <a:cs typeface="Times New Roman"/>
                        </a:rPr>
                        <a:t>3-4 классы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latin typeface="Times New Roman"/>
                          <a:ea typeface="Calibri"/>
                          <a:cs typeface="Times New Roman"/>
                        </a:rPr>
                        <a:t>12 человек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Низкий-0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Средний-6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Высокий-6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latin typeface="Times New Roman"/>
                          <a:ea typeface="Calibri"/>
                          <a:cs typeface="Times New Roman"/>
                        </a:rPr>
                        <a:t>1 место, 2 место, 3 место в муниципальном конкурсе «Первые цветы»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latin typeface="Times New Roman"/>
                          <a:ea typeface="Calibri"/>
                          <a:cs typeface="Times New Roman"/>
                        </a:rPr>
                        <a:t>Дипломы 1, 2, 3 степеней в муниципальном конкурсе «Космос»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latin typeface="Times New Roman"/>
                          <a:ea typeface="Calibri"/>
                          <a:cs typeface="Times New Roman"/>
                        </a:rPr>
                        <a:t>Участие в областном конкурсе к Дню Победы «Письмо с фронта»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19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«Рисуем вместе»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Детский сад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latin typeface="Times New Roman"/>
                          <a:ea typeface="Calibri"/>
                          <a:cs typeface="Times New Roman"/>
                        </a:rPr>
                        <a:t>9 человек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Низкий-0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Средний-4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Высокий-5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123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Худякова Виолетта Александровна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 час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«Вокальное и хоровое пение»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7-9 класс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latin typeface="Times New Roman"/>
                          <a:ea typeface="Calibri"/>
                          <a:cs typeface="Times New Roman"/>
                        </a:rPr>
                        <a:t>18 человек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latin typeface="Times New Roman"/>
                          <a:ea typeface="Calibri"/>
                          <a:cs typeface="Times New Roman"/>
                        </a:rPr>
                        <a:t>Низкий-0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latin typeface="Times New Roman"/>
                          <a:ea typeface="Calibri"/>
                          <a:cs typeface="Times New Roman"/>
                        </a:rPr>
                        <a:t>Средний-10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latin typeface="Times New Roman"/>
                          <a:ea typeface="Calibri"/>
                          <a:cs typeface="Times New Roman"/>
                        </a:rPr>
                        <a:t>Высокий-8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 место-хор «Это наша Победа» в Муниципальном конкурсе «Служить России»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2 место Васькина Анастасия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2 место –трио.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19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Карпов Сергей Владимирович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 час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«Умный конструктор»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15 человек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Низкий-0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Средний-13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Высокий-2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2 место в муниципальном туре НПК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19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Спирин Игорь Владимирович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 час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latin typeface="Times New Roman"/>
                          <a:ea typeface="Calibri"/>
                          <a:cs typeface="Times New Roman"/>
                        </a:rPr>
                        <a:t>«Шахматы»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9 человек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Низкий-0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Средний-8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Высокий-1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19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Ерохина Галина Николаевна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 час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«Веселые кирпичики»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 и 2 класс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9 человек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Низкий-0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Средний-9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Высокий-0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19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 час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«Веселые кирпичики»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Детский сад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8 человек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Низкий-5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Средний-3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Высокий-0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198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latin typeface="Times New Roman"/>
                          <a:ea typeface="Calibri"/>
                          <a:cs typeface="Times New Roman"/>
                        </a:rPr>
                        <a:t>ИТОГО:  7 педагогов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800" dirty="0">
                          <a:latin typeface="Times New Roman" pitchFamily="18" charset="0"/>
                          <a:cs typeface="Times New Roman" pitchFamily="18" charset="0"/>
                        </a:rPr>
                        <a:t>(9 часов </a:t>
                      </a:r>
                      <a:r>
                        <a:rPr lang="ru-RU" sz="700" dirty="0"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latin typeface="Times New Roman"/>
                          <a:ea typeface="Calibri"/>
                          <a:cs typeface="Times New Roman"/>
                        </a:rPr>
                        <a:t>9 дополнительных общеобразовательных программ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Классов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Обучающихся 100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Низкий-5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Средний-70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Высокий-25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latin typeface="Times New Roman"/>
                          <a:ea typeface="Calibri"/>
                          <a:cs typeface="Times New Roman"/>
                        </a:rPr>
                        <a:t>Достижения: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latin typeface="Times New Roman"/>
                          <a:ea typeface="Calibri"/>
                          <a:cs typeface="Times New Roman"/>
                        </a:rPr>
                        <a:t>1 место:3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latin typeface="Times New Roman"/>
                          <a:ea typeface="Calibri"/>
                          <a:cs typeface="Times New Roman"/>
                        </a:rPr>
                        <a:t>2 место:5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latin typeface="Times New Roman"/>
                          <a:ea typeface="Calibri"/>
                          <a:cs typeface="Times New Roman"/>
                        </a:rPr>
                        <a:t>3 место:2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latin typeface="Times New Roman"/>
                          <a:ea typeface="Calibri"/>
                          <a:cs typeface="Times New Roman"/>
                        </a:rPr>
                        <a:t>Участие:1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060" marR="23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340687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531</TotalTime>
  <Words>670</Words>
  <Application>Microsoft Office PowerPoint</Application>
  <PresentationFormat>Широкоэкранный</PresentationFormat>
  <Paragraphs>180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Calibri</vt:lpstr>
      <vt:lpstr>Times New Roman</vt:lpstr>
      <vt:lpstr>Trebuchet MS</vt:lpstr>
      <vt:lpstr>Wingdings 3</vt:lpstr>
      <vt:lpstr>Грань</vt:lpstr>
      <vt:lpstr>Тема Office</vt:lpstr>
      <vt:lpstr>Отчет по дополнительным общеобразовательным программам реализуемые в рамках сетевого взаимодействия образовательных учреждений Сосьвинского городского округа на базе МБОУ СОШ с. Романово, филиала МБОУ СОШ с. Романово детский сад № 7 «Ивушка» </vt:lpstr>
      <vt:lpstr>Презентация PowerPoint</vt:lpstr>
      <vt:lpstr>Презентация PowerPoint</vt:lpstr>
      <vt:lpstr>2021-2022 учебный год</vt:lpstr>
      <vt:lpstr>Дополнительные общеобразовательные программы:</vt:lpstr>
      <vt:lpstr>Презентация PowerPoint</vt:lpstr>
      <vt:lpstr>Достижения обучающихся </vt:lpstr>
      <vt:lpstr>Презентация PowerPoint</vt:lpstr>
      <vt:lpstr>Презентация PowerPoint</vt:lpstr>
      <vt:lpstr>Презентация PowerPoint</vt:lpstr>
      <vt:lpstr>Перспективы:  1. Расширить спектр предоставляемых дополнительных общеобразовательных программ (АвиаМоделирование, Профориентация, Возрождение народных ремесел (гончарное ремесло).  2. При получении лицензии на подвид дополнительное образования детей и взрослых осуществить мероприятия «Дорожная карта» по организации и реализации дополнительной общеобразовательной программы по приоритетной для вашего учреждения тематике, реализуемой в сетевой форме.  3. Рассмотрение образовательными учреждениями (МБОУ ДО ДДТ п. Сосьва и образовательное учреждение) вопроса о применении в образовательной деятельности индивидуальных образовательных маршрутов для обучающихся, дистанционной формы освоения ДООП  4. Организация методической поддержки образовательного учреждения, реализующего дополнительные общеобразовательные программы, в обновлении содержания и технологий обучения дополнительного образования     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по дополнительным общеобразовательным программам реализуемые в рамках сетевого взаимодействия образовательных учреждений Сосьвинского городского округа на базе МБОУ СОШ с. Романово, филиала МБОУ СОШ с. Романово детский сад № 7 «Ивушка» </dc:title>
  <dc:creator>Алешкевич</dc:creator>
  <cp:lastModifiedBy>Алешкевич</cp:lastModifiedBy>
  <cp:revision>46</cp:revision>
  <dcterms:created xsi:type="dcterms:W3CDTF">2022-05-25T07:57:40Z</dcterms:created>
  <dcterms:modified xsi:type="dcterms:W3CDTF">2022-05-31T06:19:26Z</dcterms:modified>
</cp:coreProperties>
</file>