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1" r:id="rId4"/>
    <p:sldId id="262" r:id="rId5"/>
    <p:sldId id="269" r:id="rId6"/>
    <p:sldId id="264" r:id="rId7"/>
    <p:sldId id="265" r:id="rId8"/>
    <p:sldId id="266" r:id="rId9"/>
  </p:sldIdLst>
  <p:sldSz cx="18719800" cy="10725150"/>
  <p:notesSz cx="18719800" cy="107251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678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404461" y="3324796"/>
            <a:ext cx="15917228" cy="22522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300" b="0" i="0">
                <a:solidFill>
                  <a:srgbClr val="682E8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808922" y="6006084"/>
            <a:ext cx="13108305" cy="26812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rgbClr val="6F2F9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300" b="0" i="0">
                <a:solidFill>
                  <a:srgbClr val="682E8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rgbClr val="6F2F9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300" b="0" i="0">
                <a:solidFill>
                  <a:srgbClr val="682E8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36307" y="2466784"/>
            <a:ext cx="8145875" cy="7078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643967" y="2466784"/>
            <a:ext cx="8145875" cy="7078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300" b="0" i="0">
                <a:solidFill>
                  <a:srgbClr val="682E8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06400" y="56845"/>
            <a:ext cx="1392148" cy="16563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300" b="0" i="0">
                <a:solidFill>
                  <a:srgbClr val="682E8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00347" y="2159889"/>
            <a:ext cx="11376660" cy="4415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rgbClr val="6F2F9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366891" y="9974390"/>
            <a:ext cx="5992368" cy="5362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36307" y="9974390"/>
            <a:ext cx="4307014" cy="5362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11/22/2025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482829" y="9974390"/>
            <a:ext cx="4307014" cy="5362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celakova@irc66.ru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hyperlink" Target="mailto:pupysheva@irc66.ru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720815" cy="1071981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720815" cy="1071981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8498585" y="9895738"/>
            <a:ext cx="11703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800" b="1" spc="-10" dirty="0">
                <a:solidFill>
                  <a:srgbClr val="682E8D"/>
                </a:solidFill>
                <a:latin typeface="Arial"/>
                <a:cs typeface="Arial"/>
              </a:rPr>
              <a:t>30</a:t>
            </a:r>
            <a:r>
              <a:rPr lang="ru-RU" sz="1800" b="1" spc="-10" dirty="0">
                <a:solidFill>
                  <a:srgbClr val="682E8D"/>
                </a:solidFill>
                <a:latin typeface="Arial"/>
                <a:cs typeface="Arial"/>
              </a:rPr>
              <a:t>.</a:t>
            </a:r>
            <a:r>
              <a:rPr lang="en-US" sz="1800" b="1" spc="-10" dirty="0">
                <a:solidFill>
                  <a:srgbClr val="682E8D"/>
                </a:solidFill>
                <a:latin typeface="Arial"/>
                <a:cs typeface="Arial"/>
              </a:rPr>
              <a:t>09</a:t>
            </a:r>
            <a:r>
              <a:rPr lang="ru-RU" sz="1800" b="1" spc="-10" dirty="0">
                <a:solidFill>
                  <a:srgbClr val="682E8D"/>
                </a:solidFill>
                <a:latin typeface="Arial"/>
                <a:cs typeface="Arial"/>
              </a:rPr>
              <a:t>.</a:t>
            </a:r>
            <a:r>
              <a:rPr lang="en-US" sz="1800" b="1" spc="-10" dirty="0">
                <a:solidFill>
                  <a:srgbClr val="682E8D"/>
                </a:solidFill>
                <a:latin typeface="Arial"/>
                <a:cs typeface="Arial"/>
              </a:rPr>
              <a:t>2025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264155" y="3757229"/>
            <a:ext cx="14288769" cy="237045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065" marR="5080" algn="ctr">
              <a:lnSpc>
                <a:spcPct val="106900"/>
              </a:lnSpc>
              <a:spcBef>
                <a:spcPts val="85"/>
              </a:spcBef>
            </a:pPr>
            <a:r>
              <a:rPr sz="4800" b="1" spc="-55" dirty="0">
                <a:latin typeface="Arial"/>
                <a:cs typeface="Arial"/>
              </a:rPr>
              <a:t>РЕ</a:t>
            </a:r>
            <a:r>
              <a:rPr sz="4800" b="1" spc="-250" dirty="0">
                <a:latin typeface="Arial"/>
                <a:cs typeface="Arial"/>
              </a:rPr>
              <a:t>З</a:t>
            </a:r>
            <a:r>
              <a:rPr sz="4800" b="1" spc="-254" dirty="0">
                <a:latin typeface="Arial"/>
                <a:cs typeface="Arial"/>
              </a:rPr>
              <a:t>У</a:t>
            </a:r>
            <a:r>
              <a:rPr sz="4800" b="1" spc="-55" dirty="0">
                <a:latin typeface="Arial"/>
                <a:cs typeface="Arial"/>
              </a:rPr>
              <a:t>Л</a:t>
            </a:r>
            <a:r>
              <a:rPr sz="4800" b="1" spc="-520" dirty="0">
                <a:latin typeface="Arial"/>
                <a:cs typeface="Arial"/>
              </a:rPr>
              <a:t>Ь</a:t>
            </a:r>
            <a:r>
              <a:rPr sz="4800" b="1" spc="-365" dirty="0">
                <a:latin typeface="Arial"/>
                <a:cs typeface="Arial"/>
              </a:rPr>
              <a:t>Т</a:t>
            </a:r>
            <a:r>
              <a:rPr sz="4800" b="1" spc="-295" dirty="0">
                <a:latin typeface="Arial"/>
                <a:cs typeface="Arial"/>
              </a:rPr>
              <a:t>А</a:t>
            </a:r>
            <a:r>
              <a:rPr sz="4800" b="1" spc="-55" dirty="0">
                <a:latin typeface="Arial"/>
                <a:cs typeface="Arial"/>
              </a:rPr>
              <a:t>Т</a:t>
            </a:r>
            <a:r>
              <a:rPr sz="4800" b="1" spc="5" dirty="0">
                <a:latin typeface="Arial"/>
                <a:cs typeface="Arial"/>
              </a:rPr>
              <a:t>Ы</a:t>
            </a:r>
            <a:r>
              <a:rPr sz="4800" b="1" spc="-110" dirty="0">
                <a:latin typeface="Arial"/>
                <a:cs typeface="Arial"/>
              </a:rPr>
              <a:t> </a:t>
            </a:r>
            <a:r>
              <a:rPr sz="4800" b="1" spc="-100" dirty="0">
                <a:latin typeface="Arial"/>
                <a:cs typeface="Arial"/>
              </a:rPr>
              <a:t>РАБОТЫ</a:t>
            </a:r>
            <a:r>
              <a:rPr sz="4800" b="1" spc="-195" dirty="0">
                <a:latin typeface="Arial"/>
                <a:cs typeface="Arial"/>
              </a:rPr>
              <a:t> </a:t>
            </a:r>
            <a:r>
              <a:rPr sz="4800" b="1" dirty="0">
                <a:latin typeface="Arial"/>
                <a:cs typeface="Arial"/>
              </a:rPr>
              <a:t>МОЦ</a:t>
            </a:r>
            <a:r>
              <a:rPr sz="4800" b="1" spc="-225" dirty="0">
                <a:latin typeface="Arial"/>
                <a:cs typeface="Arial"/>
              </a:rPr>
              <a:t> </a:t>
            </a:r>
            <a:r>
              <a:rPr sz="4800" b="1" dirty="0">
                <a:latin typeface="Arial"/>
                <a:cs typeface="Arial"/>
              </a:rPr>
              <a:t>ПО</a:t>
            </a:r>
            <a:r>
              <a:rPr sz="4800" b="1" spc="-229" dirty="0">
                <a:latin typeface="Arial"/>
                <a:cs typeface="Arial"/>
              </a:rPr>
              <a:t> </a:t>
            </a:r>
            <a:r>
              <a:rPr sz="4800" b="1" spc="-30" dirty="0">
                <a:latin typeface="Arial"/>
                <a:cs typeface="Arial"/>
              </a:rPr>
              <a:t>ВЫПОЛНЕНИЮ </a:t>
            </a:r>
            <a:r>
              <a:rPr sz="4800" b="1" dirty="0">
                <a:latin typeface="Arial"/>
                <a:cs typeface="Arial"/>
              </a:rPr>
              <a:t>ПЛАНА</a:t>
            </a:r>
            <a:r>
              <a:rPr sz="4800" b="1" spc="-265" dirty="0">
                <a:latin typeface="Arial"/>
                <a:cs typeface="Arial"/>
              </a:rPr>
              <a:t> </a:t>
            </a:r>
            <a:r>
              <a:rPr sz="4800" b="1" spc="-90" dirty="0">
                <a:latin typeface="Arial"/>
                <a:cs typeface="Arial"/>
              </a:rPr>
              <a:t>РАЗВИТИЯ</a:t>
            </a:r>
            <a:r>
              <a:rPr sz="4800" b="1" spc="-235" dirty="0">
                <a:latin typeface="Arial"/>
                <a:cs typeface="Arial"/>
              </a:rPr>
              <a:t> </a:t>
            </a:r>
            <a:r>
              <a:rPr sz="4800" b="1" spc="-10" dirty="0">
                <a:latin typeface="Arial"/>
                <a:cs typeface="Arial"/>
              </a:rPr>
              <a:t>ДОПОЛНИТЕЛЬНОГО </a:t>
            </a:r>
            <a:r>
              <a:rPr sz="4800" b="1" spc="-114" dirty="0">
                <a:latin typeface="Arial"/>
                <a:cs typeface="Arial"/>
              </a:rPr>
              <a:t>ОБРАЗОВАНИЯ</a:t>
            </a:r>
            <a:r>
              <a:rPr sz="4800" b="1" spc="-165" dirty="0">
                <a:latin typeface="Arial"/>
                <a:cs typeface="Arial"/>
              </a:rPr>
              <a:t> </a:t>
            </a:r>
            <a:r>
              <a:rPr sz="4800" b="1" dirty="0">
                <a:latin typeface="Arial"/>
                <a:cs typeface="Arial"/>
              </a:rPr>
              <a:t>В</a:t>
            </a:r>
            <a:r>
              <a:rPr sz="4800" b="1" spc="-235" dirty="0">
                <a:latin typeface="Arial"/>
                <a:cs typeface="Arial"/>
              </a:rPr>
              <a:t> </a:t>
            </a:r>
            <a:r>
              <a:rPr sz="4800" b="1" spc="-45" dirty="0">
                <a:latin typeface="Arial"/>
                <a:cs typeface="Arial"/>
              </a:rPr>
              <a:t>СУО</a:t>
            </a:r>
            <a:r>
              <a:rPr sz="4800" b="1" spc="-180" dirty="0">
                <a:latin typeface="Arial"/>
                <a:cs typeface="Arial"/>
              </a:rPr>
              <a:t> </a:t>
            </a:r>
            <a:r>
              <a:rPr sz="4800" b="1" dirty="0">
                <a:latin typeface="Arial"/>
                <a:cs typeface="Arial"/>
              </a:rPr>
              <a:t>ЗА</a:t>
            </a:r>
            <a:r>
              <a:rPr sz="4800" b="1" spc="-200" dirty="0">
                <a:latin typeface="Arial"/>
                <a:cs typeface="Arial"/>
              </a:rPr>
              <a:t> </a:t>
            </a:r>
            <a:r>
              <a:rPr sz="4800" b="1" dirty="0">
                <a:latin typeface="Arial"/>
                <a:cs typeface="Arial"/>
              </a:rPr>
              <a:t>II</a:t>
            </a:r>
            <a:r>
              <a:rPr lang="en-US" sz="4800" b="1" dirty="0">
                <a:latin typeface="Arial"/>
                <a:cs typeface="Arial"/>
              </a:rPr>
              <a:t>I</a:t>
            </a:r>
            <a:r>
              <a:rPr sz="4800" b="1" spc="-235" dirty="0">
                <a:latin typeface="Arial"/>
                <a:cs typeface="Arial"/>
              </a:rPr>
              <a:t> </a:t>
            </a:r>
            <a:r>
              <a:rPr sz="4800" b="1" spc="-105" dirty="0">
                <a:latin typeface="Arial"/>
                <a:cs typeface="Arial"/>
              </a:rPr>
              <a:t>КВАРТАЛ</a:t>
            </a:r>
            <a:r>
              <a:rPr sz="4800" b="1" spc="-155" dirty="0">
                <a:latin typeface="Arial"/>
                <a:cs typeface="Arial"/>
              </a:rPr>
              <a:t> </a:t>
            </a:r>
            <a:r>
              <a:rPr sz="4800" b="1" dirty="0">
                <a:latin typeface="Arial"/>
                <a:cs typeface="Arial"/>
              </a:rPr>
              <a:t>2025</a:t>
            </a:r>
            <a:r>
              <a:rPr sz="4800" b="1" spc="-200" dirty="0">
                <a:latin typeface="Arial"/>
                <a:cs typeface="Arial"/>
              </a:rPr>
              <a:t> </a:t>
            </a:r>
            <a:r>
              <a:rPr sz="4800" b="1" spc="-580" dirty="0">
                <a:latin typeface="Arial"/>
                <a:cs typeface="Arial"/>
              </a:rPr>
              <a:t>г</a:t>
            </a:r>
            <a:r>
              <a:rPr sz="4800" b="1" spc="-40" dirty="0">
                <a:latin typeface="Arial"/>
                <a:cs typeface="Arial"/>
              </a:rPr>
              <a:t>.</a:t>
            </a:r>
            <a:endParaRPr sz="4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721070" cy="10720070"/>
            <a:chOff x="0" y="0"/>
            <a:chExt cx="18721070" cy="107200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720815" cy="1071981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261616" y="576072"/>
              <a:ext cx="0" cy="868680"/>
            </a:xfrm>
            <a:custGeom>
              <a:avLst/>
              <a:gdLst/>
              <a:ahLst/>
              <a:cxnLst/>
              <a:rect l="l" t="t" r="r" b="b"/>
              <a:pathLst>
                <a:path h="868680">
                  <a:moveTo>
                    <a:pt x="0" y="0"/>
                  </a:moveTo>
                  <a:lnTo>
                    <a:pt x="0" y="868552"/>
                  </a:lnTo>
                </a:path>
              </a:pathLst>
            </a:custGeom>
            <a:ln w="18288">
              <a:solidFill>
                <a:srgbClr val="682E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06400" y="56845"/>
            <a:ext cx="1392148" cy="1567608"/>
          </a:xfrm>
          <a:prstGeom prst="rect">
            <a:avLst/>
          </a:prstGeom>
        </p:spPr>
        <p:txBody>
          <a:bodyPr vert="horz" wrap="square" lIns="0" tIns="180847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100"/>
              </a:spcBef>
            </a:pPr>
            <a:r>
              <a:rPr sz="9000" spc="-25" dirty="0"/>
              <a:t>0</a:t>
            </a:r>
            <a:r>
              <a:rPr lang="en-US" sz="9000" spc="-25" dirty="0"/>
              <a:t>1</a:t>
            </a:r>
            <a:endParaRPr sz="9000" dirty="0"/>
          </a:p>
        </p:txBody>
      </p:sp>
      <p:sp>
        <p:nvSpPr>
          <p:cNvPr id="6" name="object 6"/>
          <p:cNvSpPr txBox="1"/>
          <p:nvPr/>
        </p:nvSpPr>
        <p:spPr>
          <a:xfrm>
            <a:off x="2730500" y="759968"/>
            <a:ext cx="483235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16635" algn="l"/>
              </a:tabLst>
            </a:pPr>
            <a:r>
              <a:rPr sz="2400" spc="-20" dirty="0">
                <a:solidFill>
                  <a:srgbClr val="682E8D"/>
                </a:solidFill>
                <a:latin typeface="Arial"/>
                <a:cs typeface="Arial"/>
              </a:rPr>
              <a:t>ПЛАН</a:t>
            </a:r>
            <a:r>
              <a:rPr sz="2400" dirty="0">
                <a:solidFill>
                  <a:srgbClr val="682E8D"/>
                </a:solidFill>
                <a:latin typeface="Arial"/>
                <a:cs typeface="Arial"/>
              </a:rPr>
              <a:t>	НА</a:t>
            </a:r>
            <a:r>
              <a:rPr sz="2400" spc="-55" dirty="0">
                <a:solidFill>
                  <a:srgbClr val="682E8D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682E8D"/>
                </a:solidFill>
                <a:latin typeface="Arial"/>
                <a:cs typeface="Arial"/>
              </a:rPr>
              <a:t>III</a:t>
            </a:r>
            <a:r>
              <a:rPr sz="2400" spc="-114" dirty="0">
                <a:solidFill>
                  <a:srgbClr val="682E8D"/>
                </a:solidFill>
                <a:latin typeface="Arial"/>
                <a:cs typeface="Arial"/>
              </a:rPr>
              <a:t> </a:t>
            </a:r>
            <a:r>
              <a:rPr sz="2400" spc="-30" dirty="0">
                <a:solidFill>
                  <a:srgbClr val="682E8D"/>
                </a:solidFill>
                <a:latin typeface="Arial"/>
                <a:cs typeface="Arial"/>
              </a:rPr>
              <a:t>КВАРТАЛ</a:t>
            </a:r>
            <a:r>
              <a:rPr sz="2400" spc="-130" dirty="0">
                <a:solidFill>
                  <a:srgbClr val="682E8D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682E8D"/>
                </a:solidFill>
                <a:latin typeface="Arial"/>
                <a:cs typeface="Arial"/>
              </a:rPr>
              <a:t>2025</a:t>
            </a:r>
            <a:r>
              <a:rPr sz="2400" spc="-85" dirty="0">
                <a:solidFill>
                  <a:srgbClr val="682E8D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682E8D"/>
                </a:solidFill>
                <a:latin typeface="Arial"/>
                <a:cs typeface="Arial"/>
              </a:rPr>
              <a:t>ГОДА</a:t>
            </a:r>
            <a:endParaRPr sz="2400">
              <a:latin typeface="Arial"/>
              <a:cs typeface="Arial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2724150" y="1441196"/>
          <a:ext cx="13488670" cy="81076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30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6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92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36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41220">
                <a:tc>
                  <a:txBody>
                    <a:bodyPr/>
                    <a:lstStyle/>
                    <a:p>
                      <a:pPr marL="68580">
                        <a:lnSpc>
                          <a:spcPts val="3250"/>
                        </a:lnSpc>
                      </a:pPr>
                      <a:r>
                        <a:rPr sz="2800" b="1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Название</a:t>
                      </a:r>
                      <a:r>
                        <a:rPr sz="2800" b="1" spc="-7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1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события</a:t>
                      </a:r>
                      <a:endParaRPr sz="2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3250"/>
                        </a:lnSpc>
                      </a:pPr>
                      <a:r>
                        <a:rPr sz="2800" b="1" spc="-1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Организаторы</a:t>
                      </a:r>
                      <a:endParaRPr sz="2800" dirty="0">
                        <a:latin typeface="Arial"/>
                        <a:cs typeface="Arial"/>
                      </a:endParaRPr>
                    </a:p>
                    <a:p>
                      <a:pPr marL="69215" marR="1183640">
                        <a:lnSpc>
                          <a:spcPts val="3600"/>
                        </a:lnSpc>
                        <a:spcBef>
                          <a:spcPts val="160"/>
                        </a:spcBef>
                      </a:pPr>
                      <a:r>
                        <a:rPr sz="2800" b="1" spc="-1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мероприятия (события)</a:t>
                      </a:r>
                      <a:endParaRPr sz="2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3250"/>
                        </a:lnSpc>
                      </a:pPr>
                      <a:r>
                        <a:rPr sz="2800" b="1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Адресат</a:t>
                      </a:r>
                      <a:r>
                        <a:rPr sz="2800" b="1" spc="-105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1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события</a:t>
                      </a:r>
                      <a:endParaRPr sz="2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ts val="3250"/>
                        </a:lnSpc>
                      </a:pPr>
                      <a:r>
                        <a:rPr sz="2800" b="1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Сроки</a:t>
                      </a:r>
                      <a:r>
                        <a:rPr sz="2800" b="1" spc="-3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800" b="1" spc="-5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и</a:t>
                      </a:r>
                      <a:endParaRPr sz="2800" dirty="0">
                        <a:latin typeface="Arial"/>
                        <a:cs typeface="Arial"/>
                      </a:endParaRPr>
                    </a:p>
                    <a:p>
                      <a:pPr marL="7048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800" b="1" spc="-1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место</a:t>
                      </a:r>
                      <a:endParaRPr sz="2800" dirty="0">
                        <a:latin typeface="Arial"/>
                        <a:cs typeface="Arial"/>
                      </a:endParaRPr>
                    </a:p>
                    <a:p>
                      <a:pPr marL="7048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800" b="1" spc="-1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проведения</a:t>
                      </a:r>
                      <a:endParaRPr sz="28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9390">
                <a:tc>
                  <a:txBody>
                    <a:bodyPr/>
                    <a:lstStyle/>
                    <a:p>
                      <a:pPr marL="68580">
                        <a:lnSpc>
                          <a:spcPts val="2790"/>
                        </a:lnSpc>
                      </a:pPr>
                      <a:r>
                        <a:rPr sz="2400" b="1" spc="-25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Семинар-</a:t>
                      </a:r>
                      <a:r>
                        <a:rPr sz="2400" b="1" spc="-1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практикум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68580" marR="1366520">
                        <a:lnSpc>
                          <a:spcPct val="106900"/>
                        </a:lnSpc>
                        <a:spcBef>
                          <a:spcPts val="20"/>
                        </a:spcBef>
                      </a:pPr>
                      <a:r>
                        <a:rPr sz="2400" b="1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«Организация</a:t>
                      </a:r>
                      <a:r>
                        <a:rPr sz="2400" b="1" spc="-14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и </a:t>
                      </a:r>
                      <a:r>
                        <a:rPr sz="2400" b="1" spc="-1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проведение мероприятия туристско- краеведческой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68580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b="1" spc="-1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направленности»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0655">
                        <a:lnSpc>
                          <a:spcPts val="2790"/>
                        </a:lnSpc>
                        <a:tabLst>
                          <a:tab pos="1419860" algn="l"/>
                        </a:tabLst>
                      </a:pPr>
                      <a:r>
                        <a:rPr sz="2400" b="1" spc="-25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МОЦ</a:t>
                      </a:r>
                      <a:r>
                        <a:rPr sz="2400" b="1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2400" b="1" spc="-1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Сосьвинского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160655" marR="58419">
                        <a:lnSpc>
                          <a:spcPct val="106700"/>
                        </a:lnSpc>
                        <a:spcBef>
                          <a:spcPts val="25"/>
                        </a:spcBef>
                        <a:tabLst>
                          <a:tab pos="935355" algn="l"/>
                          <a:tab pos="1840230" algn="l"/>
                        </a:tabLst>
                      </a:pPr>
                      <a:r>
                        <a:rPr sz="2400" b="1" spc="-25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МО,</a:t>
                      </a:r>
                      <a:r>
                        <a:rPr sz="2400" b="1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2400" b="1" spc="-25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МОЦ</a:t>
                      </a:r>
                      <a:r>
                        <a:rPr sz="2400" b="1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	</a:t>
                      </a:r>
                      <a:r>
                        <a:rPr sz="2400" b="1" spc="-2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Гаринского </a:t>
                      </a:r>
                      <a:r>
                        <a:rPr sz="2400" b="1" spc="-25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МО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790"/>
                        </a:lnSpc>
                      </a:pPr>
                      <a:r>
                        <a:rPr sz="2400" b="1" spc="-1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Педагоги,методисты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69850" marR="889000">
                        <a:lnSpc>
                          <a:spcPct val="106700"/>
                        </a:lnSpc>
                        <a:spcBef>
                          <a:spcPts val="25"/>
                        </a:spcBef>
                      </a:pPr>
                      <a:r>
                        <a:rPr sz="2400" b="1" spc="-1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образовательных </a:t>
                      </a:r>
                      <a:r>
                        <a:rPr sz="2400" b="1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организаций</a:t>
                      </a:r>
                      <a:r>
                        <a:rPr sz="2400" b="1" spc="-14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25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МО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ts val="2790"/>
                        </a:lnSpc>
                      </a:pPr>
                      <a:r>
                        <a:rPr sz="2400" b="1" spc="-1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Сентябрь</a:t>
                      </a:r>
                      <a:endParaRPr sz="2400" dirty="0">
                        <a:latin typeface="Arial"/>
                        <a:cs typeface="Arial"/>
                      </a:endParaRPr>
                    </a:p>
                    <a:p>
                      <a:pPr marL="7048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b="1" spc="-2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2025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27070">
                <a:tc>
                  <a:txBody>
                    <a:bodyPr/>
                    <a:lstStyle/>
                    <a:p>
                      <a:pPr marL="1905" algn="ctr">
                        <a:lnSpc>
                          <a:spcPts val="2800"/>
                        </a:lnSpc>
                      </a:pPr>
                      <a:r>
                        <a:rPr sz="2400" b="1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Семинар</a:t>
                      </a:r>
                      <a:r>
                        <a:rPr sz="2400" b="1" spc="-95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25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2400" b="1" spc="-1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практикум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184785" marR="177800" indent="-3175" algn="ctr">
                        <a:lnSpc>
                          <a:spcPct val="107000"/>
                        </a:lnSpc>
                        <a:spcBef>
                          <a:spcPts val="15"/>
                        </a:spcBef>
                      </a:pPr>
                      <a:r>
                        <a:rPr sz="2400" b="1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"Фишки</a:t>
                      </a:r>
                      <a:r>
                        <a:rPr sz="2400" b="1" spc="2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2400" b="1" spc="-7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карман": </a:t>
                      </a:r>
                      <a:r>
                        <a:rPr sz="2400" b="1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Интеграция</a:t>
                      </a:r>
                      <a:r>
                        <a:rPr sz="2400" b="1" spc="-4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2400" b="1" spc="-7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системе дополнительного </a:t>
                      </a:r>
                      <a:r>
                        <a:rPr sz="2400" b="1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образования</a:t>
                      </a:r>
                      <a:r>
                        <a:rPr sz="2400" b="1" spc="-125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детей</a:t>
                      </a:r>
                      <a:r>
                        <a:rPr sz="2400" b="1" spc="-105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25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как </a:t>
                      </a:r>
                      <a:r>
                        <a:rPr sz="2400" b="1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фактор</a:t>
                      </a:r>
                      <a:r>
                        <a:rPr sz="2400" b="1" spc="-8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повышения качества</a:t>
                      </a:r>
                      <a:r>
                        <a:rPr sz="2400" b="1" spc="-125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образования.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160655" marR="441959">
                        <a:lnSpc>
                          <a:spcPct val="106700"/>
                        </a:lnSpc>
                      </a:pPr>
                      <a:r>
                        <a:rPr sz="2400" b="1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МОЦ</a:t>
                      </a:r>
                      <a:r>
                        <a:rPr sz="2400" b="1" spc="-25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Качканарского </a:t>
                      </a:r>
                      <a:r>
                        <a:rPr sz="2400" b="1" spc="-25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МО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76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800"/>
                        </a:lnSpc>
                      </a:pPr>
                      <a:r>
                        <a:rPr sz="2400" b="1" spc="-1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Педагоги</a:t>
                      </a:r>
                      <a:endParaRPr sz="2400">
                        <a:latin typeface="Arial"/>
                        <a:cs typeface="Arial"/>
                      </a:endParaRPr>
                    </a:p>
                    <a:p>
                      <a:pPr marL="69850" marR="935355">
                        <a:lnSpc>
                          <a:spcPct val="107100"/>
                        </a:lnSpc>
                        <a:spcBef>
                          <a:spcPts val="10"/>
                        </a:spcBef>
                      </a:pPr>
                      <a:r>
                        <a:rPr sz="2400" b="1" spc="-2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дополнительного </a:t>
                      </a:r>
                      <a:r>
                        <a:rPr sz="2400" b="1" spc="-1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образования, методисты,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485">
                        <a:lnSpc>
                          <a:spcPts val="2800"/>
                        </a:lnSpc>
                      </a:pPr>
                      <a:r>
                        <a:rPr sz="2400" b="1" spc="-1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Сентябрь</a:t>
                      </a:r>
                      <a:endParaRPr sz="2400" dirty="0">
                        <a:latin typeface="Arial"/>
                        <a:cs typeface="Arial"/>
                      </a:endParaRPr>
                    </a:p>
                    <a:p>
                      <a:pPr marL="7048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b="1" spc="-20" dirty="0">
                          <a:solidFill>
                            <a:srgbClr val="6F2F9F"/>
                          </a:solidFill>
                          <a:latin typeface="Arial"/>
                          <a:cs typeface="Arial"/>
                        </a:rPr>
                        <a:t>2025</a:t>
                      </a:r>
                      <a:endParaRPr sz="24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721070" cy="10464165"/>
            <a:chOff x="0" y="0"/>
            <a:chExt cx="18721070" cy="104641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720815" cy="1046378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261616" y="576072"/>
              <a:ext cx="0" cy="868680"/>
            </a:xfrm>
            <a:custGeom>
              <a:avLst/>
              <a:gdLst/>
              <a:ahLst/>
              <a:cxnLst/>
              <a:rect l="l" t="t" r="r" b="b"/>
              <a:pathLst>
                <a:path h="868680">
                  <a:moveTo>
                    <a:pt x="0" y="0"/>
                  </a:moveTo>
                  <a:lnTo>
                    <a:pt x="0" y="868552"/>
                  </a:lnTo>
                </a:path>
              </a:pathLst>
            </a:custGeom>
            <a:ln w="18288">
              <a:solidFill>
                <a:srgbClr val="682E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499973" y="224993"/>
            <a:ext cx="128651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0" spc="-25" dirty="0"/>
              <a:t>0</a:t>
            </a:r>
            <a:r>
              <a:rPr lang="en-US" sz="9000" spc="-25" dirty="0"/>
              <a:t>2</a:t>
            </a:r>
            <a:endParaRPr sz="9000" dirty="0"/>
          </a:p>
        </p:txBody>
      </p:sp>
      <p:sp>
        <p:nvSpPr>
          <p:cNvPr id="6" name="object 6"/>
          <p:cNvSpPr txBox="1"/>
          <p:nvPr/>
        </p:nvSpPr>
        <p:spPr>
          <a:xfrm>
            <a:off x="2660394" y="588495"/>
            <a:ext cx="4184903" cy="4013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5100"/>
              </a:lnSpc>
              <a:spcBef>
                <a:spcPts val="100"/>
              </a:spcBef>
            </a:pPr>
            <a:r>
              <a:rPr sz="2400" spc="-55" dirty="0">
                <a:solidFill>
                  <a:srgbClr val="682E8D"/>
                </a:solidFill>
                <a:latin typeface="Arial"/>
                <a:cs typeface="Arial"/>
              </a:rPr>
              <a:t>П</a:t>
            </a:r>
            <a:r>
              <a:rPr lang="ru-RU" sz="2400" spc="-55" dirty="0">
                <a:solidFill>
                  <a:srgbClr val="682E8D"/>
                </a:solidFill>
                <a:latin typeface="Arial"/>
                <a:cs typeface="Arial"/>
              </a:rPr>
              <a:t>лан на </a:t>
            </a:r>
            <a:r>
              <a:rPr lang="en-US" sz="2400" spc="-55" dirty="0">
                <a:solidFill>
                  <a:srgbClr val="682E8D"/>
                </a:solidFill>
                <a:latin typeface="Arial"/>
                <a:cs typeface="Arial"/>
              </a:rPr>
              <a:t>IV </a:t>
            </a:r>
            <a:r>
              <a:rPr lang="ru-RU" sz="2400" spc="-55" dirty="0">
                <a:solidFill>
                  <a:srgbClr val="682E8D"/>
                </a:solidFill>
                <a:latin typeface="Arial"/>
                <a:cs typeface="Arial"/>
              </a:rPr>
              <a:t>квартал 2025 года</a:t>
            </a:r>
            <a:endParaRPr sz="2400" dirty="0">
              <a:latin typeface="Arial"/>
              <a:cs typeface="Arial"/>
            </a:endParaRP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C0D4C0F1-6FB6-4091-B9DB-CB06492F9C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047637"/>
              </p:ext>
            </p:extLst>
          </p:nvPr>
        </p:nvGraphicFramePr>
        <p:xfrm>
          <a:off x="2660394" y="1578382"/>
          <a:ext cx="12572999" cy="8029971"/>
        </p:xfrm>
        <a:graphic>
          <a:graphicData uri="http://schemas.openxmlformats.org/drawingml/2006/table">
            <a:tbl>
              <a:tblPr firstRow="1" firstCol="1" bandRow="1"/>
              <a:tblGrid>
                <a:gridCol w="2057400">
                  <a:extLst>
                    <a:ext uri="{9D8B030D-6E8A-4147-A177-3AD203B41FA5}">
                      <a16:colId xmlns:a16="http://schemas.microsoft.com/office/drawing/2014/main" val="308318945"/>
                    </a:ext>
                  </a:extLst>
                </a:gridCol>
                <a:gridCol w="2102742">
                  <a:extLst>
                    <a:ext uri="{9D8B030D-6E8A-4147-A177-3AD203B41FA5}">
                      <a16:colId xmlns:a16="http://schemas.microsoft.com/office/drawing/2014/main" val="1885786598"/>
                    </a:ext>
                  </a:extLst>
                </a:gridCol>
                <a:gridCol w="1929764">
                  <a:extLst>
                    <a:ext uri="{9D8B030D-6E8A-4147-A177-3AD203B41FA5}">
                      <a16:colId xmlns:a16="http://schemas.microsoft.com/office/drawing/2014/main" val="2967899997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503716446"/>
                    </a:ext>
                  </a:extLst>
                </a:gridCol>
                <a:gridCol w="1572797">
                  <a:extLst>
                    <a:ext uri="{9D8B030D-6E8A-4147-A177-3AD203B41FA5}">
                      <a16:colId xmlns:a16="http://schemas.microsoft.com/office/drawing/2014/main" val="3601302174"/>
                    </a:ext>
                  </a:extLst>
                </a:gridCol>
                <a:gridCol w="2700496">
                  <a:extLst>
                    <a:ext uri="{9D8B030D-6E8A-4147-A177-3AD203B41FA5}">
                      <a16:colId xmlns:a16="http://schemas.microsoft.com/office/drawing/2014/main" val="2310203519"/>
                    </a:ext>
                  </a:extLst>
                </a:gridCol>
              </a:tblGrid>
              <a:tr h="819596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Октябрь</a:t>
                      </a:r>
                      <a:endParaRPr lang="ru-RU" sz="1600" kern="1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Ноябрь</a:t>
                      </a:r>
                      <a:endParaRPr lang="ru-RU" sz="1600" kern="1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Декабрь</a:t>
                      </a:r>
                      <a:endParaRPr lang="ru-RU" sz="1600" kern="1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55" marR="621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Семинар-практикум «Одарённость-как не погасить искру и разжечь пламя»</a:t>
                      </a:r>
                      <a:endParaRPr lang="ru-RU" sz="1600" b="1" kern="1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55" marR="621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МОЦ </a:t>
                      </a:r>
                      <a:r>
                        <a:rPr lang="ru-RU" sz="1600" b="1" kern="100" dirty="0" err="1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Нижнетуринский</a:t>
                      </a:r>
                      <a:r>
                        <a:rPr lang="en-US" sz="1600" b="1" kern="1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9017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муниципальный округ</a:t>
                      </a:r>
                      <a:endParaRPr lang="ru-RU" sz="1600" b="1" kern="1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55" marR="621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Методисты, педагоги ДО</a:t>
                      </a:r>
                    </a:p>
                  </a:txBody>
                  <a:tcPr marL="62155" marR="621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Октябрь 2025</a:t>
                      </a:r>
                      <a:endParaRPr lang="ru-RU" sz="1600" b="1" kern="1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55" marR="621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Представление лучшего опыта работы с одарёнными детьми</a:t>
                      </a:r>
                      <a:endParaRPr lang="ru-RU" sz="1600" b="1" kern="1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55" marR="621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6629165"/>
                  </a:ext>
                </a:extLst>
              </a:tr>
              <a:tr h="29957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Семинар – презентация «Центр особенного детского творчества»: методы работы с детьми-инвалидами и детьми с ОВЗ при реализации ДООП технической, естественнонаучной и социально-гуманитарной направленности</a:t>
                      </a:r>
                      <a:endParaRPr lang="ru-RU" sz="1600" b="1" kern="1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55" marR="621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МОЦ Городской округ «Лесной»</a:t>
                      </a:r>
                      <a:endParaRPr lang="ru-RU" sz="1600" b="1" kern="1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55" marR="621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Методисты, педагоги ДО, педагоги коррекционных школ</a:t>
                      </a:r>
                    </a:p>
                  </a:txBody>
                  <a:tcPr marL="62155" marR="621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Октябрь 2025</a:t>
                      </a:r>
                      <a:endParaRPr lang="ru-RU" sz="1600" b="1" kern="1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55" marR="621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Представление эффективного опыта работы с детьми-инвалидами и детьми с ОВЗ в режиме онлайн, создание видео мастер-классов с реализацией методик, представленных на семинаре </a:t>
                      </a:r>
                      <a:endParaRPr lang="ru-RU" sz="1600" b="1" kern="1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55" marR="621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491799"/>
                  </a:ext>
                </a:extLst>
              </a:tr>
              <a:tr h="36200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Методический семинар «Привлечение детей, состоящих на различных видах учета, в социально значимую деятельность: опыт и перспективы»</a:t>
                      </a:r>
                      <a:endParaRPr lang="ru-RU" sz="1600" b="1" kern="1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55" marR="621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МОЦ </a:t>
                      </a:r>
                      <a:r>
                        <a:rPr lang="ru-RU" sz="1600" b="1" kern="100" dirty="0" err="1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Новолялинского</a:t>
                      </a: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муниципального округа</a:t>
                      </a:r>
                      <a:endParaRPr lang="ru-RU" sz="1600" b="1" kern="1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55" marR="621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Социальные педагоги, педагоги дополнительного образования, советники директоров по воспитанию и связям с детскими общественными объединениями</a:t>
                      </a:r>
                    </a:p>
                  </a:txBody>
                  <a:tcPr marL="62155" marR="621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Октябрь 2025</a:t>
                      </a:r>
                      <a:endParaRPr lang="ru-RU" sz="1600" b="1" kern="10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55" marR="621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="1" kern="100" dirty="0">
                          <a:solidFill>
                            <a:srgbClr val="7030A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Представление лучшего опыта работы в данном направлении</a:t>
                      </a:r>
                      <a:endParaRPr lang="ru-RU" sz="1600" b="1" kern="100" dirty="0">
                        <a:solidFill>
                          <a:srgbClr val="7030A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155" marR="6215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005842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9" y="-252102"/>
            <a:ext cx="18722795" cy="10718800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2262891" y="579178"/>
            <a:ext cx="0" cy="869950"/>
          </a:xfrm>
          <a:custGeom>
            <a:avLst/>
            <a:gdLst/>
            <a:ahLst/>
            <a:cxnLst/>
            <a:rect l="l" t="t" r="r" b="b"/>
            <a:pathLst>
              <a:path h="869950">
                <a:moveTo>
                  <a:pt x="0" y="0"/>
                </a:moveTo>
                <a:lnTo>
                  <a:pt x="0" y="869847"/>
                </a:lnTo>
              </a:path>
            </a:pathLst>
          </a:custGeom>
          <a:ln w="17999">
            <a:solidFill>
              <a:srgbClr val="682F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00434" y="258453"/>
            <a:ext cx="1403985" cy="12900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90" dirty="0">
                <a:solidFill>
                  <a:srgbClr val="682F8D"/>
                </a:solidFill>
              </a:rPr>
              <a:t>0</a:t>
            </a:r>
            <a:r>
              <a:rPr lang="ru-RU" spc="-90" dirty="0">
                <a:solidFill>
                  <a:srgbClr val="682F8D"/>
                </a:solidFill>
              </a:rPr>
              <a:t>3</a:t>
            </a:r>
            <a:endParaRPr dirty="0">
              <a:solidFill>
                <a:srgbClr val="682F8D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60617" y="719594"/>
            <a:ext cx="5306060" cy="4126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900"/>
              </a:lnSpc>
              <a:spcBef>
                <a:spcPts val="100"/>
              </a:spcBef>
            </a:pPr>
            <a:r>
              <a:rPr lang="ru-RU" sz="2400" spc="-45" dirty="0">
                <a:solidFill>
                  <a:srgbClr val="682F8D"/>
                </a:solidFill>
                <a:latin typeface="Montserrat"/>
                <a:cs typeface="Montserrat"/>
              </a:rPr>
              <a:t>ПОСТ-РЕЛИЗ</a:t>
            </a:r>
            <a:endParaRPr sz="2400" dirty="0">
              <a:solidFill>
                <a:srgbClr val="682F8D"/>
              </a:solidFill>
              <a:latin typeface="Montserrat"/>
              <a:cs typeface="Montserrat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2ACE34B-20F1-481E-AAF2-7CE94D93E4F5}"/>
              </a:ext>
            </a:extLst>
          </p:cNvPr>
          <p:cNvSpPr/>
          <p:nvPr/>
        </p:nvSpPr>
        <p:spPr>
          <a:xfrm>
            <a:off x="2660618" y="1449128"/>
            <a:ext cx="13023883" cy="7848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defRPr/>
            </a:pPr>
            <a:endParaRPr lang="ru-RU" sz="2400" dirty="0">
              <a:solidFill>
                <a:srgbClr val="7030A0"/>
              </a:solidFill>
              <a:latin typeface="Montserrat" panose="020B0604020202020204"/>
              <a:ea typeface="Times New Roman" panose="02020603050405020304" pitchFamily="18" charset="0"/>
              <a:cs typeface="Arial"/>
              <a:sym typeface="Arial"/>
            </a:endParaRPr>
          </a:p>
          <a:p>
            <a:pPr algn="ctr">
              <a:buClr>
                <a:srgbClr val="000000"/>
              </a:buClr>
              <a:defRPr/>
            </a:pP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  <a:cs typeface="Arial"/>
                <a:sym typeface="Arial"/>
              </a:rPr>
              <a:t>Название события</a:t>
            </a:r>
            <a:endParaRPr lang="ru-RU" sz="2400" dirty="0">
              <a:solidFill>
                <a:srgbClr val="7030A0"/>
              </a:solidFill>
              <a:latin typeface="Montserrat" panose="020B0604020202020204"/>
              <a:ea typeface="Times New Roman" panose="02020603050405020304" pitchFamily="18" charset="0"/>
              <a:cs typeface="Arial"/>
              <a:sym typeface="Arial"/>
            </a:endParaRPr>
          </a:p>
          <a:p>
            <a:pPr algn="just">
              <a:buClr>
                <a:srgbClr val="000000"/>
              </a:buClr>
              <a:defRPr/>
            </a:pP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  <a:cs typeface="Arial"/>
                <a:sym typeface="Arial"/>
              </a:rPr>
              <a:t>1.Дата, время, тема мероприятия.</a:t>
            </a:r>
          </a:p>
          <a:p>
            <a:pPr algn="just">
              <a:buClr>
                <a:srgbClr val="000000"/>
              </a:buClr>
              <a:defRPr/>
            </a:pPr>
            <a:endParaRPr lang="ru-RU" sz="2400" b="1" dirty="0">
              <a:solidFill>
                <a:srgbClr val="7030A0"/>
              </a:solidFill>
              <a:latin typeface="Montserrat" panose="020B0604020202020204"/>
              <a:ea typeface="Times New Roman" panose="02020603050405020304" pitchFamily="18" charset="0"/>
              <a:cs typeface="Arial"/>
              <a:sym typeface="Arial"/>
            </a:endParaRPr>
          </a:p>
          <a:p>
            <a:pPr algn="just">
              <a:buClr>
                <a:srgbClr val="000000"/>
              </a:buClr>
              <a:defRPr/>
            </a:pP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  <a:cs typeface="Arial"/>
                <a:sym typeface="Arial"/>
              </a:rPr>
              <a:t>2.Количество участников, перечень муниципальных образований, участвующих в мероприятии (в алфавитном порядке).</a:t>
            </a:r>
          </a:p>
          <a:p>
            <a:pPr algn="just">
              <a:buClr>
                <a:srgbClr val="000000"/>
              </a:buClr>
              <a:defRPr/>
            </a:pPr>
            <a:endParaRPr lang="ru-RU" sz="2400" b="1" dirty="0">
              <a:solidFill>
                <a:srgbClr val="7030A0"/>
              </a:solidFill>
              <a:latin typeface="Montserrat" panose="020B0604020202020204"/>
              <a:ea typeface="Times New Roman" panose="02020603050405020304" pitchFamily="18" charset="0"/>
              <a:cs typeface="Arial"/>
              <a:sym typeface="Arial"/>
            </a:endParaRPr>
          </a:p>
          <a:p>
            <a:pPr algn="just">
              <a:buClr>
                <a:srgbClr val="000000"/>
              </a:buClr>
              <a:defRPr/>
            </a:pP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  <a:cs typeface="Arial"/>
                <a:sym typeface="Arial"/>
              </a:rPr>
              <a:t>3.Вид мероприятия </a:t>
            </a:r>
            <a:r>
              <a:rPr lang="ru-RU" sz="2400" b="1" i="1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  <a:cs typeface="Arial"/>
                <a:sym typeface="Arial"/>
              </a:rPr>
              <a:t>(открытый урок, семинар, мастер-класс и т.п.).</a:t>
            </a: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  <a:cs typeface="Arial"/>
                <a:sym typeface="Arial"/>
              </a:rPr>
              <a:t> </a:t>
            </a:r>
          </a:p>
          <a:p>
            <a:pPr algn="just">
              <a:buClr>
                <a:srgbClr val="000000"/>
              </a:buClr>
              <a:defRPr/>
            </a:pPr>
            <a:endParaRPr lang="ru-RU" sz="2400" b="1" dirty="0">
              <a:solidFill>
                <a:srgbClr val="7030A0"/>
              </a:solidFill>
              <a:latin typeface="Montserrat" panose="020B0604020202020204"/>
              <a:ea typeface="Times New Roman" panose="02020603050405020304" pitchFamily="18" charset="0"/>
              <a:cs typeface="Arial"/>
              <a:sym typeface="Arial"/>
            </a:endParaRPr>
          </a:p>
          <a:p>
            <a:pPr algn="just">
              <a:buClr>
                <a:srgbClr val="000000"/>
              </a:buClr>
              <a:defRPr/>
            </a:pP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  <a:cs typeface="Arial"/>
                <a:sym typeface="Arial"/>
              </a:rPr>
              <a:t>4.Перечисление значимых присутствовавших персон (экспертов), их должности.</a:t>
            </a:r>
          </a:p>
          <a:p>
            <a:pPr algn="just">
              <a:buClr>
                <a:srgbClr val="000000"/>
              </a:buClr>
              <a:defRPr/>
            </a:pPr>
            <a:endParaRPr lang="ru-RU" sz="2400" b="1" dirty="0">
              <a:solidFill>
                <a:srgbClr val="7030A0"/>
              </a:solidFill>
              <a:latin typeface="Montserrat" panose="020B0604020202020204"/>
              <a:ea typeface="Times New Roman" panose="02020603050405020304" pitchFamily="18" charset="0"/>
              <a:cs typeface="Arial"/>
              <a:sym typeface="Arial"/>
            </a:endParaRPr>
          </a:p>
          <a:p>
            <a:pPr algn="just">
              <a:buClr>
                <a:srgbClr val="000000"/>
              </a:buClr>
              <a:defRPr/>
            </a:pP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  <a:cs typeface="Arial"/>
                <a:sym typeface="Arial"/>
              </a:rPr>
              <a:t>5.Краткая характеристика сообщений </a:t>
            </a:r>
            <a:r>
              <a:rPr lang="ru-RU" sz="2400" b="1" i="1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  <a:cs typeface="Arial"/>
                <a:sym typeface="Arial"/>
              </a:rPr>
              <a:t>(какие проблемы были освещены, подходы к их решению; технологии и методики, средства обучения и т.п., продемонстрированные докладчиками в ходе мероприятия).</a:t>
            </a:r>
          </a:p>
          <a:p>
            <a:pPr algn="just">
              <a:buClr>
                <a:srgbClr val="000000"/>
              </a:buClr>
              <a:defRPr/>
            </a:pPr>
            <a:endParaRPr lang="ru-RU" sz="2400" b="1" dirty="0">
              <a:solidFill>
                <a:srgbClr val="7030A0"/>
              </a:solidFill>
              <a:latin typeface="Montserrat" panose="020B0604020202020204"/>
              <a:ea typeface="Times New Roman" panose="02020603050405020304" pitchFamily="18" charset="0"/>
              <a:cs typeface="Arial"/>
              <a:sym typeface="Arial"/>
            </a:endParaRPr>
          </a:p>
          <a:p>
            <a:pPr algn="just">
              <a:buClr>
                <a:srgbClr val="000000"/>
              </a:buClr>
              <a:defRPr/>
            </a:pP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  <a:cs typeface="Arial"/>
                <a:sym typeface="Arial"/>
              </a:rPr>
              <a:t>6.Ключевые высказывания докладчиков, комментарии экспертов.</a:t>
            </a:r>
          </a:p>
          <a:p>
            <a:pPr algn="just">
              <a:buClr>
                <a:srgbClr val="000000"/>
              </a:buClr>
              <a:defRPr/>
            </a:pPr>
            <a:endParaRPr lang="ru-RU" sz="2400" b="1" dirty="0">
              <a:solidFill>
                <a:srgbClr val="7030A0"/>
              </a:solidFill>
              <a:latin typeface="Montserrat" panose="020B0604020202020204"/>
              <a:ea typeface="Times New Roman" panose="02020603050405020304" pitchFamily="18" charset="0"/>
              <a:cs typeface="Arial"/>
              <a:sym typeface="Arial"/>
            </a:endParaRPr>
          </a:p>
          <a:p>
            <a:pPr algn="just">
              <a:buClr>
                <a:srgbClr val="000000"/>
              </a:buClr>
              <a:defRPr/>
            </a:pP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  <a:cs typeface="Arial"/>
                <a:sym typeface="Arial"/>
              </a:rPr>
              <a:t>7.Итоги </a:t>
            </a:r>
            <a:r>
              <a:rPr lang="ru-RU" sz="2400" b="1" i="1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  <a:cs typeface="Arial"/>
                <a:sym typeface="Arial"/>
              </a:rPr>
              <a:t>(вывод из информации, полученной в ходе мероприятия, достигнутые результаты).</a:t>
            </a:r>
          </a:p>
          <a:p>
            <a:pPr algn="just">
              <a:buClr>
                <a:srgbClr val="000000"/>
              </a:buClr>
              <a:defRPr/>
            </a:pPr>
            <a:endParaRPr lang="ru-RU" sz="2400" dirty="0">
              <a:solidFill>
                <a:srgbClr val="7030A0"/>
              </a:solidFill>
              <a:latin typeface="Montserrat" panose="020B0604020202020204"/>
              <a:ea typeface="Times New Roman" panose="02020603050405020304" pitchFamily="18" charset="0"/>
              <a:cs typeface="Arial"/>
              <a:sym typeface="Arial"/>
            </a:endParaRPr>
          </a:p>
          <a:p>
            <a:pPr algn="just">
              <a:buClr>
                <a:srgbClr val="000000"/>
              </a:buClr>
              <a:defRPr/>
            </a:pPr>
            <a:r>
              <a:rPr lang="ru-RU" sz="2400" b="1" dirty="0">
                <a:solidFill>
                  <a:srgbClr val="7030A0"/>
                </a:solidFill>
                <a:latin typeface="Montserrat" panose="020B0604020202020204"/>
                <a:ea typeface="Times New Roman" panose="02020603050405020304" pitchFamily="18" charset="0"/>
                <a:cs typeface="Arial"/>
                <a:sym typeface="Arial"/>
              </a:rPr>
              <a:t>8.Отзывы участников.</a:t>
            </a:r>
          </a:p>
          <a:p>
            <a:pPr algn="just">
              <a:buClr>
                <a:srgbClr val="000000"/>
              </a:buClr>
              <a:defRPr/>
            </a:pPr>
            <a:endParaRPr lang="ru-RU" sz="2400" dirty="0">
              <a:latin typeface="Montserrat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923110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2608" y="0"/>
            <a:ext cx="18428335" cy="10720070"/>
            <a:chOff x="292608" y="0"/>
            <a:chExt cx="18428335" cy="1072007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92608" y="0"/>
              <a:ext cx="18428207" cy="1071981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2261615" y="576072"/>
              <a:ext cx="0" cy="868680"/>
            </a:xfrm>
            <a:custGeom>
              <a:avLst/>
              <a:gdLst/>
              <a:ahLst/>
              <a:cxnLst/>
              <a:rect l="l" t="t" r="r" b="b"/>
              <a:pathLst>
                <a:path h="868680">
                  <a:moveTo>
                    <a:pt x="0" y="0"/>
                  </a:moveTo>
                  <a:lnTo>
                    <a:pt x="0" y="868552"/>
                  </a:lnTo>
                </a:path>
              </a:pathLst>
            </a:custGeom>
            <a:ln w="18288">
              <a:solidFill>
                <a:srgbClr val="682E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99973" y="224993"/>
            <a:ext cx="1286510" cy="13978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0" spc="-25" dirty="0">
                <a:solidFill>
                  <a:srgbClr val="682E8D"/>
                </a:solidFill>
                <a:latin typeface="Arial"/>
                <a:cs typeface="Arial"/>
              </a:rPr>
              <a:t>0</a:t>
            </a:r>
            <a:r>
              <a:rPr lang="ru-RU" sz="9000" spc="-25" dirty="0">
                <a:solidFill>
                  <a:srgbClr val="682E8D"/>
                </a:solidFill>
                <a:latin typeface="Arial"/>
                <a:cs typeface="Arial"/>
              </a:rPr>
              <a:t>4</a:t>
            </a:r>
            <a:endParaRPr sz="90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60395" y="728853"/>
            <a:ext cx="36048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spc="-50" dirty="0">
                <a:solidFill>
                  <a:srgbClr val="682E8D"/>
                </a:solidFill>
                <a:latin typeface="Arial"/>
                <a:cs typeface="Arial"/>
              </a:rPr>
              <a:t>РЕСУРСНАЯ КАРТА СУО</a:t>
            </a:r>
            <a:endParaRPr sz="2400" dirty="0">
              <a:latin typeface="Arial"/>
              <a:cs typeface="Arial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D689DB3-8BD7-4265-82C2-C2EF10689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2244" y="1444752"/>
            <a:ext cx="12725399" cy="887369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670474" y="1555738"/>
            <a:ext cx="2757459" cy="2752805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2638023" y="5991324"/>
            <a:ext cx="3601720" cy="2288540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sz="2750" b="1" dirty="0">
                <a:solidFill>
                  <a:srgbClr val="6F2F9F"/>
                </a:solidFill>
                <a:latin typeface="Courier New"/>
                <a:cs typeface="Courier New"/>
              </a:rPr>
              <a:t>Ц</a:t>
            </a:r>
            <a:r>
              <a:rPr sz="2750" b="1" spc="-1370" dirty="0">
                <a:solidFill>
                  <a:srgbClr val="6F2F9F"/>
                </a:solidFill>
                <a:latin typeface="Courier New"/>
                <a:cs typeface="Courier New"/>
              </a:rPr>
              <a:t> </a:t>
            </a:r>
            <a:r>
              <a:rPr sz="2750" b="1" spc="-10" dirty="0">
                <a:solidFill>
                  <a:srgbClr val="6F2F9F"/>
                </a:solidFill>
                <a:latin typeface="Courier New"/>
                <a:cs typeface="Courier New"/>
              </a:rPr>
              <a:t>елакова</a:t>
            </a:r>
            <a:endParaRPr sz="2750">
              <a:latin typeface="Courier New"/>
              <a:cs typeface="Courier New"/>
            </a:endParaRPr>
          </a:p>
          <a:p>
            <a:pPr marL="121920">
              <a:lnSpc>
                <a:spcPct val="100000"/>
              </a:lnSpc>
              <a:spcBef>
                <a:spcPts val="350"/>
              </a:spcBef>
            </a:pPr>
            <a:r>
              <a:rPr sz="2750" b="1" dirty="0">
                <a:solidFill>
                  <a:srgbClr val="6F2F9F"/>
                </a:solidFill>
                <a:latin typeface="Courier New"/>
                <a:cs typeface="Courier New"/>
              </a:rPr>
              <a:t>М</a:t>
            </a:r>
            <a:r>
              <a:rPr sz="2750" b="1" spc="-1190" dirty="0">
                <a:solidFill>
                  <a:srgbClr val="6F2F9F"/>
                </a:solidFill>
                <a:latin typeface="Courier New"/>
                <a:cs typeface="Courier New"/>
              </a:rPr>
              <a:t> </a:t>
            </a:r>
            <a:r>
              <a:rPr sz="2750" b="1" spc="-10" dirty="0">
                <a:solidFill>
                  <a:srgbClr val="6F2F9F"/>
                </a:solidFill>
                <a:latin typeface="Courier New"/>
                <a:cs typeface="Courier New"/>
              </a:rPr>
              <a:t>арина</a:t>
            </a:r>
            <a:r>
              <a:rPr sz="2750" b="1" spc="-795" dirty="0">
                <a:solidFill>
                  <a:srgbClr val="6F2F9F"/>
                </a:solidFill>
                <a:latin typeface="Courier New"/>
                <a:cs typeface="Courier New"/>
              </a:rPr>
              <a:t> </a:t>
            </a:r>
            <a:r>
              <a:rPr sz="2750" b="1" spc="-10" dirty="0">
                <a:solidFill>
                  <a:srgbClr val="6F2F9F"/>
                </a:solidFill>
                <a:latin typeface="Courier New"/>
                <a:cs typeface="Courier New"/>
              </a:rPr>
              <a:t>Павловна</a:t>
            </a:r>
            <a:endParaRPr sz="275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370"/>
              </a:spcBef>
            </a:pPr>
            <a:r>
              <a:rPr sz="2750" dirty="0">
                <a:solidFill>
                  <a:srgbClr val="6F2F9F"/>
                </a:solidFill>
                <a:latin typeface="Courier New"/>
                <a:cs typeface="Courier New"/>
              </a:rPr>
              <a:t>8</a:t>
            </a:r>
            <a:r>
              <a:rPr sz="2750" spc="-790" dirty="0">
                <a:solidFill>
                  <a:srgbClr val="6F2F9F"/>
                </a:solidFill>
                <a:latin typeface="Courier New"/>
                <a:cs typeface="Courier New"/>
              </a:rPr>
              <a:t> </a:t>
            </a:r>
            <a:r>
              <a:rPr sz="2750" spc="-10" dirty="0">
                <a:solidFill>
                  <a:srgbClr val="6F2F9F"/>
                </a:solidFill>
                <a:latin typeface="Courier New"/>
                <a:cs typeface="Courier New"/>
              </a:rPr>
              <a:t>(343)</a:t>
            </a:r>
            <a:r>
              <a:rPr sz="2750" spc="-830" dirty="0">
                <a:solidFill>
                  <a:srgbClr val="6F2F9F"/>
                </a:solidFill>
                <a:latin typeface="Courier New"/>
                <a:cs typeface="Courier New"/>
              </a:rPr>
              <a:t> </a:t>
            </a:r>
            <a:r>
              <a:rPr sz="2750" spc="-35" dirty="0">
                <a:solidFill>
                  <a:srgbClr val="6F2F9F"/>
                </a:solidFill>
                <a:latin typeface="Courier New"/>
                <a:cs typeface="Courier New"/>
              </a:rPr>
              <a:t>286-</a:t>
            </a:r>
            <a:r>
              <a:rPr sz="2750" spc="-10" dirty="0">
                <a:solidFill>
                  <a:srgbClr val="6F2F9F"/>
                </a:solidFill>
                <a:latin typeface="Courier New"/>
                <a:cs typeface="Courier New"/>
              </a:rPr>
              <a:t>97-</a:t>
            </a:r>
            <a:r>
              <a:rPr sz="2750" spc="-25" dirty="0">
                <a:solidFill>
                  <a:srgbClr val="6F2F9F"/>
                </a:solidFill>
                <a:latin typeface="Courier New"/>
                <a:cs typeface="Courier New"/>
              </a:rPr>
              <a:t>90</a:t>
            </a:r>
            <a:endParaRPr sz="275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750" dirty="0">
                <a:solidFill>
                  <a:srgbClr val="6F2F9F"/>
                </a:solidFill>
                <a:latin typeface="Courier New"/>
                <a:cs typeface="Courier New"/>
              </a:rPr>
              <a:t>8</a:t>
            </a:r>
            <a:r>
              <a:rPr sz="2750" spc="-800" dirty="0">
                <a:solidFill>
                  <a:srgbClr val="6F2F9F"/>
                </a:solidFill>
                <a:latin typeface="Courier New"/>
                <a:cs typeface="Courier New"/>
              </a:rPr>
              <a:t> </a:t>
            </a:r>
            <a:r>
              <a:rPr sz="2750" spc="-25" dirty="0">
                <a:solidFill>
                  <a:srgbClr val="6F2F9F"/>
                </a:solidFill>
                <a:latin typeface="Courier New"/>
                <a:cs typeface="Courier New"/>
              </a:rPr>
              <a:t>915</a:t>
            </a:r>
            <a:r>
              <a:rPr sz="2750" spc="-944" dirty="0">
                <a:solidFill>
                  <a:srgbClr val="6F2F9F"/>
                </a:solidFill>
                <a:latin typeface="Courier New"/>
                <a:cs typeface="Courier New"/>
              </a:rPr>
              <a:t> </a:t>
            </a:r>
            <a:r>
              <a:rPr sz="2750" spc="-40" dirty="0">
                <a:solidFill>
                  <a:srgbClr val="6F2F9F"/>
                </a:solidFill>
                <a:latin typeface="Courier New"/>
                <a:cs typeface="Courier New"/>
              </a:rPr>
              <a:t>909</a:t>
            </a:r>
            <a:r>
              <a:rPr sz="2750" spc="-869" dirty="0">
                <a:solidFill>
                  <a:srgbClr val="6F2F9F"/>
                </a:solidFill>
                <a:latin typeface="Courier New"/>
                <a:cs typeface="Courier New"/>
              </a:rPr>
              <a:t> </a:t>
            </a:r>
            <a:r>
              <a:rPr sz="2750" spc="-10" dirty="0">
                <a:solidFill>
                  <a:srgbClr val="6F2F9F"/>
                </a:solidFill>
                <a:latin typeface="Courier New"/>
                <a:cs typeface="Courier New"/>
              </a:rPr>
              <a:t>64</a:t>
            </a:r>
            <a:r>
              <a:rPr sz="2750" spc="-869" dirty="0">
                <a:solidFill>
                  <a:srgbClr val="6F2F9F"/>
                </a:solidFill>
                <a:latin typeface="Courier New"/>
                <a:cs typeface="Courier New"/>
              </a:rPr>
              <a:t> </a:t>
            </a:r>
            <a:r>
              <a:rPr sz="2750" spc="-25" dirty="0">
                <a:solidFill>
                  <a:srgbClr val="6F2F9F"/>
                </a:solidFill>
                <a:latin typeface="Courier New"/>
                <a:cs typeface="Courier New"/>
              </a:rPr>
              <a:t>20</a:t>
            </a:r>
            <a:endParaRPr sz="275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750" spc="-10" dirty="0">
                <a:solidFill>
                  <a:srgbClr val="6F2F9F"/>
                </a:solidFill>
                <a:latin typeface="Courier New"/>
                <a:cs typeface="Courier New"/>
                <a:hlinkClick r:id="rId3"/>
              </a:rPr>
              <a:t>celakova@irc66.ru</a:t>
            </a:r>
            <a:endParaRPr sz="275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8079" rIns="0" bIns="0" rtlCol="0">
            <a:spAutoFit/>
          </a:bodyPr>
          <a:lstStyle/>
          <a:p>
            <a:pPr marL="57785">
              <a:lnSpc>
                <a:spcPct val="100000"/>
              </a:lnSpc>
              <a:spcBef>
                <a:spcPts val="105"/>
              </a:spcBef>
            </a:pPr>
            <a:r>
              <a:rPr spc="-25" dirty="0"/>
              <a:t>08</a:t>
            </a:r>
          </a:p>
        </p:txBody>
      </p:sp>
      <p:sp>
        <p:nvSpPr>
          <p:cNvPr id="5" name="object 5"/>
          <p:cNvSpPr/>
          <p:nvPr/>
        </p:nvSpPr>
        <p:spPr>
          <a:xfrm>
            <a:off x="2197607" y="463296"/>
            <a:ext cx="0" cy="856615"/>
          </a:xfrm>
          <a:custGeom>
            <a:avLst/>
            <a:gdLst/>
            <a:ahLst/>
            <a:cxnLst/>
            <a:rect l="l" t="t" r="r" b="b"/>
            <a:pathLst>
              <a:path h="856615">
                <a:moveTo>
                  <a:pt x="0" y="0"/>
                </a:moveTo>
                <a:lnTo>
                  <a:pt x="0" y="856361"/>
                </a:lnTo>
              </a:path>
            </a:pathLst>
          </a:custGeom>
          <a:ln w="18288">
            <a:solidFill>
              <a:srgbClr val="682E8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477261" y="670382"/>
            <a:ext cx="158178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45" dirty="0">
                <a:solidFill>
                  <a:srgbClr val="682E8D"/>
                </a:solidFill>
                <a:latin typeface="Courier New"/>
                <a:cs typeface="Courier New"/>
              </a:rPr>
              <a:t>КО</a:t>
            </a:r>
            <a:r>
              <a:rPr sz="2400" spc="-1000" dirty="0">
                <a:solidFill>
                  <a:srgbClr val="682E8D"/>
                </a:solidFill>
                <a:latin typeface="Courier New"/>
                <a:cs typeface="Courier New"/>
              </a:rPr>
              <a:t> </a:t>
            </a:r>
            <a:r>
              <a:rPr sz="2400" spc="45" dirty="0">
                <a:solidFill>
                  <a:srgbClr val="682E8D"/>
                </a:solidFill>
                <a:latin typeface="Courier New"/>
                <a:cs typeface="Courier New"/>
              </a:rPr>
              <a:t>НТАКТЫ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427345" y="6096127"/>
            <a:ext cx="4017010" cy="17113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750" b="1" spc="55" dirty="0">
                <a:solidFill>
                  <a:srgbClr val="6F2F9F"/>
                </a:solidFill>
                <a:latin typeface="Courier New"/>
                <a:cs typeface="Courier New"/>
              </a:rPr>
              <a:t>Пупы</a:t>
            </a:r>
            <a:r>
              <a:rPr sz="2750" b="1" spc="-1055" dirty="0">
                <a:solidFill>
                  <a:srgbClr val="6F2F9F"/>
                </a:solidFill>
                <a:latin typeface="Courier New"/>
                <a:cs typeface="Courier New"/>
              </a:rPr>
              <a:t> </a:t>
            </a:r>
            <a:r>
              <a:rPr sz="2750" b="1" dirty="0">
                <a:solidFill>
                  <a:srgbClr val="6F2F9F"/>
                </a:solidFill>
                <a:latin typeface="Courier New"/>
                <a:cs typeface="Courier New"/>
              </a:rPr>
              <a:t>ш</a:t>
            </a:r>
            <a:r>
              <a:rPr sz="2750" b="1" spc="-1025" dirty="0">
                <a:solidFill>
                  <a:srgbClr val="6F2F9F"/>
                </a:solidFill>
                <a:latin typeface="Courier New"/>
                <a:cs typeface="Courier New"/>
              </a:rPr>
              <a:t> </a:t>
            </a:r>
            <a:r>
              <a:rPr sz="2750" b="1" spc="-25" dirty="0">
                <a:solidFill>
                  <a:srgbClr val="6F2F9F"/>
                </a:solidFill>
                <a:latin typeface="Courier New"/>
                <a:cs typeface="Courier New"/>
              </a:rPr>
              <a:t>ева</a:t>
            </a:r>
            <a:endParaRPr sz="275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750" b="1" spc="-65" dirty="0">
                <a:solidFill>
                  <a:srgbClr val="6F2F9F"/>
                </a:solidFill>
                <a:latin typeface="Courier New"/>
                <a:cs typeface="Courier New"/>
              </a:rPr>
              <a:t>Екатерина</a:t>
            </a:r>
            <a:r>
              <a:rPr sz="2750" b="1" spc="-890" dirty="0">
                <a:solidFill>
                  <a:srgbClr val="6F2F9F"/>
                </a:solidFill>
                <a:latin typeface="Courier New"/>
                <a:cs typeface="Courier New"/>
              </a:rPr>
              <a:t> </a:t>
            </a:r>
            <a:r>
              <a:rPr sz="2750" b="1" spc="-10" dirty="0">
                <a:solidFill>
                  <a:srgbClr val="6F2F9F"/>
                </a:solidFill>
                <a:latin typeface="Courier New"/>
                <a:cs typeface="Courier New"/>
              </a:rPr>
              <a:t>Викторовна</a:t>
            </a:r>
            <a:endParaRPr sz="275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2750" dirty="0">
                <a:solidFill>
                  <a:srgbClr val="6F2F9F"/>
                </a:solidFill>
                <a:latin typeface="Courier New"/>
                <a:cs typeface="Courier New"/>
              </a:rPr>
              <a:t>8</a:t>
            </a:r>
            <a:r>
              <a:rPr sz="2750" spc="-780" dirty="0">
                <a:solidFill>
                  <a:srgbClr val="6F2F9F"/>
                </a:solidFill>
                <a:latin typeface="Courier New"/>
                <a:cs typeface="Courier New"/>
              </a:rPr>
              <a:t> </a:t>
            </a:r>
            <a:r>
              <a:rPr sz="2750" spc="-10" dirty="0">
                <a:solidFill>
                  <a:srgbClr val="6F2F9F"/>
                </a:solidFill>
                <a:latin typeface="Courier New"/>
                <a:cs typeface="Courier New"/>
              </a:rPr>
              <a:t>(343)</a:t>
            </a:r>
            <a:r>
              <a:rPr sz="2750" spc="-819" dirty="0">
                <a:solidFill>
                  <a:srgbClr val="6F2F9F"/>
                </a:solidFill>
                <a:latin typeface="Courier New"/>
                <a:cs typeface="Courier New"/>
              </a:rPr>
              <a:t> </a:t>
            </a:r>
            <a:r>
              <a:rPr sz="2750" spc="-40" dirty="0">
                <a:solidFill>
                  <a:srgbClr val="6F2F9F"/>
                </a:solidFill>
                <a:latin typeface="Courier New"/>
                <a:cs typeface="Courier New"/>
              </a:rPr>
              <a:t>286-</a:t>
            </a:r>
            <a:r>
              <a:rPr sz="2750" spc="-10" dirty="0">
                <a:solidFill>
                  <a:srgbClr val="6F2F9F"/>
                </a:solidFill>
                <a:latin typeface="Courier New"/>
                <a:cs typeface="Courier New"/>
              </a:rPr>
              <a:t>97-</a:t>
            </a:r>
            <a:r>
              <a:rPr sz="2750" spc="-25" dirty="0">
                <a:solidFill>
                  <a:srgbClr val="6F2F9F"/>
                </a:solidFill>
                <a:latin typeface="Courier New"/>
                <a:cs typeface="Courier New"/>
              </a:rPr>
              <a:t>90</a:t>
            </a:r>
            <a:endParaRPr sz="275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sz="2750" spc="-10" dirty="0">
                <a:solidFill>
                  <a:srgbClr val="6F2F9F"/>
                </a:solidFill>
                <a:latin typeface="Courier New"/>
                <a:cs typeface="Courier New"/>
                <a:hlinkClick r:id="rId4"/>
              </a:rPr>
              <a:t>pupysheva@irc66.ru</a:t>
            </a:r>
            <a:endParaRPr sz="275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435853" y="4762576"/>
            <a:ext cx="3007995" cy="399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50" spc="-30" dirty="0">
                <a:solidFill>
                  <a:srgbClr val="6F2F9F"/>
                </a:solidFill>
                <a:latin typeface="Courier New"/>
                <a:cs typeface="Courier New"/>
              </a:rPr>
              <a:t>rmc.dm-</a:t>
            </a:r>
            <a:r>
              <a:rPr sz="2450" spc="-10" dirty="0">
                <a:solidFill>
                  <a:srgbClr val="6F2F9F"/>
                </a:solidFill>
                <a:latin typeface="Courier New"/>
                <a:cs typeface="Courier New"/>
              </a:rPr>
              <a:t>centre.ru</a:t>
            </a:r>
            <a:endParaRPr sz="2450">
              <a:latin typeface="Courier New"/>
              <a:cs typeface="Courier New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63752" y="1709928"/>
            <a:ext cx="3907536" cy="7299959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720815" cy="1071981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F2F9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</TotalTime>
  <Words>430</Words>
  <Application>Microsoft Office PowerPoint</Application>
  <PresentationFormat>Произвольный</PresentationFormat>
  <Paragraphs>82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Courier New</vt:lpstr>
      <vt:lpstr>Montserrat</vt:lpstr>
      <vt:lpstr>Times New Roman</vt:lpstr>
      <vt:lpstr>Office Theme</vt:lpstr>
      <vt:lpstr>Презентация PowerPoint</vt:lpstr>
      <vt:lpstr>РЕЗУЛЬТАТЫ РАБОТЫ МОЦ ПО ВЫПОЛНЕНИЮ ПЛАНА РАЗВИТИЯ ДОПОЛНИТЕЛЬНОГО ОБРАЗОВАНИЯ В СУО ЗА III КВАРТАЛ 2025 г.</vt:lpstr>
      <vt:lpstr>01</vt:lpstr>
      <vt:lpstr>02</vt:lpstr>
      <vt:lpstr>03</vt:lpstr>
      <vt:lpstr>Презентация PowerPoint</vt:lpstr>
      <vt:lpstr>08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DDT - 5</dc:creator>
  <cp:lastModifiedBy>DDT - 5</cp:lastModifiedBy>
  <cp:revision>6</cp:revision>
  <dcterms:created xsi:type="dcterms:W3CDTF">2025-09-17T04:27:28Z</dcterms:created>
  <dcterms:modified xsi:type="dcterms:W3CDTF">2025-11-22T10:08:50Z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2025-06-16T00:00:00Z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2025-09-17T00:00:00Z</vt:filetime>
  </property>
  <property fmtid="{D5CDD505-2E9C-101B-9397-08002B2CF9AE}" pid="5" name="Producer">
    <vt:lpwstr>3-Heights(TM) PDF Security Shell 4.8.25.2 (http://www.pdf-tools.com)</vt:lpwstr>
  </property>
</Properties>
</file>