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9" r:id="rId6"/>
    <p:sldId id="264" r:id="rId7"/>
    <p:sldId id="265" r:id="rId8"/>
    <p:sldId id="266" r:id="rId9"/>
  </p:sldIdLst>
  <p:sldSz cx="18719800" cy="10725150"/>
  <p:notesSz cx="18719800" cy="107251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4461" y="3324796"/>
            <a:ext cx="15917228" cy="2252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682E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08922" y="6006084"/>
            <a:ext cx="13108305" cy="2681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682E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682E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30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3967" y="2466784"/>
            <a:ext cx="8145875" cy="707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682E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00" y="56845"/>
            <a:ext cx="1392148" cy="1656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682E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347" y="2159889"/>
            <a:ext cx="1137666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6891" y="9974390"/>
            <a:ext cx="5992368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6307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82829" y="9974390"/>
            <a:ext cx="4307014" cy="5362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elakova@irc66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pupysheva@irc66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720815" cy="107198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720815" cy="107198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98585" y="9895738"/>
            <a:ext cx="1170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solidFill>
                  <a:srgbClr val="682E8D"/>
                </a:solidFill>
                <a:latin typeface="Arial"/>
                <a:cs typeface="Arial"/>
              </a:rPr>
              <a:t>30</a:t>
            </a:r>
            <a:r>
              <a:rPr lang="ru-RU" sz="1800" b="1" spc="-10" dirty="0">
                <a:solidFill>
                  <a:srgbClr val="682E8D"/>
                </a:solidFill>
                <a:latin typeface="Arial"/>
                <a:cs typeface="Arial"/>
              </a:rPr>
              <a:t>.</a:t>
            </a:r>
            <a:r>
              <a:rPr lang="en-US" sz="1800" b="1" spc="-10" dirty="0">
                <a:solidFill>
                  <a:srgbClr val="682E8D"/>
                </a:solidFill>
                <a:latin typeface="Arial"/>
                <a:cs typeface="Arial"/>
              </a:rPr>
              <a:t>09</a:t>
            </a:r>
            <a:r>
              <a:rPr lang="ru-RU" sz="1800" b="1" spc="-10" dirty="0">
                <a:solidFill>
                  <a:srgbClr val="682E8D"/>
                </a:solidFill>
                <a:latin typeface="Arial"/>
                <a:cs typeface="Arial"/>
              </a:rPr>
              <a:t>.</a:t>
            </a:r>
            <a:r>
              <a:rPr lang="en-US" sz="1800" b="1" spc="-10" dirty="0">
                <a:solidFill>
                  <a:srgbClr val="682E8D"/>
                </a:solidFill>
                <a:latin typeface="Arial"/>
                <a:cs typeface="Arial"/>
              </a:rPr>
              <a:t>2025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4155" y="3757229"/>
            <a:ext cx="14288769" cy="23704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6900"/>
              </a:lnSpc>
              <a:spcBef>
                <a:spcPts val="85"/>
              </a:spcBef>
            </a:pPr>
            <a:r>
              <a:rPr sz="4800" b="1" spc="-55" dirty="0">
                <a:latin typeface="Arial"/>
                <a:cs typeface="Arial"/>
              </a:rPr>
              <a:t>РЕ</a:t>
            </a:r>
            <a:r>
              <a:rPr sz="4800" b="1" spc="-250" dirty="0">
                <a:latin typeface="Arial"/>
                <a:cs typeface="Arial"/>
              </a:rPr>
              <a:t>З</a:t>
            </a:r>
            <a:r>
              <a:rPr sz="4800" b="1" spc="-254" dirty="0">
                <a:latin typeface="Arial"/>
                <a:cs typeface="Arial"/>
              </a:rPr>
              <a:t>У</a:t>
            </a:r>
            <a:r>
              <a:rPr sz="4800" b="1" spc="-55" dirty="0">
                <a:latin typeface="Arial"/>
                <a:cs typeface="Arial"/>
              </a:rPr>
              <a:t>Л</a:t>
            </a:r>
            <a:r>
              <a:rPr sz="4800" b="1" spc="-520" dirty="0">
                <a:latin typeface="Arial"/>
                <a:cs typeface="Arial"/>
              </a:rPr>
              <a:t>Ь</a:t>
            </a:r>
            <a:r>
              <a:rPr sz="4800" b="1" spc="-365" dirty="0">
                <a:latin typeface="Arial"/>
                <a:cs typeface="Arial"/>
              </a:rPr>
              <a:t>Т</a:t>
            </a:r>
            <a:r>
              <a:rPr sz="4800" b="1" spc="-295" dirty="0">
                <a:latin typeface="Arial"/>
                <a:cs typeface="Arial"/>
              </a:rPr>
              <a:t>А</a:t>
            </a:r>
            <a:r>
              <a:rPr sz="4800" b="1" spc="-55" dirty="0">
                <a:latin typeface="Arial"/>
                <a:cs typeface="Arial"/>
              </a:rPr>
              <a:t>Т</a:t>
            </a:r>
            <a:r>
              <a:rPr sz="4800" b="1" spc="5" dirty="0">
                <a:latin typeface="Arial"/>
                <a:cs typeface="Arial"/>
              </a:rPr>
              <a:t>Ы</a:t>
            </a:r>
            <a:r>
              <a:rPr sz="4800" b="1" spc="-110" dirty="0">
                <a:latin typeface="Arial"/>
                <a:cs typeface="Arial"/>
              </a:rPr>
              <a:t> </a:t>
            </a:r>
            <a:r>
              <a:rPr sz="4800" b="1" spc="-100" dirty="0">
                <a:latin typeface="Arial"/>
                <a:cs typeface="Arial"/>
              </a:rPr>
              <a:t>РАБОТЫ</a:t>
            </a:r>
            <a:r>
              <a:rPr sz="4800" b="1" spc="-19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МОЦ</a:t>
            </a:r>
            <a:r>
              <a:rPr sz="4800" b="1" spc="-22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ПО</a:t>
            </a:r>
            <a:r>
              <a:rPr sz="4800" b="1" spc="-229" dirty="0">
                <a:latin typeface="Arial"/>
                <a:cs typeface="Arial"/>
              </a:rPr>
              <a:t> </a:t>
            </a:r>
            <a:r>
              <a:rPr sz="4800" b="1" spc="-30" dirty="0">
                <a:latin typeface="Arial"/>
                <a:cs typeface="Arial"/>
              </a:rPr>
              <a:t>ВЫПОЛНЕНИЮ </a:t>
            </a:r>
            <a:r>
              <a:rPr sz="4800" b="1" dirty="0">
                <a:latin typeface="Arial"/>
                <a:cs typeface="Arial"/>
              </a:rPr>
              <a:t>ПЛАНА</a:t>
            </a:r>
            <a:r>
              <a:rPr sz="4800" b="1" spc="-265" dirty="0">
                <a:latin typeface="Arial"/>
                <a:cs typeface="Arial"/>
              </a:rPr>
              <a:t> </a:t>
            </a:r>
            <a:r>
              <a:rPr sz="4800" b="1" spc="-90" dirty="0">
                <a:latin typeface="Arial"/>
                <a:cs typeface="Arial"/>
              </a:rPr>
              <a:t>РАЗВИТИЯ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10" dirty="0">
                <a:latin typeface="Arial"/>
                <a:cs typeface="Arial"/>
              </a:rPr>
              <a:t>ДОПОЛНИТЕЛЬНОГО </a:t>
            </a:r>
            <a:r>
              <a:rPr sz="4800" b="1" spc="-114" dirty="0">
                <a:latin typeface="Arial"/>
                <a:cs typeface="Arial"/>
              </a:rPr>
              <a:t>ОБРАЗОВАНИЯ</a:t>
            </a:r>
            <a:r>
              <a:rPr sz="4800" b="1" spc="-16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В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45" dirty="0">
                <a:latin typeface="Arial"/>
                <a:cs typeface="Arial"/>
              </a:rPr>
              <a:t>СУО</a:t>
            </a:r>
            <a:r>
              <a:rPr sz="4800" b="1" spc="-18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ЗА</a:t>
            </a:r>
            <a:r>
              <a:rPr sz="4800" b="1" spc="-20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II</a:t>
            </a:r>
            <a:r>
              <a:rPr lang="en-US" sz="4800" b="1" dirty="0">
                <a:latin typeface="Arial"/>
                <a:cs typeface="Arial"/>
              </a:rPr>
              <a:t>I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105" dirty="0">
                <a:latin typeface="Arial"/>
                <a:cs typeface="Arial"/>
              </a:rPr>
              <a:t>КВАРТАЛ</a:t>
            </a:r>
            <a:r>
              <a:rPr sz="4800" b="1" spc="-155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2025</a:t>
            </a:r>
            <a:r>
              <a:rPr sz="4800" b="1" spc="-200" dirty="0">
                <a:latin typeface="Arial"/>
                <a:cs typeface="Arial"/>
              </a:rPr>
              <a:t> </a:t>
            </a:r>
            <a:r>
              <a:rPr sz="4800" b="1" spc="-580" dirty="0">
                <a:latin typeface="Arial"/>
                <a:cs typeface="Arial"/>
              </a:rPr>
              <a:t>г</a:t>
            </a:r>
            <a:r>
              <a:rPr sz="4800" b="1" spc="-40" dirty="0">
                <a:latin typeface="Arial"/>
                <a:cs typeface="Arial"/>
              </a:rPr>
              <a:t>.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721070" cy="10720070"/>
            <a:chOff x="0" y="0"/>
            <a:chExt cx="18721070" cy="10720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720815" cy="10719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61616" y="576072"/>
              <a:ext cx="0" cy="868680"/>
            </a:xfrm>
            <a:custGeom>
              <a:avLst/>
              <a:gdLst/>
              <a:ahLst/>
              <a:cxnLst/>
              <a:rect l="l" t="t" r="r" b="b"/>
              <a:pathLst>
                <a:path h="868680">
                  <a:moveTo>
                    <a:pt x="0" y="0"/>
                  </a:moveTo>
                  <a:lnTo>
                    <a:pt x="0" y="868552"/>
                  </a:lnTo>
                </a:path>
              </a:pathLst>
            </a:custGeom>
            <a:ln w="18288">
              <a:solidFill>
                <a:srgbClr val="682E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400" y="56845"/>
            <a:ext cx="1392148" cy="1567608"/>
          </a:xfrm>
          <a:prstGeom prst="rect">
            <a:avLst/>
          </a:prstGeom>
        </p:spPr>
        <p:txBody>
          <a:bodyPr vert="horz" wrap="square" lIns="0" tIns="180847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sz="9000" spc="-25" dirty="0"/>
              <a:t>0</a:t>
            </a:r>
            <a:r>
              <a:rPr lang="en-US" sz="9000" spc="-25" dirty="0"/>
              <a:t>1</a:t>
            </a:r>
            <a:endParaRPr sz="9000" dirty="0"/>
          </a:p>
        </p:txBody>
      </p:sp>
      <p:sp>
        <p:nvSpPr>
          <p:cNvPr id="6" name="object 6"/>
          <p:cNvSpPr txBox="1"/>
          <p:nvPr/>
        </p:nvSpPr>
        <p:spPr>
          <a:xfrm>
            <a:off x="2730500" y="759968"/>
            <a:ext cx="4832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</a:tabLst>
            </a:pPr>
            <a:r>
              <a:rPr sz="2400" spc="-20" dirty="0">
                <a:solidFill>
                  <a:srgbClr val="682E8D"/>
                </a:solidFill>
                <a:latin typeface="Arial"/>
                <a:cs typeface="Arial"/>
              </a:rPr>
              <a:t>ПЛАН</a:t>
            </a:r>
            <a:r>
              <a:rPr sz="2400" dirty="0">
                <a:solidFill>
                  <a:srgbClr val="682E8D"/>
                </a:solidFill>
                <a:latin typeface="Arial"/>
                <a:cs typeface="Arial"/>
              </a:rPr>
              <a:t>	НА</a:t>
            </a:r>
            <a:r>
              <a:rPr sz="2400" spc="-55" dirty="0">
                <a:solidFill>
                  <a:srgbClr val="682E8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82E8D"/>
                </a:solidFill>
                <a:latin typeface="Arial"/>
                <a:cs typeface="Arial"/>
              </a:rPr>
              <a:t>III</a:t>
            </a:r>
            <a:r>
              <a:rPr sz="2400" spc="-114" dirty="0">
                <a:solidFill>
                  <a:srgbClr val="682E8D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82E8D"/>
                </a:solidFill>
                <a:latin typeface="Arial"/>
                <a:cs typeface="Arial"/>
              </a:rPr>
              <a:t>КВАРТАЛ</a:t>
            </a:r>
            <a:r>
              <a:rPr sz="2400" spc="-130" dirty="0">
                <a:solidFill>
                  <a:srgbClr val="682E8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82E8D"/>
                </a:solidFill>
                <a:latin typeface="Arial"/>
                <a:cs typeface="Arial"/>
              </a:rPr>
              <a:t>2025</a:t>
            </a:r>
            <a:r>
              <a:rPr sz="2400" spc="-85" dirty="0">
                <a:solidFill>
                  <a:srgbClr val="682E8D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82E8D"/>
                </a:solidFill>
                <a:latin typeface="Arial"/>
                <a:cs typeface="Arial"/>
              </a:rPr>
              <a:t>ГОДА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24150" y="1441196"/>
          <a:ext cx="13488670" cy="810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1220">
                <a:tc>
                  <a:txBody>
                    <a:bodyPr/>
                    <a:lstStyle/>
                    <a:p>
                      <a:pPr marL="68580">
                        <a:lnSpc>
                          <a:spcPts val="3250"/>
                        </a:lnSpc>
                      </a:pPr>
                      <a:r>
                        <a:rPr sz="28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2800" b="1" spc="-7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события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250"/>
                        </a:lnSpc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Организаторы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69215" marR="1183640">
                        <a:lnSpc>
                          <a:spcPts val="3600"/>
                        </a:lnSpc>
                        <a:spcBef>
                          <a:spcPts val="160"/>
                        </a:spcBef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мероприятия (события)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3250"/>
                        </a:lnSpc>
                      </a:pPr>
                      <a:r>
                        <a:rPr sz="28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Адресат</a:t>
                      </a:r>
                      <a:r>
                        <a:rPr sz="28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события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3250"/>
                        </a:lnSpc>
                      </a:pPr>
                      <a:r>
                        <a:rPr sz="28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2800" b="1" spc="-3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место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390">
                <a:tc>
                  <a:txBody>
                    <a:bodyPr/>
                    <a:lstStyle/>
                    <a:p>
                      <a:pPr marL="68580">
                        <a:lnSpc>
                          <a:spcPts val="2790"/>
                        </a:lnSpc>
                      </a:pP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Семинар-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практикум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8580" marR="1366520">
                        <a:lnSpc>
                          <a:spcPct val="106900"/>
                        </a:lnSpc>
                        <a:spcBef>
                          <a:spcPts val="20"/>
                        </a:spcBef>
                      </a:pP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«Организация</a:t>
                      </a:r>
                      <a:r>
                        <a:rPr sz="2400" b="1" spc="-14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проведение мероприятия туристско- краеведческой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направленности»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2790"/>
                        </a:lnSpc>
                        <a:tabLst>
                          <a:tab pos="1419860" algn="l"/>
                        </a:tabLst>
                      </a:pP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МОЦ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Сосьвинского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60655" marR="58419">
                        <a:lnSpc>
                          <a:spcPct val="106700"/>
                        </a:lnSpc>
                        <a:spcBef>
                          <a:spcPts val="25"/>
                        </a:spcBef>
                        <a:tabLst>
                          <a:tab pos="935355" algn="l"/>
                          <a:tab pos="1840230" algn="l"/>
                        </a:tabLst>
                      </a:pP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МО,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МОЦ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Гаринского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790"/>
                        </a:lnSpc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Педагоги,методисты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 marR="889000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образовательных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организаций</a:t>
                      </a:r>
                      <a:r>
                        <a:rPr sz="2400" b="1" spc="-14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790"/>
                        </a:lnSpc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Сентябрь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070">
                <a:tc>
                  <a:txBody>
                    <a:bodyPr/>
                    <a:lstStyle/>
                    <a:p>
                      <a:pPr marL="1905" algn="ctr">
                        <a:lnSpc>
                          <a:spcPts val="2800"/>
                        </a:lnSpc>
                      </a:pP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Семинар</a:t>
                      </a:r>
                      <a:r>
                        <a:rPr sz="2400" b="1" spc="-9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практикум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84785" marR="177800" indent="-3175" algn="ctr">
                        <a:lnSpc>
                          <a:spcPct val="107000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"Фишки</a:t>
                      </a:r>
                      <a:r>
                        <a:rPr sz="2400" b="1" spc="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7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карман":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Интеграция</a:t>
                      </a:r>
                      <a:r>
                        <a:rPr sz="2400" b="1" spc="-4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7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системе дополнительного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образования</a:t>
                      </a:r>
                      <a:r>
                        <a:rPr sz="24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детей</a:t>
                      </a:r>
                      <a:r>
                        <a:rPr sz="2400" b="1" spc="-10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как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фактор</a:t>
                      </a:r>
                      <a:r>
                        <a:rPr sz="2400" b="1" spc="-8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повышения качества</a:t>
                      </a:r>
                      <a:r>
                        <a:rPr sz="2400" b="1" spc="-1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образования.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60655" marR="441959">
                        <a:lnSpc>
                          <a:spcPct val="106700"/>
                        </a:lnSpc>
                      </a:pPr>
                      <a:r>
                        <a:rPr sz="24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МОЦ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Качканарского </a:t>
                      </a:r>
                      <a:r>
                        <a:rPr sz="2400" b="1" spc="-2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800"/>
                        </a:lnSpc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Педагоги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 marR="935355">
                        <a:lnSpc>
                          <a:spcPct val="107100"/>
                        </a:lnSpc>
                        <a:spcBef>
                          <a:spcPts val="10"/>
                        </a:spcBef>
                      </a:pPr>
                      <a:r>
                        <a:rPr sz="2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дополнительного </a:t>
                      </a: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образования, методисты,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800"/>
                        </a:lnSpc>
                      </a:pPr>
                      <a:r>
                        <a:rPr sz="24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Сентябрь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721070" cy="10464165"/>
            <a:chOff x="0" y="0"/>
            <a:chExt cx="18721070" cy="10464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720815" cy="10463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61616" y="576072"/>
              <a:ext cx="0" cy="868680"/>
            </a:xfrm>
            <a:custGeom>
              <a:avLst/>
              <a:gdLst/>
              <a:ahLst/>
              <a:cxnLst/>
              <a:rect l="l" t="t" r="r" b="b"/>
              <a:pathLst>
                <a:path h="868680">
                  <a:moveTo>
                    <a:pt x="0" y="0"/>
                  </a:moveTo>
                  <a:lnTo>
                    <a:pt x="0" y="868552"/>
                  </a:lnTo>
                </a:path>
              </a:pathLst>
            </a:custGeom>
            <a:ln w="18288">
              <a:solidFill>
                <a:srgbClr val="682E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973" y="224993"/>
            <a:ext cx="12865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25" dirty="0"/>
              <a:t>0</a:t>
            </a:r>
            <a:r>
              <a:rPr lang="en-US" sz="9000" spc="-25" dirty="0"/>
              <a:t>2</a:t>
            </a:r>
            <a:endParaRPr sz="9000" dirty="0"/>
          </a:p>
        </p:txBody>
      </p:sp>
      <p:sp>
        <p:nvSpPr>
          <p:cNvPr id="6" name="object 6"/>
          <p:cNvSpPr txBox="1"/>
          <p:nvPr/>
        </p:nvSpPr>
        <p:spPr>
          <a:xfrm>
            <a:off x="2660394" y="588495"/>
            <a:ext cx="4184903" cy="401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2400" spc="-55" dirty="0">
                <a:solidFill>
                  <a:srgbClr val="682E8D"/>
                </a:solidFill>
                <a:latin typeface="Arial"/>
                <a:cs typeface="Arial"/>
              </a:rPr>
              <a:t>П</a:t>
            </a:r>
            <a:r>
              <a:rPr lang="ru-RU" sz="2400" spc="-55" dirty="0">
                <a:solidFill>
                  <a:srgbClr val="682E8D"/>
                </a:solidFill>
                <a:latin typeface="Arial"/>
                <a:cs typeface="Arial"/>
              </a:rPr>
              <a:t>лан на </a:t>
            </a:r>
            <a:r>
              <a:rPr lang="en-US" sz="2400" spc="-55" dirty="0">
                <a:solidFill>
                  <a:srgbClr val="682E8D"/>
                </a:solidFill>
                <a:latin typeface="Arial"/>
                <a:cs typeface="Arial"/>
              </a:rPr>
              <a:t>IV </a:t>
            </a:r>
            <a:r>
              <a:rPr lang="ru-RU" sz="2400" spc="-55" dirty="0">
                <a:solidFill>
                  <a:srgbClr val="682E8D"/>
                </a:solidFill>
                <a:latin typeface="Arial"/>
                <a:cs typeface="Arial"/>
              </a:rPr>
              <a:t>квартал 2025 года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0D4C0F1-6FB6-4091-B9DB-CB06492F9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47637"/>
              </p:ext>
            </p:extLst>
          </p:nvPr>
        </p:nvGraphicFramePr>
        <p:xfrm>
          <a:off x="2660394" y="1578382"/>
          <a:ext cx="12572999" cy="8029971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308318945"/>
                    </a:ext>
                  </a:extLst>
                </a:gridCol>
                <a:gridCol w="2102742">
                  <a:extLst>
                    <a:ext uri="{9D8B030D-6E8A-4147-A177-3AD203B41FA5}">
                      <a16:colId xmlns:a16="http://schemas.microsoft.com/office/drawing/2014/main" val="1885786598"/>
                    </a:ext>
                  </a:extLst>
                </a:gridCol>
                <a:gridCol w="1929764">
                  <a:extLst>
                    <a:ext uri="{9D8B030D-6E8A-4147-A177-3AD203B41FA5}">
                      <a16:colId xmlns:a16="http://schemas.microsoft.com/office/drawing/2014/main" val="296789999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503716446"/>
                    </a:ext>
                  </a:extLst>
                </a:gridCol>
                <a:gridCol w="1572797">
                  <a:extLst>
                    <a:ext uri="{9D8B030D-6E8A-4147-A177-3AD203B41FA5}">
                      <a16:colId xmlns:a16="http://schemas.microsoft.com/office/drawing/2014/main" val="3601302174"/>
                    </a:ext>
                  </a:extLst>
                </a:gridCol>
                <a:gridCol w="2700496">
                  <a:extLst>
                    <a:ext uri="{9D8B030D-6E8A-4147-A177-3AD203B41FA5}">
                      <a16:colId xmlns:a16="http://schemas.microsoft.com/office/drawing/2014/main" val="2310203519"/>
                    </a:ext>
                  </a:extLst>
                </a:gridCol>
              </a:tblGrid>
              <a:tr h="8195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Семинар-практикум «Одарённость-как не погасить искру и разжечь пламя»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</a:t>
                      </a:r>
                      <a:r>
                        <a:rPr lang="ru-RU" sz="1600" b="1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Нижнетуринский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Методисты, педагоги ДО</a:t>
                      </a: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2025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лучшего опыта работы с одарёнными детьми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29165"/>
                  </a:ext>
                </a:extLst>
              </a:tr>
              <a:tr h="2995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– презентация «Центр особенного детского творчества»: методы работы с детьми-инвалидами и детьми с ОВЗ при реализации ДООП технической, естественнонаучной и социально-гуманитарной направленности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Городской округ «Лесной»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Методисты, педагоги ДО, педагоги коррекционных школ</a:t>
                      </a: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2025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эффективного опыта работы с детьми-инвалидами и детьми с ОВЗ в режиме онлайн, создание видео мастер-классов с реализацией методик, представленных на семинаре 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91799"/>
                  </a:ext>
                </a:extLst>
              </a:tr>
              <a:tr h="36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семинар «Привлечение детей, состоящих на различных видах учета, в социально значимую деятельность: опыт и перспективы»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</a:t>
                      </a:r>
                      <a:r>
                        <a:rPr lang="ru-RU" sz="1600" b="1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Новолялинского</a:t>
                      </a: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педагоги, педагоги дополнительного образования, советники директоров по воспитанию и связям с детскими общественными объединениями</a:t>
                      </a: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2025</a:t>
                      </a:r>
                      <a:endParaRPr lang="ru-RU" sz="1600" b="1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лучшего опыта работы в данном направлении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0584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" y="-252102"/>
            <a:ext cx="18722795" cy="10718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262891" y="579178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434" y="258453"/>
            <a:ext cx="1403985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90" dirty="0">
                <a:solidFill>
                  <a:srgbClr val="682F8D"/>
                </a:solidFill>
              </a:rPr>
              <a:t>0</a:t>
            </a:r>
            <a:r>
              <a:rPr lang="ru-RU" spc="-90" dirty="0">
                <a:solidFill>
                  <a:srgbClr val="682F8D"/>
                </a:solidFill>
              </a:rPr>
              <a:t>3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0617" y="719594"/>
            <a:ext cx="5306060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spc="-45" dirty="0">
                <a:solidFill>
                  <a:srgbClr val="682F8D"/>
                </a:solidFill>
                <a:latin typeface="Montserrat"/>
                <a:cs typeface="Montserrat"/>
              </a:rPr>
              <a:t>ПОСТ-РЕЛИЗ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ACE34B-20F1-481E-AAF2-7CE94D93E4F5}"/>
              </a:ext>
            </a:extLst>
          </p:cNvPr>
          <p:cNvSpPr/>
          <p:nvPr/>
        </p:nvSpPr>
        <p:spPr>
          <a:xfrm>
            <a:off x="2660618" y="1449128"/>
            <a:ext cx="1302388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endParaRPr lang="ru-RU" sz="2400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Название события</a:t>
            </a:r>
            <a:endParaRPr lang="ru-RU" sz="2400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1.Дата, время, тема мероприятия.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2.Количество участников, перечень муниципальных образований, участвующих в мероприятии (в алфавитном порядке).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3.Вид мероприятия </a:t>
            </a:r>
            <a:r>
              <a:rPr lang="ru-RU" sz="2400" b="1" i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(открытый урок, семинар, мастер-класс и т.п.).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4.Перечисление значимых присутствовавших персон (экспертов), их должности.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5.Краткая характеристика сообщений </a:t>
            </a:r>
            <a:r>
              <a:rPr lang="ru-RU" sz="2400" b="1" i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(какие проблемы были освещены, подходы к их решению; технологии и методики, средства обучения и т.п., продемонстрированные докладчиками в ходе мероприятия).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6.Ключевые высказывания докладчиков, комментарии экспертов.</a:t>
            </a:r>
          </a:p>
          <a:p>
            <a:pPr algn="just">
              <a:buClr>
                <a:srgbClr val="000000"/>
              </a:buClr>
              <a:defRPr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7.Итоги </a:t>
            </a:r>
            <a:r>
              <a:rPr lang="ru-RU" sz="2400" b="1" i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(вывод из информации, полученной в ходе мероприятия, достигнутые результаты).</a:t>
            </a:r>
          </a:p>
          <a:p>
            <a:pPr algn="just">
              <a:buClr>
                <a:srgbClr val="000000"/>
              </a:buClr>
              <a:defRPr/>
            </a:pPr>
            <a:endParaRPr lang="ru-RU" sz="2400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Arial"/>
                <a:sym typeface="Arial"/>
              </a:rPr>
              <a:t>8.Отзывы участников.</a:t>
            </a:r>
          </a:p>
          <a:p>
            <a:pPr algn="just">
              <a:buClr>
                <a:srgbClr val="000000"/>
              </a:buClr>
              <a:defRPr/>
            </a:pPr>
            <a:endParaRPr lang="ru-RU" sz="2400" dirty="0"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311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608" y="0"/>
            <a:ext cx="18428335" cy="10720070"/>
            <a:chOff x="292608" y="0"/>
            <a:chExt cx="18428335" cy="10720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0"/>
              <a:ext cx="18428207" cy="107198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61615" y="576072"/>
              <a:ext cx="0" cy="868680"/>
            </a:xfrm>
            <a:custGeom>
              <a:avLst/>
              <a:gdLst/>
              <a:ahLst/>
              <a:cxnLst/>
              <a:rect l="l" t="t" r="r" b="b"/>
              <a:pathLst>
                <a:path h="868680">
                  <a:moveTo>
                    <a:pt x="0" y="0"/>
                  </a:moveTo>
                  <a:lnTo>
                    <a:pt x="0" y="868552"/>
                  </a:lnTo>
                </a:path>
              </a:pathLst>
            </a:custGeom>
            <a:ln w="18288">
              <a:solidFill>
                <a:srgbClr val="682E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9973" y="224993"/>
            <a:ext cx="128651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25" dirty="0">
                <a:solidFill>
                  <a:srgbClr val="682E8D"/>
                </a:solidFill>
                <a:latin typeface="Arial"/>
                <a:cs typeface="Arial"/>
              </a:rPr>
              <a:t>0</a:t>
            </a:r>
            <a:r>
              <a:rPr lang="ru-RU" sz="9000" spc="-25" dirty="0">
                <a:solidFill>
                  <a:srgbClr val="682E8D"/>
                </a:solidFill>
                <a:latin typeface="Arial"/>
                <a:cs typeface="Arial"/>
              </a:rPr>
              <a:t>4</a:t>
            </a:r>
            <a:endParaRPr sz="9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0395" y="728853"/>
            <a:ext cx="360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0" dirty="0">
                <a:solidFill>
                  <a:srgbClr val="682E8D"/>
                </a:solidFill>
                <a:latin typeface="Arial"/>
                <a:cs typeface="Arial"/>
              </a:rPr>
              <a:t>РЕСУРСНАЯ КАРТА СУО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89DB3-8BD7-4265-82C2-C2EF1068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44" y="1444752"/>
            <a:ext cx="12725399" cy="88736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474" y="1555738"/>
            <a:ext cx="2757459" cy="27528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38023" y="5991324"/>
            <a:ext cx="3601720" cy="22885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750" b="1" dirty="0">
                <a:solidFill>
                  <a:srgbClr val="6F2F9F"/>
                </a:solidFill>
                <a:latin typeface="Courier New"/>
                <a:cs typeface="Courier New"/>
              </a:rPr>
              <a:t>Ц</a:t>
            </a:r>
            <a:r>
              <a:rPr sz="2750" b="1" spc="-137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spc="-10" dirty="0">
                <a:solidFill>
                  <a:srgbClr val="6F2F9F"/>
                </a:solidFill>
                <a:latin typeface="Courier New"/>
                <a:cs typeface="Courier New"/>
              </a:rPr>
              <a:t>елакова</a:t>
            </a:r>
            <a:endParaRPr sz="2750">
              <a:latin typeface="Courier New"/>
              <a:cs typeface="Courier New"/>
            </a:endParaRPr>
          </a:p>
          <a:p>
            <a:pPr marL="121920">
              <a:lnSpc>
                <a:spcPct val="100000"/>
              </a:lnSpc>
              <a:spcBef>
                <a:spcPts val="350"/>
              </a:spcBef>
            </a:pPr>
            <a:r>
              <a:rPr sz="2750" b="1" dirty="0">
                <a:solidFill>
                  <a:srgbClr val="6F2F9F"/>
                </a:solidFill>
                <a:latin typeface="Courier New"/>
                <a:cs typeface="Courier New"/>
              </a:rPr>
              <a:t>М</a:t>
            </a:r>
            <a:r>
              <a:rPr sz="2750" b="1" spc="-119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spc="-10" dirty="0">
                <a:solidFill>
                  <a:srgbClr val="6F2F9F"/>
                </a:solidFill>
                <a:latin typeface="Courier New"/>
                <a:cs typeface="Courier New"/>
              </a:rPr>
              <a:t>арина</a:t>
            </a:r>
            <a:r>
              <a:rPr sz="2750" b="1" spc="-795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spc="-10" dirty="0">
                <a:solidFill>
                  <a:srgbClr val="6F2F9F"/>
                </a:solidFill>
                <a:latin typeface="Courier New"/>
                <a:cs typeface="Courier New"/>
              </a:rPr>
              <a:t>Павловна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750" dirty="0">
                <a:solidFill>
                  <a:srgbClr val="6F2F9F"/>
                </a:solidFill>
                <a:latin typeface="Courier New"/>
                <a:cs typeface="Courier New"/>
              </a:rPr>
              <a:t>8</a:t>
            </a:r>
            <a:r>
              <a:rPr sz="2750" spc="-79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</a:rPr>
              <a:t>(343)</a:t>
            </a:r>
            <a:r>
              <a:rPr sz="2750" spc="-83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35" dirty="0">
                <a:solidFill>
                  <a:srgbClr val="6F2F9F"/>
                </a:solidFill>
                <a:latin typeface="Courier New"/>
                <a:cs typeface="Courier New"/>
              </a:rPr>
              <a:t>286-</a:t>
            </a: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</a:rPr>
              <a:t>97-</a:t>
            </a:r>
            <a:r>
              <a:rPr sz="2750" spc="-25" dirty="0">
                <a:solidFill>
                  <a:srgbClr val="6F2F9F"/>
                </a:solidFill>
                <a:latin typeface="Courier New"/>
                <a:cs typeface="Courier New"/>
              </a:rPr>
              <a:t>90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>
                <a:solidFill>
                  <a:srgbClr val="6F2F9F"/>
                </a:solidFill>
                <a:latin typeface="Courier New"/>
                <a:cs typeface="Courier New"/>
              </a:rPr>
              <a:t>8</a:t>
            </a:r>
            <a:r>
              <a:rPr sz="2750" spc="-80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25" dirty="0">
                <a:solidFill>
                  <a:srgbClr val="6F2F9F"/>
                </a:solidFill>
                <a:latin typeface="Courier New"/>
                <a:cs typeface="Courier New"/>
              </a:rPr>
              <a:t>915</a:t>
            </a:r>
            <a:r>
              <a:rPr sz="2750" spc="-944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40" dirty="0">
                <a:solidFill>
                  <a:srgbClr val="6F2F9F"/>
                </a:solidFill>
                <a:latin typeface="Courier New"/>
                <a:cs typeface="Courier New"/>
              </a:rPr>
              <a:t>909</a:t>
            </a:r>
            <a:r>
              <a:rPr sz="2750" spc="-869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</a:rPr>
              <a:t>64</a:t>
            </a:r>
            <a:r>
              <a:rPr sz="2750" spc="-869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25" dirty="0">
                <a:solidFill>
                  <a:srgbClr val="6F2F9F"/>
                </a:solidFill>
                <a:latin typeface="Courier New"/>
                <a:cs typeface="Courier New"/>
              </a:rPr>
              <a:t>20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  <a:hlinkClick r:id="rId3"/>
              </a:rPr>
              <a:t>celakova@irc66.ru</a:t>
            </a:r>
            <a:endParaRPr sz="275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079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08</a:t>
            </a:r>
          </a:p>
        </p:txBody>
      </p:sp>
      <p:sp>
        <p:nvSpPr>
          <p:cNvPr id="5" name="object 5"/>
          <p:cNvSpPr/>
          <p:nvPr/>
        </p:nvSpPr>
        <p:spPr>
          <a:xfrm>
            <a:off x="2197607" y="463296"/>
            <a:ext cx="0" cy="856615"/>
          </a:xfrm>
          <a:custGeom>
            <a:avLst/>
            <a:gdLst/>
            <a:ahLst/>
            <a:cxnLst/>
            <a:rect l="l" t="t" r="r" b="b"/>
            <a:pathLst>
              <a:path h="856615">
                <a:moveTo>
                  <a:pt x="0" y="0"/>
                </a:moveTo>
                <a:lnTo>
                  <a:pt x="0" y="856361"/>
                </a:lnTo>
              </a:path>
            </a:pathLst>
          </a:custGeom>
          <a:ln w="18288">
            <a:solidFill>
              <a:srgbClr val="682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7261" y="670382"/>
            <a:ext cx="1581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682E8D"/>
                </a:solidFill>
                <a:latin typeface="Courier New"/>
                <a:cs typeface="Courier New"/>
              </a:rPr>
              <a:t>КО</a:t>
            </a:r>
            <a:r>
              <a:rPr sz="2400" spc="-1000" dirty="0">
                <a:solidFill>
                  <a:srgbClr val="682E8D"/>
                </a:solidFill>
                <a:latin typeface="Courier New"/>
                <a:cs typeface="Courier New"/>
              </a:rPr>
              <a:t> </a:t>
            </a:r>
            <a:r>
              <a:rPr sz="2400" spc="45" dirty="0">
                <a:solidFill>
                  <a:srgbClr val="682E8D"/>
                </a:solidFill>
                <a:latin typeface="Courier New"/>
                <a:cs typeface="Courier New"/>
              </a:rPr>
              <a:t>НТАКТЫ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7345" y="6096127"/>
            <a:ext cx="4017010" cy="1711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b="1" spc="55" dirty="0">
                <a:solidFill>
                  <a:srgbClr val="6F2F9F"/>
                </a:solidFill>
                <a:latin typeface="Courier New"/>
                <a:cs typeface="Courier New"/>
              </a:rPr>
              <a:t>Пупы</a:t>
            </a:r>
            <a:r>
              <a:rPr sz="2750" b="1" spc="-1055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dirty="0">
                <a:solidFill>
                  <a:srgbClr val="6F2F9F"/>
                </a:solidFill>
                <a:latin typeface="Courier New"/>
                <a:cs typeface="Courier New"/>
              </a:rPr>
              <a:t>ш</a:t>
            </a:r>
            <a:r>
              <a:rPr sz="2750" b="1" spc="-1025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spc="-25" dirty="0">
                <a:solidFill>
                  <a:srgbClr val="6F2F9F"/>
                </a:solidFill>
                <a:latin typeface="Courier New"/>
                <a:cs typeface="Courier New"/>
              </a:rPr>
              <a:t>ева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750" b="1" spc="-65" dirty="0">
                <a:solidFill>
                  <a:srgbClr val="6F2F9F"/>
                </a:solidFill>
                <a:latin typeface="Courier New"/>
                <a:cs typeface="Courier New"/>
              </a:rPr>
              <a:t>Екатерина</a:t>
            </a:r>
            <a:r>
              <a:rPr sz="2750" b="1" spc="-89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b="1" spc="-10" dirty="0">
                <a:solidFill>
                  <a:srgbClr val="6F2F9F"/>
                </a:solidFill>
                <a:latin typeface="Courier New"/>
                <a:cs typeface="Courier New"/>
              </a:rPr>
              <a:t>Викторовна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50" dirty="0">
                <a:solidFill>
                  <a:srgbClr val="6F2F9F"/>
                </a:solidFill>
                <a:latin typeface="Courier New"/>
                <a:cs typeface="Courier New"/>
              </a:rPr>
              <a:t>8</a:t>
            </a:r>
            <a:r>
              <a:rPr sz="2750" spc="-780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</a:rPr>
              <a:t>(343)</a:t>
            </a:r>
            <a:r>
              <a:rPr sz="2750" spc="-819" dirty="0">
                <a:solidFill>
                  <a:srgbClr val="6F2F9F"/>
                </a:solidFill>
                <a:latin typeface="Courier New"/>
                <a:cs typeface="Courier New"/>
              </a:rPr>
              <a:t> </a:t>
            </a:r>
            <a:r>
              <a:rPr sz="2750" spc="-40" dirty="0">
                <a:solidFill>
                  <a:srgbClr val="6F2F9F"/>
                </a:solidFill>
                <a:latin typeface="Courier New"/>
                <a:cs typeface="Courier New"/>
              </a:rPr>
              <a:t>286-</a:t>
            </a: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</a:rPr>
              <a:t>97-</a:t>
            </a:r>
            <a:r>
              <a:rPr sz="2750" spc="-25" dirty="0">
                <a:solidFill>
                  <a:srgbClr val="6F2F9F"/>
                </a:solidFill>
                <a:latin typeface="Courier New"/>
                <a:cs typeface="Courier New"/>
              </a:rPr>
              <a:t>90</a:t>
            </a:r>
            <a:endParaRPr sz="2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750" spc="-10" dirty="0">
                <a:solidFill>
                  <a:srgbClr val="6F2F9F"/>
                </a:solidFill>
                <a:latin typeface="Courier New"/>
                <a:cs typeface="Courier New"/>
                <a:hlinkClick r:id="rId4"/>
              </a:rPr>
              <a:t>pupysheva@irc66.ru</a:t>
            </a:r>
            <a:endParaRPr sz="27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5853" y="4762576"/>
            <a:ext cx="300799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30" dirty="0">
                <a:solidFill>
                  <a:srgbClr val="6F2F9F"/>
                </a:solidFill>
                <a:latin typeface="Courier New"/>
                <a:cs typeface="Courier New"/>
              </a:rPr>
              <a:t>rmc.dm-</a:t>
            </a:r>
            <a:r>
              <a:rPr sz="2450" spc="-10" dirty="0">
                <a:solidFill>
                  <a:srgbClr val="6F2F9F"/>
                </a:solidFill>
                <a:latin typeface="Courier New"/>
                <a:cs typeface="Courier New"/>
              </a:rPr>
              <a:t>centre.ru</a:t>
            </a:r>
            <a:endParaRPr sz="245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752" y="1709928"/>
            <a:ext cx="3907536" cy="72999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720815" cy="10719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F2F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430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Montserrat</vt:lpstr>
      <vt:lpstr>Times New Roman</vt:lpstr>
      <vt:lpstr>Office Theme</vt:lpstr>
      <vt:lpstr>Презентация PowerPoint</vt:lpstr>
      <vt:lpstr>РЕЗУЛЬТАТЫ РАБОТЫ МОЦ ПО ВЫПОЛНЕНИЮ ПЛАНА РАЗВИТИЯ ДОПОЛНИТЕЛЬНОГО ОБРАЗОВАНИЯ В СУО ЗА III КВАРТАЛ 2025 г.</vt:lpstr>
      <vt:lpstr>01</vt:lpstr>
      <vt:lpstr>02</vt:lpstr>
      <vt:lpstr>03</vt:lpstr>
      <vt:lpstr>Презентация PowerPoint</vt:lpstr>
      <vt:lpstr>08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DDT - 5</dc:creator>
  <cp:lastModifiedBy>DDT - 5</cp:lastModifiedBy>
  <cp:revision>6</cp:revision>
  <dcterms:created xsi:type="dcterms:W3CDTF">2025-09-17T04:27:28Z</dcterms:created>
  <dcterms:modified xsi:type="dcterms:W3CDTF">2025-11-22T10:08:50Z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2025-09-17T00:00:00Z</vt:filetime>
  </property>
  <property fmtid="{D5CDD505-2E9C-101B-9397-08002B2CF9AE}" pid="5" name="Producer">
    <vt:lpwstr>3-Heights(TM) PDF Security Shell 4.8.25.2 (http://www.pdf-tools.com)</vt:lpwstr>
  </property>
</Properties>
</file>