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3" r:id="rId3"/>
    <p:sldId id="302" r:id="rId4"/>
    <p:sldId id="304" r:id="rId5"/>
    <p:sldId id="305" r:id="rId6"/>
    <p:sldId id="306" r:id="rId7"/>
    <p:sldId id="287" r:id="rId8"/>
    <p:sldId id="293" r:id="rId9"/>
    <p:sldId id="30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415" autoAdjust="0"/>
  </p:normalViewPr>
  <p:slideViewPr>
    <p:cSldViewPr snapToGrid="0">
      <p:cViewPr varScale="1">
        <p:scale>
          <a:sx n="72" d="100"/>
          <a:sy n="72" d="100"/>
        </p:scale>
        <p:origin x="6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4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pPr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523" y="375138"/>
            <a:ext cx="10575595" cy="4161003"/>
          </a:xfrm>
        </p:spPr>
        <p:txBody>
          <a:bodyPr>
            <a:noAutofit/>
          </a:bodyPr>
          <a:lstStyle/>
          <a:p>
            <a:r>
              <a:rPr lang="ru-RU" sz="4000" dirty="0">
                <a:latin typeface="+mn-lt"/>
              </a:rPr>
              <a:t>Всероссийское совещание</a:t>
            </a:r>
            <a:br>
              <a:rPr lang="ru-RU" sz="4000" dirty="0">
                <a:latin typeface="+mn-lt"/>
              </a:rPr>
            </a:br>
            <a:r>
              <a:rPr lang="ru-RU" sz="4000" dirty="0">
                <a:latin typeface="+mn-lt"/>
              </a:rPr>
              <a:t> работников сферы </a:t>
            </a:r>
            <a:br>
              <a:rPr lang="ru-RU" sz="4000" dirty="0">
                <a:latin typeface="+mn-lt"/>
              </a:rPr>
            </a:br>
            <a:r>
              <a:rPr lang="ru-RU" sz="4000" dirty="0">
                <a:latin typeface="+mn-lt"/>
              </a:rPr>
              <a:t>дополнительного образования</a:t>
            </a:r>
            <a:br>
              <a:rPr lang="ru-RU" sz="4000" dirty="0"/>
            </a:br>
            <a:r>
              <a:rPr lang="ru-RU" sz="4000" b="1" dirty="0"/>
              <a:t>Секция</a:t>
            </a:r>
            <a:r>
              <a:rPr lang="ru-RU" sz="4000" dirty="0"/>
              <a:t> «Учебный предмет «Труд(технология)»: эффективные модели интеграции центров технического творчества и общественных организаций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9365" y="4858871"/>
            <a:ext cx="5647764" cy="1129554"/>
          </a:xfrm>
        </p:spPr>
        <p:txBody>
          <a:bodyPr>
            <a:normAutofit/>
          </a:bodyPr>
          <a:lstStyle/>
          <a:p>
            <a:r>
              <a:rPr lang="ru-RU" sz="3200" dirty="0"/>
              <a:t>18-20 ноября 2025 г</a:t>
            </a:r>
          </a:p>
        </p:txBody>
      </p:sp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79563" y="376518"/>
            <a:ext cx="9698037" cy="52353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Ключевые ориентиры до 2030 года </a:t>
            </a:r>
            <a:br>
              <a:rPr lang="ru-RU" sz="2800" dirty="0"/>
            </a:br>
            <a:br>
              <a:rPr lang="ru-RU" sz="2800" dirty="0"/>
            </a:br>
            <a:r>
              <a:rPr lang="ru-RU" sz="2800" dirty="0"/>
              <a:t>1.Создание эффективной системы выявления и развития талантов ;</a:t>
            </a:r>
            <a:br>
              <a:rPr lang="ru-RU" sz="2800" dirty="0"/>
            </a:br>
            <a:r>
              <a:rPr lang="ru-RU" sz="2800" dirty="0"/>
              <a:t>2. Усиление воспитательной составляющей программ дополнительного образования;</a:t>
            </a:r>
            <a:br>
              <a:rPr lang="ru-RU" sz="2800" dirty="0"/>
            </a:br>
            <a:r>
              <a:rPr lang="ru-RU" sz="2800" dirty="0"/>
              <a:t>3. Повышение доступности и качеств дополнительного образования для всех категорий детей;</a:t>
            </a:r>
            <a:br>
              <a:rPr lang="ru-RU" sz="2800" dirty="0"/>
            </a:br>
            <a:r>
              <a:rPr lang="ru-RU" sz="2800" dirty="0"/>
              <a:t>4. Интеграция общего и дополнительного образования;</a:t>
            </a:r>
            <a:br>
              <a:rPr lang="ru-RU" sz="2800" dirty="0"/>
            </a:br>
            <a:r>
              <a:rPr lang="ru-RU" sz="2800" dirty="0"/>
              <a:t>5. Развитие инфраструктуры и кадрового потенциала в том числе за счёт негосударственных сектора и детских общественных объединений.</a:t>
            </a:r>
          </a:p>
        </p:txBody>
      </p:sp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62635" y="215153"/>
            <a:ext cx="9484659" cy="5593976"/>
          </a:xfrm>
        </p:spPr>
        <p:txBody>
          <a:bodyPr>
            <a:noAutofit/>
          </a:bodyPr>
          <a:lstStyle/>
          <a:p>
            <a:r>
              <a:rPr lang="ru-RU" sz="3200" b="1" dirty="0"/>
              <a:t>Исследование Герценовского университета </a:t>
            </a:r>
            <a:br>
              <a:rPr lang="ru-RU" sz="2800" dirty="0"/>
            </a:br>
            <a:r>
              <a:rPr lang="ru-RU" sz="2800" dirty="0"/>
              <a:t>«Региональная специфика на уроках труда» </a:t>
            </a:r>
            <a:br>
              <a:rPr lang="ru-RU" sz="2800" dirty="0"/>
            </a:br>
            <a:r>
              <a:rPr lang="ru-RU" sz="2800" b="1" dirty="0"/>
              <a:t>Цель исследования: </a:t>
            </a:r>
            <a:br>
              <a:rPr lang="ru-RU" sz="2800" dirty="0"/>
            </a:br>
            <a:r>
              <a:rPr lang="ru-RU" sz="2800" dirty="0"/>
              <a:t>1.Выявить степень и проблематику включения регионального компонента в технологическое образование школьников ;</a:t>
            </a:r>
            <a:br>
              <a:rPr lang="ru-RU" sz="2800" dirty="0"/>
            </a:br>
            <a:r>
              <a:rPr lang="ru-RU" sz="2800" dirty="0"/>
              <a:t>2. Выявить глубину понимания и применения педагогами современных подходов и профориентационной работы.</a:t>
            </a:r>
            <a:br>
              <a:rPr lang="ru-RU" sz="2800" dirty="0"/>
            </a:br>
            <a:br>
              <a:rPr lang="ru-RU" sz="2800" dirty="0"/>
            </a:br>
            <a:r>
              <a:rPr lang="ru-RU" sz="2800" b="1" dirty="0"/>
              <a:t>Гипотезы исследования:</a:t>
            </a:r>
            <a:br>
              <a:rPr lang="ru-RU" sz="2800" dirty="0"/>
            </a:br>
            <a:r>
              <a:rPr lang="ru-RU" sz="2800" dirty="0"/>
              <a:t>1. Технологическое образование школьников и региональная экономика практически автономны.</a:t>
            </a:r>
            <a:br>
              <a:rPr lang="ru-RU" sz="2800" dirty="0"/>
            </a:br>
            <a:r>
              <a:rPr lang="ru-RU" sz="2800" dirty="0"/>
              <a:t>2.Педагоги технологи слабо ориентируются в современной профориентации.</a:t>
            </a:r>
          </a:p>
        </p:txBody>
      </p:sp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79563" y="374650"/>
            <a:ext cx="9698037" cy="5703421"/>
          </a:xfrm>
        </p:spPr>
        <p:txBody>
          <a:bodyPr>
            <a:noAutofit/>
          </a:bodyPr>
          <a:lstStyle/>
          <a:p>
            <a:r>
              <a:rPr lang="ru-RU" sz="2800" b="1" dirty="0"/>
              <a:t>Работа с общественными организациями</a:t>
            </a:r>
            <a:br>
              <a:rPr lang="ru-RU" sz="2800" dirty="0"/>
            </a:br>
            <a:r>
              <a:rPr lang="ru-RU" sz="2800" dirty="0"/>
              <a:t>1.Методическая поддержка общественных организаций ;</a:t>
            </a:r>
            <a:br>
              <a:rPr lang="ru-RU" sz="2800" dirty="0"/>
            </a:br>
            <a:r>
              <a:rPr lang="ru-RU" sz="2800" dirty="0"/>
              <a:t>2. Реализация отдельных модулей программ по предмету «Труд»;</a:t>
            </a:r>
            <a:br>
              <a:rPr lang="ru-RU" sz="2800" dirty="0"/>
            </a:br>
            <a:r>
              <a:rPr lang="ru-RU" sz="2800" dirty="0"/>
              <a:t>3. Проведению мастер-классов по тематике модулей программы.</a:t>
            </a:r>
            <a:br>
              <a:rPr lang="ru-RU" sz="2800" dirty="0"/>
            </a:br>
            <a:br>
              <a:rPr lang="ru-RU" sz="2800" dirty="0"/>
            </a:br>
            <a:r>
              <a:rPr lang="ru-RU" sz="2800" b="1" dirty="0"/>
              <a:t>При меры реализации модулей:</a:t>
            </a:r>
            <a:br>
              <a:rPr lang="ru-RU" sz="2800" dirty="0"/>
            </a:br>
            <a:r>
              <a:rPr lang="ru-RU" sz="2800" dirty="0"/>
              <a:t>1. Робототехника;</a:t>
            </a:r>
            <a:br>
              <a:rPr lang="ru-RU" sz="2800" dirty="0"/>
            </a:br>
            <a:r>
              <a:rPr lang="ru-RU" sz="2800" dirty="0"/>
              <a:t>2. Графический дизайн;</a:t>
            </a:r>
            <a:br>
              <a:rPr lang="ru-RU" sz="2800" dirty="0"/>
            </a:br>
            <a:r>
              <a:rPr lang="ru-RU" sz="2800" dirty="0"/>
              <a:t>3. 3</a:t>
            </a:r>
            <a:r>
              <a:rPr lang="en-US" sz="2800" dirty="0"/>
              <a:t>D</a:t>
            </a:r>
            <a:r>
              <a:rPr lang="ru-RU" sz="2800" dirty="0"/>
              <a:t>моделирование.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16281" y="198120"/>
            <a:ext cx="10500359" cy="62636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 Пример организация работы </a:t>
            </a:r>
            <a:br>
              <a:rPr lang="ru-RU" sz="2800" b="1" dirty="0"/>
            </a:br>
            <a:r>
              <a:rPr lang="ru-RU" sz="2800" b="1" dirty="0"/>
              <a:t>мобильного технопарка Тульской области</a:t>
            </a:r>
            <a:br>
              <a:rPr lang="ru-RU" sz="2800" dirty="0"/>
            </a:br>
            <a:r>
              <a:rPr lang="ru-RU" sz="2800" dirty="0"/>
              <a:t>1.Сетевой формат взаимодействия с образовательными учреждениями ;</a:t>
            </a:r>
            <a:br>
              <a:rPr lang="ru-RU" sz="2800" dirty="0"/>
            </a:br>
            <a:r>
              <a:rPr lang="ru-RU" sz="2800" dirty="0"/>
              <a:t>2. Учебная программа построена на принципах проектной деятельности;</a:t>
            </a:r>
            <a:br>
              <a:rPr lang="ru-RU" sz="2800" dirty="0"/>
            </a:br>
            <a:r>
              <a:rPr lang="ru-RU" sz="2800" dirty="0"/>
              <a:t>3. Участие в конкурсах и мероприятиях;</a:t>
            </a:r>
            <a:br>
              <a:rPr lang="ru-RU" sz="2800" dirty="0"/>
            </a:br>
            <a:r>
              <a:rPr lang="ru-RU" sz="2800" dirty="0"/>
              <a:t>4. Проведение открытых мастер-классов для детей и взрослых.</a:t>
            </a:r>
            <a:br>
              <a:rPr lang="ru-RU" sz="2800" dirty="0"/>
            </a:br>
            <a:br>
              <a:rPr lang="ru-RU" sz="2800" dirty="0"/>
            </a:br>
            <a:r>
              <a:rPr lang="ru-RU" sz="2800" dirty="0"/>
              <a:t>Ключ к успеху – не оборудование, а переосмысление содержания.</a:t>
            </a:r>
            <a:br>
              <a:rPr lang="ru-RU" sz="2800" dirty="0"/>
            </a:br>
            <a:r>
              <a:rPr lang="ru-RU" sz="2800" dirty="0"/>
              <a:t>1. Программа переквалификации и стажировки педагогов в реальных секторов.</a:t>
            </a:r>
            <a:br>
              <a:rPr lang="ru-RU" sz="2800" dirty="0"/>
            </a:br>
            <a:br>
              <a:rPr lang="ru-RU" sz="2800" dirty="0"/>
            </a:b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79563" y="374650"/>
            <a:ext cx="9698037" cy="5703421"/>
          </a:xfrm>
        </p:spPr>
        <p:txBody>
          <a:bodyPr>
            <a:noAutofit/>
          </a:bodyPr>
          <a:lstStyle/>
          <a:p>
            <a:r>
              <a:rPr lang="ru-RU" sz="2800" b="1" dirty="0"/>
              <a:t> Направление реализации учебного предмета «Труд»</a:t>
            </a:r>
            <a:br>
              <a:rPr lang="ru-RU" sz="2800" dirty="0"/>
            </a:br>
            <a:r>
              <a:rPr lang="ru-RU" sz="2800" dirty="0"/>
              <a:t>1.Физика;</a:t>
            </a:r>
            <a:br>
              <a:rPr lang="ru-RU" sz="2800" dirty="0"/>
            </a:br>
            <a:r>
              <a:rPr lang="ru-RU" sz="2800" dirty="0"/>
              <a:t>2. Химия;</a:t>
            </a:r>
            <a:br>
              <a:rPr lang="ru-RU" sz="2800" dirty="0"/>
            </a:br>
            <a:r>
              <a:rPr lang="ru-RU" sz="2800" dirty="0"/>
              <a:t>3. Биология;</a:t>
            </a:r>
            <a:br>
              <a:rPr lang="ru-RU" sz="2800" dirty="0"/>
            </a:br>
            <a:r>
              <a:rPr lang="ru-RU" sz="2800" dirty="0"/>
              <a:t>4. Хайтек;</a:t>
            </a:r>
            <a:br>
              <a:rPr lang="ru-RU" sz="2800" dirty="0"/>
            </a:br>
            <a:r>
              <a:rPr lang="ru-RU" sz="2800" dirty="0"/>
              <a:t>5.Гео-аэро.</a:t>
            </a:r>
            <a:br>
              <a:rPr lang="ru-RU" sz="2800" dirty="0"/>
            </a:br>
            <a:br>
              <a:rPr lang="ru-RU" sz="2800" dirty="0"/>
            </a:br>
            <a:r>
              <a:rPr lang="ru-RU" sz="2800" b="1" dirty="0"/>
              <a:t>Оборудование хайтек</a:t>
            </a:r>
            <a:br>
              <a:rPr lang="ru-RU" sz="2800" dirty="0"/>
            </a:br>
            <a:r>
              <a:rPr lang="ru-RU" sz="2800" dirty="0"/>
              <a:t>1. Робототехнические наборы;</a:t>
            </a:r>
            <a:br>
              <a:rPr lang="ru-RU" sz="2800" dirty="0"/>
            </a:br>
            <a:r>
              <a:rPr lang="ru-RU" sz="2800" dirty="0"/>
              <a:t>2. Ноутбуки;</a:t>
            </a:r>
            <a:br>
              <a:rPr lang="ru-RU" sz="2800" dirty="0"/>
            </a:br>
            <a:r>
              <a:rPr lang="ru-RU" sz="2800" dirty="0"/>
              <a:t>3. 3</a:t>
            </a:r>
            <a:r>
              <a:rPr lang="en-US" sz="2800" dirty="0"/>
              <a:t>D</a:t>
            </a:r>
            <a:r>
              <a:rPr lang="ru-RU" sz="2800" dirty="0"/>
              <a:t> принтеры;</a:t>
            </a:r>
            <a:br>
              <a:rPr lang="ru-RU" sz="2800" dirty="0"/>
            </a:br>
            <a:r>
              <a:rPr lang="ru-RU" sz="2800" dirty="0"/>
              <a:t>4.Лазерный гравер;</a:t>
            </a:r>
            <a:br>
              <a:rPr lang="ru-RU" sz="2800" dirty="0"/>
            </a:br>
            <a:r>
              <a:rPr lang="ru-RU" sz="2800" dirty="0"/>
              <a:t>5.Паяльные станции.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295965" cy="1481604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Желательные навыки для учёта региональной специфики: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00518"/>
            <a:ext cx="5634318" cy="4645756"/>
          </a:xfrm>
        </p:spPr>
        <p:txBody>
          <a:bodyPr>
            <a:normAutofit fontScale="32500" lnSpcReduction="20000"/>
          </a:bodyPr>
          <a:lstStyle/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методы;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Профпробы;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конкурсам;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Выездные профоринг;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профнавыкам;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партнёрами;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Предпринимательские проекты;</a:t>
            </a:r>
          </a:p>
          <a:p>
            <a:r>
              <a:rPr 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Профориентационный портфолио.</a:t>
            </a:r>
          </a:p>
          <a:p>
            <a:pPr marL="0" indent="0">
              <a:buNone/>
            </a:pPr>
            <a:endParaRPr lang="ru-RU" sz="9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61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170" y="457201"/>
            <a:ext cx="10323501" cy="11923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выводы: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7184" y="1691641"/>
            <a:ext cx="10954296" cy="4663439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в большинстве знакомы с региональной спецификой, применяют методы  профориентационной работы, включая социальное партнёрство, хотя  и несистемно.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30-40% педагогов уверенно владеют региональной спецификой и применяют свои знания на практике.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Значительное число педагогов имеют запросы на освоение навыков и получение информации, связанной с региональной спецификой и профориентационной работой.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Противоречия в оценках собственных дефицитов говорит о ситуации неосознанной некомпетентности в сфере учёта региональной специфики ив системе профориентационной работы.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гос задания разработан алгоритм работы по учёту региональной специфики, методические рекомендации для педагогов технической направленности, программа повышения квалификации.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80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66172" y="297153"/>
            <a:ext cx="10432134" cy="32708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Спасибоь за внимание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666172" y="5881444"/>
            <a:ext cx="10410537" cy="747956"/>
          </a:xfrm>
        </p:spPr>
        <p:txBody>
          <a:bodyPr/>
          <a:lstStyle/>
          <a:p>
            <a:r>
              <a:rPr lang="ru-RU" dirty="0"/>
              <a:t>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8518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1830</TotalTime>
  <Words>533</Words>
  <Application>Microsoft Office PowerPoint</Application>
  <PresentationFormat>Широкоэкранный</PresentationFormat>
  <Paragraphs>28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Всероссийское совещание  работников сферы  дополнительного образования Секция «Учебный предмет «Труд(технология)»: эффективные модели интеграции центров технического творчества и общественных организаций</vt:lpstr>
      <vt:lpstr>Ключевые ориентиры до 2030 года   1.Создание эффективной системы выявления и развития талантов ; 2. Усиление воспитательной составляющей программ дополнительного образования; 3. Повышение доступности и качеств дополнительного образования для всех категорий детей; 4. Интеграция общего и дополнительного образования; 5. Развитие инфраструктуры и кадрового потенциала в том числе за счёт негосударственных сектора и детских общественных объединений.</vt:lpstr>
      <vt:lpstr>Исследование Герценовского университета  «Региональная специфика на уроках труда»  Цель исследования:  1.Выявить степень и проблематику включения регионального компонента в технологическое образование школьников ; 2. Выявить глубину понимания и применения педагогами современных подходов и профориентационной работы.  Гипотезы исследования: 1. Технологическое образование школьников и региональная экономика практически автономны. 2.Педагоги технологи слабо ориентируются в современной профориентации.</vt:lpstr>
      <vt:lpstr>Работа с общественными организациями 1.Методическая поддержка общественных организаций ; 2. Реализация отдельных модулей программ по предмету «Труд»; 3. Проведению мастер-классов по тематике модулей программы.  При меры реализации модулей: 1. Робототехника; 2. Графический дизайн; 3. 3Dмоделирование. </vt:lpstr>
      <vt:lpstr> Пример организация работы  мобильного технопарка Тульской области 1.Сетевой формат взаимодействия с образовательными учреждениями ; 2. Учебная программа построена на принципах проектной деятельности; 3. Участие в конкурсах и мероприятиях; 4. Проведение открытых мастер-классов для детей и взрослых.  Ключ к успеху – не оборудование, а переосмысление содержания. 1. Программа переквалификации и стажировки педагогов в реальных секторов.   </vt:lpstr>
      <vt:lpstr> Направление реализации учебного предмета «Труд» 1.Физика; 2. Химия; 3. Биология; 4. Хайтек; 5.Гео-аэро.  Оборудование хайтек 1. Робототехнические наборы; 2. Ноутбуки; 3. 3D принтеры; 4.Лазерный гравер; 5.Паяльные станции. </vt:lpstr>
      <vt:lpstr>Желательные навыки для учёта региональной специфики:</vt:lpstr>
      <vt:lpstr>Основные выводы:</vt:lpstr>
      <vt:lpstr>                    Спасибоь за внимание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Zver</cp:lastModifiedBy>
  <cp:revision>189</cp:revision>
  <dcterms:created xsi:type="dcterms:W3CDTF">2020-12-14T16:50:18Z</dcterms:created>
  <dcterms:modified xsi:type="dcterms:W3CDTF">2025-12-13T10:12:16Z</dcterms:modified>
</cp:coreProperties>
</file>