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66" r:id="rId12"/>
    <p:sldId id="267" r:id="rId13"/>
    <p:sldId id="268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971A-0DDE-4BBF-AB54-0BF047F94806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668-A30C-4E80-8D6B-9B4568E21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971A-0DDE-4BBF-AB54-0BF047F94806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668-A30C-4E80-8D6B-9B4568E21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971A-0DDE-4BBF-AB54-0BF047F94806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668-A30C-4E80-8D6B-9B4568E21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971A-0DDE-4BBF-AB54-0BF047F94806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668-A30C-4E80-8D6B-9B4568E21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971A-0DDE-4BBF-AB54-0BF047F94806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668-A30C-4E80-8D6B-9B4568E21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971A-0DDE-4BBF-AB54-0BF047F94806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668-A30C-4E80-8D6B-9B4568E21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971A-0DDE-4BBF-AB54-0BF047F94806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668-A30C-4E80-8D6B-9B4568E21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971A-0DDE-4BBF-AB54-0BF047F94806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668-A30C-4E80-8D6B-9B4568E21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971A-0DDE-4BBF-AB54-0BF047F94806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668-A30C-4E80-8D6B-9B4568E21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971A-0DDE-4BBF-AB54-0BF047F94806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668-A30C-4E80-8D6B-9B4568E21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971A-0DDE-4BBF-AB54-0BF047F94806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B668-A30C-4E80-8D6B-9B4568E21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971A-0DDE-4BBF-AB54-0BF047F94806}" type="datetimeFigureOut">
              <a:rPr lang="ru-RU" smtClean="0"/>
              <a:pPr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EB668-A30C-4E80-8D6B-9B4568E21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Муниципальное </a:t>
            </a:r>
            <a:r>
              <a:rPr lang="ru-RU" sz="1800" b="1" dirty="0" smtClean="0">
                <a:solidFill>
                  <a:srgbClr val="0070C0"/>
                </a:solidFill>
              </a:rPr>
              <a:t>бюджетное образовательное учреждение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дополнительного образования </a:t>
            </a:r>
            <a:br>
              <a:rPr lang="ru-RU" sz="18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Дом детского творчества п.г.т. Сосьва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500306"/>
            <a:ext cx="8858312" cy="1752600"/>
          </a:xfrm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ИННОВАЦИОННЫХ ТЕХНОЛОГИЙ НА ЗАНЯТИЯХ ПО ЭСТРАДНОМУ ВОКАЛУ В УСЛОВИЯХ ДОПОЛНИТЕЛЬНОГО ОБРАЗОВАНИЯ ДЕТЕЙ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5429264"/>
            <a:ext cx="5220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Худякова </a:t>
            </a:r>
            <a:r>
              <a:rPr lang="ru-RU" sz="2000" b="1" dirty="0" err="1" smtClean="0">
                <a:solidFill>
                  <a:srgbClr val="0070C0"/>
                </a:solidFill>
              </a:rPr>
              <a:t>Виолетта</a:t>
            </a:r>
            <a:r>
              <a:rPr lang="ru-RU" sz="2000" b="1" dirty="0" smtClean="0">
                <a:solidFill>
                  <a:srgbClr val="0070C0"/>
                </a:solidFill>
              </a:rPr>
              <a:t> Александровна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Педагог дополнительного образования,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 1 </a:t>
            </a:r>
            <a:r>
              <a:rPr lang="ru-RU" sz="2000" b="1" dirty="0" err="1" smtClean="0">
                <a:solidFill>
                  <a:srgbClr val="0070C0"/>
                </a:solidFill>
              </a:rPr>
              <a:t>квалификационна</a:t>
            </a:r>
            <a:r>
              <a:rPr lang="ru-RU" sz="2000" b="1" dirty="0" smtClean="0">
                <a:solidFill>
                  <a:srgbClr val="0070C0"/>
                </a:solidFill>
              </a:rPr>
              <a:t> категория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14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>
                <a:solidFill>
                  <a:srgbClr val="0070C0"/>
                </a:solidFill>
              </a:rPr>
              <a:t>    Одним из основных принципов инновационных технологий является ПРИНЦИП ИНДИВИДУАЛЬНОГО ПОДХОДА К УЧЕНИКУ.  Упражнения для развития голоса и репертуар должны быть сугубо индивидуальны. Необходимо найти «свою песню». Даже великие и известные певцы порой всю жизнь ищут «свою песню» ту, которая им близка и которая «звучит» только в их исполнении.</a:t>
            </a:r>
          </a:p>
        </p:txBody>
      </p:sp>
      <p:pic>
        <p:nvPicPr>
          <p:cNvPr id="5" name="Рисунок 4" descr="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857628"/>
            <a:ext cx="3500462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929066"/>
            <a:ext cx="3214710" cy="2571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>
                <a:solidFill>
                  <a:srgbClr val="0070C0"/>
                </a:solidFill>
              </a:rPr>
              <a:t>    Еще одним важным принципом является ПРИНЦИП ПОСТЕПЕННОСТИ И ПОСЛЕДОВАТЕЛЬНОСТИ.</a:t>
            </a:r>
          </a:p>
          <a:p>
            <a:pPr algn="just">
              <a:buNone/>
            </a:pPr>
            <a:r>
              <a:rPr lang="ru-RU" sz="2800" dirty="0">
                <a:solidFill>
                  <a:srgbClr val="0070C0"/>
                </a:solidFill>
              </a:rPr>
              <a:t>    Голосовые связки являются частью человеческого организма. Невозможно за короткий срок их натренировать. Точно также невозможно натренировать за короткий срок мышцы на руках или ногах. Связки – это те же мышцы, только мы их тренируем по-особому.</a:t>
            </a:r>
          </a:p>
        </p:txBody>
      </p:sp>
      <p:pic>
        <p:nvPicPr>
          <p:cNvPr id="4" name="Рисунок 3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286256"/>
            <a:ext cx="4143372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786190"/>
            <a:ext cx="3071834" cy="29289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>
                <a:solidFill>
                  <a:srgbClr val="0070C0"/>
                </a:solidFill>
              </a:rPr>
              <a:t>    Следующим важным принципом является ПРИНЦИП ЕДИНСТВА ТЕХНИЧЕСКОГО И ХУДОЖЕСТВЕННОГО РАЗВИТИЯ ВОКАЛЬНОГО ПЕНИЯ. </a:t>
            </a:r>
          </a:p>
          <a:p>
            <a:pPr algn="just">
              <a:buNone/>
            </a:pPr>
            <a:r>
              <a:rPr lang="ru-RU" sz="2800" dirty="0">
                <a:solidFill>
                  <a:srgbClr val="0070C0"/>
                </a:solidFill>
              </a:rPr>
              <a:t>    Академические и народные певцы поют в рамках «канона, определенных музыкальных правил и законов». Отклоняться от них не принято. Задача эстрадного исполнителя-поиск своей оригинальной манеры, характерной, узнаваемой.</a:t>
            </a:r>
          </a:p>
        </p:txBody>
      </p:sp>
      <p:pic>
        <p:nvPicPr>
          <p:cNvPr id="4" name="Рисунок 3" descr="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4286256"/>
            <a:ext cx="2714644" cy="2405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286256"/>
            <a:ext cx="3929090" cy="24256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2852"/>
            <a:ext cx="84066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solidFill>
                  <a:srgbClr val="0070C0"/>
                </a:solidFill>
              </a:rPr>
              <a:t>    </a:t>
            </a:r>
            <a:r>
              <a:rPr lang="ru-RU" sz="2000" dirty="0">
                <a:solidFill>
                  <a:srgbClr val="0070C0"/>
                </a:solidFill>
              </a:rPr>
              <a:t>Пение – это не что иное как продленная речь. Поэтому стирание граней между певческой и разговорной техникой звукообразования является важнейшей задачей.</a:t>
            </a: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</a:rPr>
              <a:t>    Одним важным принципом в вокальной работе является ПРИНЦИП «ПОЙТЕ, КАК ГОВОРИТЕ». Это значит научиться произносить слова на любых высотных отрезках диапазона в речевой позиции (низком, среднем, высоком).</a:t>
            </a: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</a:rPr>
              <a:t>    </a:t>
            </a:r>
            <a:r>
              <a:rPr lang="ru-RU" sz="2000" dirty="0" smtClean="0">
                <a:solidFill>
                  <a:srgbClr val="0070C0"/>
                </a:solidFill>
              </a:rPr>
              <a:t>       </a:t>
            </a:r>
            <a:r>
              <a:rPr lang="ru-RU" sz="2000" b="1" dirty="0" smtClean="0">
                <a:solidFill>
                  <a:srgbClr val="002060"/>
                </a:solidFill>
              </a:rPr>
              <a:t>Главное </a:t>
            </a:r>
            <a:r>
              <a:rPr lang="ru-RU" sz="2000" b="1" dirty="0">
                <a:solidFill>
                  <a:srgbClr val="002060"/>
                </a:solidFill>
              </a:rPr>
              <a:t>условие </a:t>
            </a:r>
            <a:r>
              <a:rPr lang="ru-RU" sz="2000" dirty="0">
                <a:solidFill>
                  <a:srgbClr val="0070C0"/>
                </a:solidFill>
              </a:rPr>
              <a:t>– </a:t>
            </a:r>
            <a:endParaRPr lang="ru-RU" sz="2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речевой </a:t>
            </a:r>
            <a:r>
              <a:rPr lang="ru-RU" sz="2000" b="1" dirty="0">
                <a:solidFill>
                  <a:srgbClr val="FF0000"/>
                </a:solidFill>
              </a:rPr>
              <a:t>голос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должен </a:t>
            </a:r>
            <a:r>
              <a:rPr lang="ru-RU" sz="2000" b="1" dirty="0">
                <a:solidFill>
                  <a:srgbClr val="FF0000"/>
                </a:solidFill>
              </a:rPr>
              <a:t>звучать свободно и чисто.</a:t>
            </a:r>
          </a:p>
        </p:txBody>
      </p:sp>
      <p:pic>
        <p:nvPicPr>
          <p:cNvPr id="5" name="Рисунок 4" descr="image027_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25155">
            <a:off x="38827" y="5370490"/>
            <a:ext cx="5063940" cy="977602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098" name="Picture 2" descr="https://sun9-33.userapi.com/s/v1/ig2/OMwxkpCY-GsvNFerlv4C4dHcvobVsceWV13DkXMTaVWtklreHOuUqhbLLW-boqo65tmmHRkWs3qNVLR9mbeiESyO.jpg?quality=95&amp;as=32x43,48x64,72x96,108x144,160x213,240x320,360x480,480x640,540x720,640x853,720x960,1080x1440,1280x1707,1440x1920,1920x2560&amp;from=bu&amp;u=x8liSf3ul8TDoSdt8L_Y-by2yMmILS5f7xCJsgVDPyk&amp;cs=1080x0"/>
          <p:cNvPicPr>
            <a:picLocks noChangeAspect="1" noChangeArrowheads="1"/>
          </p:cNvPicPr>
          <p:nvPr/>
        </p:nvPicPr>
        <p:blipFill>
          <a:blip r:embed="rId3" cstate="print"/>
          <a:srcRect t="6419" b="9212"/>
          <a:stretch>
            <a:fillRect/>
          </a:stretch>
        </p:blipFill>
        <p:spPr bwMode="auto">
          <a:xfrm>
            <a:off x="5076056" y="2564842"/>
            <a:ext cx="3816424" cy="4293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 помните…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71612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3600" dirty="0">
                <a:solidFill>
                  <a:srgbClr val="0070C0"/>
                </a:solidFill>
              </a:rPr>
              <a:t>Самое высокое качество всякого искусства – это его искренность.</a:t>
            </a:r>
          </a:p>
          <a:p>
            <a:pPr algn="r">
              <a:buFontTx/>
              <a:buNone/>
            </a:pPr>
            <a:r>
              <a:rPr lang="ru-RU" sz="3600" i="1" dirty="0">
                <a:solidFill>
                  <a:srgbClr val="0070C0"/>
                </a:solidFill>
              </a:rPr>
              <a:t>С.В. Рахманинов</a:t>
            </a:r>
          </a:p>
          <a:p>
            <a:pPr algn="r">
              <a:buFontTx/>
              <a:buNone/>
            </a:pPr>
            <a:endParaRPr lang="ru-RU" sz="3600" i="1" dirty="0"/>
          </a:p>
          <a:p>
            <a:pPr algn="ctr">
              <a:buFontTx/>
              <a:buNone/>
            </a:pPr>
            <a:r>
              <a:rPr lang="ru-RU" sz="3600" i="1" dirty="0">
                <a:solidFill>
                  <a:srgbClr val="0070C0"/>
                </a:solidFill>
              </a:rPr>
              <a:t>Будьте искренни!</a:t>
            </a:r>
          </a:p>
          <a:p>
            <a:pPr algn="ctr">
              <a:buFontTx/>
              <a:buNone/>
            </a:pPr>
            <a:r>
              <a:rPr lang="ru-RU" sz="3600" i="1" dirty="0">
                <a:solidFill>
                  <a:srgbClr val="0070C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 algn="ctr">
              <a:buNone/>
            </a:pPr>
            <a:r>
              <a:rPr lang="ru-RU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Худякова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Виолетта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Александровна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  <a:p>
            <a:pPr algn="ctr">
              <a:buNone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3000372"/>
            <a:ext cx="82867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v"/>
              <a:tabLst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Полякова О.И. К вопросу обучения детей эстрадному пению.// Материалы 1-й Международной межвузовской научно-практической конференции 29-31марта 2001 года. – Екатеринбург, 2001.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3"/>
            <a:ext cx="8229600" cy="41434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>
                <a:solidFill>
                  <a:srgbClr val="0070C0"/>
                </a:solidFill>
              </a:rPr>
              <a:t>    В последние десятилетия особенно возрос интерес общества к эстраде и эстрадному исполнительству, как к новому виду вокального искусства среди детей и молодежи. Центральное телевидение демонстрирует широкому кругу телезрителей крупные проекты в этом направлении: «Голос», «Детский голос», «Новая Волна», «Славянский базар», «Евровидение», и т.д.</a:t>
            </a:r>
          </a:p>
        </p:txBody>
      </p:sp>
      <p:pic>
        <p:nvPicPr>
          <p:cNvPr id="4" name="Рисунок 3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143380"/>
            <a:ext cx="3500462" cy="2214578"/>
          </a:xfrm>
          <a:prstGeom prst="rect">
            <a:avLst/>
          </a:prstGeom>
          <a:scene3d>
            <a:camera prst="isometricRightUp"/>
            <a:lightRig rig="threePt" dir="t"/>
          </a:scene3d>
          <a:sp3d>
            <a:bevelT prst="slope"/>
            <a:bevelB prst="slope"/>
          </a:sp3d>
        </p:spPr>
      </p:pic>
      <p:pic>
        <p:nvPicPr>
          <p:cNvPr id="5" name="Рисунок 4" descr="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3857628"/>
            <a:ext cx="2286016" cy="2195510"/>
          </a:xfrm>
          <a:prstGeom prst="rect">
            <a:avLst/>
          </a:prstGeom>
          <a:scene3d>
            <a:camera prst="isometricLeftDown"/>
            <a:lightRig rig="threePt" dir="t"/>
          </a:scene3d>
          <a:sp3d>
            <a:bevelB w="139700" h="139700" prst="divot"/>
          </a:sp3d>
        </p:spPr>
      </p:pic>
      <p:pic>
        <p:nvPicPr>
          <p:cNvPr id="7" name="Рисунок 6" descr="3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3643314"/>
            <a:ext cx="2786082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>
                <a:solidFill>
                  <a:srgbClr val="0070C0"/>
                </a:solidFill>
              </a:rPr>
              <a:t>    Популяризация детского эстрадного вокала и достижение таких высоких результатов стало возможным благодаря применению различных инновационных технологий в области эстрадного вокала.</a:t>
            </a:r>
          </a:p>
        </p:txBody>
      </p:sp>
      <p:pic>
        <p:nvPicPr>
          <p:cNvPr id="4" name="Рисунок 3" descr="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500306"/>
            <a:ext cx="2256482" cy="1513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429000"/>
            <a:ext cx="3929058" cy="3235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7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334171"/>
            <a:ext cx="3214710" cy="2380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1"/>
            <a:ext cx="8229600" cy="264320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>
                <a:solidFill>
                  <a:srgbClr val="0070C0"/>
                </a:solidFill>
              </a:rPr>
              <a:t>    Эстрадное пение как вид вокального искусства, сформировалось от слияния народного и академического пения. Базируется на тех же физиологических принципах в работе голосового аппарата.</a:t>
            </a:r>
          </a:p>
        </p:txBody>
      </p:sp>
      <p:pic>
        <p:nvPicPr>
          <p:cNvPr id="5" name="Рисунок 4" descr="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143248"/>
            <a:ext cx="3143272" cy="3429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428868"/>
            <a:ext cx="4286280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800" dirty="0">
                <a:solidFill>
                  <a:srgbClr val="0070C0"/>
                </a:solidFill>
              </a:rPr>
              <a:t>    Для обучения физиологическим принципам в работе голосового аппарата включают упражнения, разные методики по академическому и эстрадному пению: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>
                <a:solidFill>
                  <a:srgbClr val="0070C0"/>
                </a:solidFill>
              </a:rPr>
              <a:t>Дыхательной гимнастики индийских йогов;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>
                <a:solidFill>
                  <a:srgbClr val="0070C0"/>
                </a:solidFill>
              </a:rPr>
              <a:t>Дыхательной гимнастики А.Н. </a:t>
            </a:r>
            <a:r>
              <a:rPr lang="ru-RU" sz="2800" dirty="0" err="1">
                <a:solidFill>
                  <a:srgbClr val="0070C0"/>
                </a:solidFill>
              </a:rPr>
              <a:t>Стрельниковой</a:t>
            </a:r>
            <a:r>
              <a:rPr lang="ru-RU" sz="2800" dirty="0">
                <a:solidFill>
                  <a:srgbClr val="0070C0"/>
                </a:solidFill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 err="1">
                <a:solidFill>
                  <a:srgbClr val="0070C0"/>
                </a:solidFill>
              </a:rPr>
              <a:t>Фонопедического</a:t>
            </a:r>
            <a:r>
              <a:rPr lang="ru-RU" sz="2800" dirty="0">
                <a:solidFill>
                  <a:srgbClr val="0070C0"/>
                </a:solidFill>
              </a:rPr>
              <a:t> метода развития голоса В.В. Емельянова;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>
                <a:solidFill>
                  <a:srgbClr val="0070C0"/>
                </a:solidFill>
              </a:rPr>
              <a:t>Методики педагога-вокалиста США и Канады Сет </a:t>
            </a:r>
            <a:r>
              <a:rPr lang="ru-RU" sz="2800" dirty="0" err="1">
                <a:solidFill>
                  <a:srgbClr val="0070C0"/>
                </a:solidFill>
              </a:rPr>
              <a:t>Риггса</a:t>
            </a:r>
            <a:r>
              <a:rPr lang="ru-RU" sz="2800" dirty="0">
                <a:solidFill>
                  <a:srgbClr val="0070C0"/>
                </a:solidFill>
              </a:rPr>
              <a:t>.</a:t>
            </a:r>
          </a:p>
          <a:p>
            <a:pPr algn="just">
              <a:buNone/>
            </a:pPr>
            <a:r>
              <a:rPr lang="ru-RU" sz="2800" dirty="0">
                <a:solidFill>
                  <a:srgbClr val="0070C0"/>
                </a:solidFill>
              </a:rPr>
              <a:t>     Перечисленные методики являются инновационными, позволяют по-новому приобретать и развивать навыки эстрадного исполнительства.</a:t>
            </a:r>
          </a:p>
          <a:p>
            <a:pPr>
              <a:buFont typeface="Wingdings" pitchFamily="2" charset="2"/>
              <a:buChar char="v"/>
            </a:pP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4429132"/>
            <a:ext cx="2071702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3" y="4486275"/>
            <a:ext cx="1714512" cy="2228873"/>
          </a:xfrm>
          <a:prstGeom prst="rect">
            <a:avLst/>
          </a:prstGeom>
        </p:spPr>
      </p:pic>
      <p:pic>
        <p:nvPicPr>
          <p:cNvPr id="6" name="Рисунок 5" descr="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4500570"/>
            <a:ext cx="1928811" cy="2209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800" dirty="0">
                <a:solidFill>
                  <a:srgbClr val="0070C0"/>
                </a:solidFill>
              </a:rPr>
              <a:t>     Развитие природных голосовых возможностей человека происходит постепенно и проходит в несколько этапов: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solidFill>
                  <a:srgbClr val="0070C0"/>
                </a:solidFill>
              </a:rPr>
              <a:t>На первом этапе осуществляется постановка голоса;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solidFill>
                  <a:srgbClr val="0070C0"/>
                </a:solidFill>
              </a:rPr>
              <a:t>Происходит освоение подходящих для конкретного человека приемов эстрадного вокала;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solidFill>
                  <a:srgbClr val="0070C0"/>
                </a:solidFill>
              </a:rPr>
              <a:t>Формируется уникальный, узнаваемый голос, с характерной манерой пения и конкретным сценическим образом.</a:t>
            </a:r>
          </a:p>
        </p:txBody>
      </p:sp>
      <p:pic>
        <p:nvPicPr>
          <p:cNvPr id="4" name="Рисунок 3" descr="2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14818"/>
            <a:ext cx="271464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071942"/>
            <a:ext cx="278608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 descr="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3786190"/>
            <a:ext cx="314324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3"/>
            <a:ext cx="8229600" cy="4071966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2800" dirty="0">
                <a:solidFill>
                  <a:srgbClr val="0070C0"/>
                </a:solidFill>
              </a:rPr>
              <a:t>       </a:t>
            </a:r>
            <a:r>
              <a:rPr lang="ru-RU" sz="7000" dirty="0">
                <a:solidFill>
                  <a:srgbClr val="0070C0"/>
                </a:solidFill>
              </a:rPr>
              <a:t>Вокальное искусство индивидуально. Связано с тем, что у певца, его инструмент является частью организма. Строение гортани, размеры резонаторных полостей и т.д. у каждого человека разные, что сказывается на тембре, характере звука. Поэтому, главным принципом вокалиста должен быть девиз «найди свой голос».</a:t>
            </a:r>
          </a:p>
        </p:txBody>
      </p:sp>
      <p:pic>
        <p:nvPicPr>
          <p:cNvPr id="4" name="Рисунок 3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643314"/>
            <a:ext cx="3357586" cy="24288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3738562" cy="2928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>
                <a:solidFill>
                  <a:srgbClr val="0070C0"/>
                </a:solidFill>
              </a:rPr>
              <a:t>    Настоящей инновацией является обучение не  только правильному пению, еще и умение работать с микрофоном, владение сценическим движением и актерскими навыками. Исполнителю необходимо знать правила поведения на сцене и работы со зрителем, а так же, как выходить из неприятных курьезных ситуаций, который зачастую случаются в момент выступлений.</a:t>
            </a:r>
          </a:p>
        </p:txBody>
      </p:sp>
      <p:pic>
        <p:nvPicPr>
          <p:cNvPr id="6" name="Рисунок 5" descr="YEqcfYRua4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857622"/>
            <a:ext cx="4357654" cy="278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1431117007_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214818"/>
            <a:ext cx="3500462" cy="2400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>
                <a:solidFill>
                  <a:srgbClr val="0070C0"/>
                </a:solidFill>
              </a:rPr>
              <a:t>    В эстрадном пении ценится именно индивидуальность, открытие новых музыкальных «ниш», способность воздействовать на слушателя своей «энергетикой», легко узнаваемой манерой исполнения.</a:t>
            </a:r>
          </a:p>
        </p:txBody>
      </p:sp>
      <p:pic>
        <p:nvPicPr>
          <p:cNvPr id="6" name="Рисунок 5" descr="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4714884"/>
            <a:ext cx="3028950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571744"/>
            <a:ext cx="3571900" cy="4286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6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000240"/>
            <a:ext cx="3995734" cy="2405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660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бюджетное образовательное учреждение дополнительного образования  Дом детского творчества п.г.т. Сосьва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 помните… </vt:lpstr>
      <vt:lpstr>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образовательное учреждение дополнительного образования детей центр дополнительного образования детей «Детско-юношеский спортивно-творческий центр» г. Гусева</dc:title>
  <dc:creator>Юрий</dc:creator>
  <cp:lastModifiedBy>ДДТ</cp:lastModifiedBy>
  <cp:revision>25</cp:revision>
  <dcterms:created xsi:type="dcterms:W3CDTF">2015-10-19T17:14:37Z</dcterms:created>
  <dcterms:modified xsi:type="dcterms:W3CDTF">2025-12-19T12:45:35Z</dcterms:modified>
</cp:coreProperties>
</file>