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9" r:id="rId9"/>
    <p:sldId id="270" r:id="rId10"/>
    <p:sldId id="271" r:id="rId11"/>
    <p:sldId id="266" r:id="rId12"/>
    <p:sldId id="267" r:id="rId13"/>
    <p:sldId id="268" r:id="rId14"/>
    <p:sldId id="275" r:id="rId15"/>
    <p:sldId id="276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45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B971A-0DDE-4BBF-AB54-0BF047F9480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B668-A30C-4E80-8D6B-9B4568E21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B971A-0DDE-4BBF-AB54-0BF047F9480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B668-A30C-4E80-8D6B-9B4568E21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B971A-0DDE-4BBF-AB54-0BF047F9480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B668-A30C-4E80-8D6B-9B4568E21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B971A-0DDE-4BBF-AB54-0BF047F9480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B668-A30C-4E80-8D6B-9B4568E21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B971A-0DDE-4BBF-AB54-0BF047F9480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B668-A30C-4E80-8D6B-9B4568E21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B971A-0DDE-4BBF-AB54-0BF047F9480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B668-A30C-4E80-8D6B-9B4568E21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B971A-0DDE-4BBF-AB54-0BF047F9480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B668-A30C-4E80-8D6B-9B4568E21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B971A-0DDE-4BBF-AB54-0BF047F9480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B668-A30C-4E80-8D6B-9B4568E21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B971A-0DDE-4BBF-AB54-0BF047F9480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B668-A30C-4E80-8D6B-9B4568E21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B971A-0DDE-4BBF-AB54-0BF047F9480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B668-A30C-4E80-8D6B-9B4568E21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BB971A-0DDE-4BBF-AB54-0BF047F9480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EEB668-A30C-4E80-8D6B-9B4568E21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BB971A-0DDE-4BBF-AB54-0BF047F94806}" type="datetimeFigureOut">
              <a:rPr lang="ru-RU" smtClean="0"/>
              <a:pPr/>
              <a:t>19.12.2025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EB668-A30C-4E80-8D6B-9B4568E21CA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50004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sz="1800" b="1" dirty="0">
                <a:solidFill>
                  <a:srgbClr val="0070C0"/>
                </a:solidFill>
              </a:rPr>
              <a:t>Муниципальное </a:t>
            </a:r>
            <a:r>
              <a:rPr lang="ru-RU" sz="1800" b="1" dirty="0" smtClean="0">
                <a:solidFill>
                  <a:srgbClr val="0070C0"/>
                </a:solidFill>
              </a:rPr>
              <a:t>бюджетное образовательное учреждение</a:t>
            </a:r>
            <a:br>
              <a:rPr lang="ru-RU" sz="1800" b="1" dirty="0" smtClean="0">
                <a:solidFill>
                  <a:srgbClr val="0070C0"/>
                </a:solidFill>
              </a:rPr>
            </a:br>
            <a:r>
              <a:rPr lang="ru-RU" sz="1800" b="1" dirty="0" smtClean="0">
                <a:solidFill>
                  <a:srgbClr val="0070C0"/>
                </a:solidFill>
              </a:rPr>
              <a:t>дополнительного образования </a:t>
            </a:r>
            <a:br>
              <a:rPr lang="ru-RU" sz="1800" b="1" dirty="0" smtClean="0">
                <a:solidFill>
                  <a:srgbClr val="0070C0"/>
                </a:solidFill>
              </a:rPr>
            </a:br>
            <a:r>
              <a:rPr lang="ru-RU" sz="1800" b="1" dirty="0" smtClean="0">
                <a:solidFill>
                  <a:srgbClr val="0070C0"/>
                </a:solidFill>
              </a:rPr>
              <a:t>Дом детского творчества п.г.т. Сосьва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44" y="2500306"/>
            <a:ext cx="8858312" cy="1752600"/>
          </a:xfrm>
          <a:scene3d>
            <a:camera prst="orthographicFront"/>
            <a:lightRig rig="threePt" dir="t"/>
          </a:scene3d>
          <a:sp3d>
            <a:bevelT prst="convex"/>
          </a:sp3d>
        </p:spPr>
        <p:txBody>
          <a:bodyPr>
            <a:normAutofit fontScale="92500" lnSpcReduction="10000"/>
          </a:bodyPr>
          <a:lstStyle/>
          <a:p>
            <a:r>
              <a:rPr lang="ru-RU" b="1" i="1" dirty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ИСПОЛЬЗОВАНИЕ ИННОВАЦИОННЫХ ТЕХНОЛОГИЙ НА ЗАНЯТИЯХ ПО ЭСТРАДНОМУ ВОКАЛУ В УСЛОВИЯХ ДОПОЛНИТЕЛЬНОГО ОБРАЗОВАНИЯ ДЕТЕЙ</a:t>
            </a:r>
            <a:endParaRPr lang="ru-RU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23928" y="5429264"/>
            <a:ext cx="5220072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>
                <a:solidFill>
                  <a:srgbClr val="0070C0"/>
                </a:solidFill>
              </a:rPr>
              <a:t>Худякова </a:t>
            </a:r>
            <a:r>
              <a:rPr lang="ru-RU" sz="2000" b="1" dirty="0" err="1" smtClean="0">
                <a:solidFill>
                  <a:srgbClr val="0070C0"/>
                </a:solidFill>
              </a:rPr>
              <a:t>Виолетта</a:t>
            </a:r>
            <a:r>
              <a:rPr lang="ru-RU" sz="2000" b="1" dirty="0" smtClean="0">
                <a:solidFill>
                  <a:srgbClr val="0070C0"/>
                </a:solidFill>
              </a:rPr>
              <a:t> Александровна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Педагог дополнительного образования,</a:t>
            </a:r>
          </a:p>
          <a:p>
            <a:r>
              <a:rPr lang="ru-RU" sz="2000" b="1" dirty="0" smtClean="0">
                <a:solidFill>
                  <a:srgbClr val="0070C0"/>
                </a:solidFill>
              </a:rPr>
              <a:t> 1 </a:t>
            </a:r>
            <a:r>
              <a:rPr lang="ru-RU" sz="2000" b="1" dirty="0" err="1" smtClean="0">
                <a:solidFill>
                  <a:srgbClr val="0070C0"/>
                </a:solidFill>
              </a:rPr>
              <a:t>квалификационна</a:t>
            </a:r>
            <a:r>
              <a:rPr lang="ru-RU" sz="2000" b="1" dirty="0" smtClean="0">
                <a:solidFill>
                  <a:srgbClr val="0070C0"/>
                </a:solidFill>
              </a:rPr>
              <a:t> категория</a:t>
            </a:r>
            <a:endParaRPr lang="ru-RU" sz="16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71414"/>
            <a:ext cx="82296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>
                <a:solidFill>
                  <a:srgbClr val="0070C0"/>
                </a:solidFill>
              </a:rPr>
              <a:t>    Одним из основных принципов инновационных технологий является ПРИНЦИП ИНДИВИДУАЛЬНОГО ПОДХОДА К УЧЕНИКУ.  Упражнения для развития голоса и репертуар должны быть сугубо индивидуальны. Необходимо найти «свою песню». Даже великие и известные певцы порой всю жизнь ищут «свою песню» ту, которая им близка и которая «звучит» только в их исполнении.</a:t>
            </a:r>
          </a:p>
        </p:txBody>
      </p:sp>
      <p:pic>
        <p:nvPicPr>
          <p:cNvPr id="5" name="Рисунок 4" descr="2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42976" y="3857628"/>
            <a:ext cx="3500462" cy="271464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6" name="Рисунок 5" descr="3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7818" y="3929066"/>
            <a:ext cx="3214710" cy="257176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52"/>
            <a:ext cx="82296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>
                <a:solidFill>
                  <a:srgbClr val="0070C0"/>
                </a:solidFill>
              </a:rPr>
              <a:t>    Еще одним важным принципом является ПРИНЦИП ПОСТЕПЕННОСТИ И ПОСЛЕДОВАТЕЛЬНОСТИ.</a:t>
            </a:r>
          </a:p>
          <a:p>
            <a:pPr algn="just">
              <a:buNone/>
            </a:pPr>
            <a:r>
              <a:rPr lang="ru-RU" sz="2800" dirty="0">
                <a:solidFill>
                  <a:srgbClr val="0070C0"/>
                </a:solidFill>
              </a:rPr>
              <a:t>    Голосовые связки являются частью человеческого организма. Невозможно за короткий срок их натренировать. Точно также невозможно натренировать за короткий срок мышцы на руках или ногах. Связки – это те же мышцы, только мы их тренируем по-особому.</a:t>
            </a:r>
          </a:p>
        </p:txBody>
      </p:sp>
      <p:pic>
        <p:nvPicPr>
          <p:cNvPr id="4" name="Рисунок 3" descr="1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85786" y="4286256"/>
            <a:ext cx="4143372" cy="2286016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6" name="Рисунок 5" descr="2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57818" y="3786190"/>
            <a:ext cx="3071834" cy="292895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>
                <a:solidFill>
                  <a:srgbClr val="0070C0"/>
                </a:solidFill>
              </a:rPr>
              <a:t>    Следующим важным принципом является ПРИНЦИП ЕДИНСТВА ТЕХНИЧЕСКОГО И ХУДОЖЕСТВЕННОГО РАЗВИТИЯ ВОКАЛЬНОГО ПЕНИЯ. </a:t>
            </a:r>
          </a:p>
          <a:p>
            <a:pPr algn="just">
              <a:buNone/>
            </a:pPr>
            <a:r>
              <a:rPr lang="ru-RU" sz="2800" dirty="0">
                <a:solidFill>
                  <a:srgbClr val="0070C0"/>
                </a:solidFill>
              </a:rPr>
              <a:t>    Академические и народные певцы поют в рамках «канона, определенных музыкальных правил и законов». Отклоняться от них не принято. Задача эстрадного исполнителя-поиск своей оригинальной манеры, характерной, узнаваемой.</a:t>
            </a:r>
          </a:p>
        </p:txBody>
      </p:sp>
      <p:pic>
        <p:nvPicPr>
          <p:cNvPr id="4" name="Рисунок 3" descr="5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29322" y="4286256"/>
            <a:ext cx="2714644" cy="240508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292929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5" name="Рисунок 4" descr="5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4286256"/>
            <a:ext cx="3929090" cy="242569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42852"/>
            <a:ext cx="8406676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800" dirty="0">
                <a:solidFill>
                  <a:srgbClr val="0070C0"/>
                </a:solidFill>
              </a:rPr>
              <a:t>    </a:t>
            </a:r>
            <a:r>
              <a:rPr lang="ru-RU" sz="2000" dirty="0">
                <a:solidFill>
                  <a:srgbClr val="0070C0"/>
                </a:solidFill>
              </a:rPr>
              <a:t>Пение – это не что иное как продленная речь. Поэтому стирание граней между певческой и разговорной техникой звукообразования является важнейшей задачей.</a:t>
            </a:r>
          </a:p>
          <a:p>
            <a:pPr>
              <a:buNone/>
            </a:pPr>
            <a:r>
              <a:rPr lang="ru-RU" sz="2000" dirty="0">
                <a:solidFill>
                  <a:srgbClr val="0070C0"/>
                </a:solidFill>
              </a:rPr>
              <a:t>    Одним важным принципом в вокальной работе является ПРИНЦИП «ПОЙТЕ, КАК ГОВОРИТЕ». Это значит научиться произносить слова на любых высотных отрезках диапазона в речевой позиции (низком, среднем, высоком).</a:t>
            </a:r>
          </a:p>
          <a:p>
            <a:pPr>
              <a:buNone/>
            </a:pPr>
            <a:r>
              <a:rPr lang="ru-RU" sz="2000" dirty="0">
                <a:solidFill>
                  <a:srgbClr val="0070C0"/>
                </a:solidFill>
              </a:rPr>
              <a:t>    </a:t>
            </a:r>
            <a:r>
              <a:rPr lang="ru-RU" sz="2000" dirty="0" smtClean="0">
                <a:solidFill>
                  <a:srgbClr val="0070C0"/>
                </a:solidFill>
              </a:rPr>
              <a:t>       </a:t>
            </a:r>
            <a:r>
              <a:rPr lang="ru-RU" sz="2000" b="1" dirty="0" smtClean="0">
                <a:solidFill>
                  <a:srgbClr val="002060"/>
                </a:solidFill>
              </a:rPr>
              <a:t>Главное </a:t>
            </a:r>
            <a:r>
              <a:rPr lang="ru-RU" sz="2000" b="1" dirty="0">
                <a:solidFill>
                  <a:srgbClr val="002060"/>
                </a:solidFill>
              </a:rPr>
              <a:t>условие </a:t>
            </a:r>
            <a:r>
              <a:rPr lang="ru-RU" sz="2000" dirty="0">
                <a:solidFill>
                  <a:srgbClr val="0070C0"/>
                </a:solidFill>
              </a:rPr>
              <a:t>– </a:t>
            </a:r>
            <a:endParaRPr lang="ru-RU" sz="2000" dirty="0" smtClean="0">
              <a:solidFill>
                <a:srgbClr val="0070C0"/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0070C0"/>
                </a:solidFill>
              </a:rPr>
              <a:t>               </a:t>
            </a:r>
            <a:r>
              <a:rPr lang="ru-RU" sz="2000" b="1" dirty="0" smtClean="0">
                <a:solidFill>
                  <a:srgbClr val="FF0000"/>
                </a:solidFill>
              </a:rPr>
              <a:t>речевой </a:t>
            </a:r>
            <a:r>
              <a:rPr lang="ru-RU" sz="2000" b="1" dirty="0">
                <a:solidFill>
                  <a:srgbClr val="FF0000"/>
                </a:solidFill>
              </a:rPr>
              <a:t>голос </a:t>
            </a:r>
            <a:endParaRPr lang="ru-RU" sz="20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000" b="1" dirty="0" smtClean="0">
                <a:solidFill>
                  <a:srgbClr val="FF0000"/>
                </a:solidFill>
              </a:rPr>
              <a:t>должен </a:t>
            </a:r>
            <a:r>
              <a:rPr lang="ru-RU" sz="2000" b="1" dirty="0">
                <a:solidFill>
                  <a:srgbClr val="FF0000"/>
                </a:solidFill>
              </a:rPr>
              <a:t>звучать свободно и чисто.</a:t>
            </a:r>
          </a:p>
        </p:txBody>
      </p:sp>
      <p:pic>
        <p:nvPicPr>
          <p:cNvPr id="5" name="Рисунок 4" descr="image027_27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 rot="925155">
            <a:off x="38827" y="5370490"/>
            <a:ext cx="5063940" cy="977602"/>
          </a:xfrm>
          <a:prstGeom prst="rect">
            <a:avLst/>
          </a:prstGeom>
          <a:ln w="190500" cap="sq">
            <a:noFill/>
            <a:prstDash val="solid"/>
            <a:miter lim="800000"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</p:pic>
      <p:pic>
        <p:nvPicPr>
          <p:cNvPr id="4098" name="Picture 2" descr="https://sun9-33.userapi.com/s/v1/ig2/OMwxkpCY-GsvNFerlv4C4dHcvobVsceWV13DkXMTaVWtklreHOuUqhbLLW-boqo65tmmHRkWs3qNVLR9mbeiESyO.jpg?quality=95&amp;as=32x43,48x64,72x96,108x144,160x213,240x320,360x480,480x640,540x720,640x853,720x960,1080x1440,1280x1707,1440x1920,1920x2560&amp;from=bu&amp;u=x8liSf3ul8TDoSdt8L_Y-by2yMmILS5f7xCJsgVDPyk&amp;cs=1080x0"/>
          <p:cNvPicPr>
            <a:picLocks noChangeAspect="1" noChangeArrowheads="1"/>
          </p:cNvPicPr>
          <p:nvPr/>
        </p:nvPicPr>
        <p:blipFill>
          <a:blip r:embed="rId3" cstate="print"/>
          <a:srcRect t="6419" b="9212"/>
          <a:stretch>
            <a:fillRect/>
          </a:stretch>
        </p:blipFill>
        <p:spPr bwMode="auto">
          <a:xfrm>
            <a:off x="5076056" y="2564842"/>
            <a:ext cx="3816424" cy="42931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  <a:t>И помните…</a:t>
            </a:r>
            <a:br>
              <a:rPr lang="ru-RU" dirty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endParaRPr lang="ru-RU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ru-RU" dirty="0"/>
          </a:p>
          <a:p>
            <a:pPr>
              <a:buNone/>
            </a:pP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42910" y="1571612"/>
            <a:ext cx="814393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sz="3600" dirty="0">
                <a:solidFill>
                  <a:srgbClr val="0070C0"/>
                </a:solidFill>
              </a:rPr>
              <a:t>Самое высокое качество всякого искусства – это его искренность.</a:t>
            </a:r>
          </a:p>
          <a:p>
            <a:pPr algn="r">
              <a:buFontTx/>
              <a:buNone/>
            </a:pPr>
            <a:r>
              <a:rPr lang="ru-RU" sz="3600" i="1" dirty="0">
                <a:solidFill>
                  <a:srgbClr val="0070C0"/>
                </a:solidFill>
              </a:rPr>
              <a:t>С.В. Рахманинов</a:t>
            </a:r>
          </a:p>
          <a:p>
            <a:pPr algn="r">
              <a:buFontTx/>
              <a:buNone/>
            </a:pPr>
            <a:endParaRPr lang="ru-RU" sz="3600" i="1" dirty="0"/>
          </a:p>
          <a:p>
            <a:pPr algn="ctr">
              <a:buFontTx/>
              <a:buNone/>
            </a:pPr>
            <a:r>
              <a:rPr lang="ru-RU" sz="3600" i="1" dirty="0">
                <a:solidFill>
                  <a:srgbClr val="0070C0"/>
                </a:solidFill>
              </a:rPr>
              <a:t>Будьте искренни!</a:t>
            </a:r>
          </a:p>
          <a:p>
            <a:pPr algn="ctr">
              <a:buFontTx/>
              <a:buNone/>
            </a:pPr>
            <a:r>
              <a:rPr lang="ru-RU" sz="3600" i="1" dirty="0">
                <a:solidFill>
                  <a:srgbClr val="0070C0"/>
                </a:solidFill>
              </a:rPr>
              <a:t>Спасибо за внимание!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en-US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sz="2400" b="1" i="1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28604"/>
            <a:ext cx="8229600" cy="5697559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1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Автор презентации</a:t>
            </a:r>
          </a:p>
          <a:p>
            <a:pPr algn="ctr">
              <a:buNone/>
            </a:pPr>
            <a:r>
              <a:rPr lang="ru-RU" sz="1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b="1" i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Худякова </a:t>
            </a:r>
            <a:r>
              <a:rPr lang="ru-RU" sz="24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Виолетта</a:t>
            </a:r>
            <a:r>
              <a:rPr lang="ru-RU" sz="24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Александровна</a:t>
            </a:r>
            <a:endParaRPr lang="ru-RU" sz="4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Используемые источники:</a:t>
            </a:r>
          </a:p>
          <a:p>
            <a:pPr algn="ctr">
              <a:buNone/>
            </a:pPr>
            <a: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en-US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algn="ctr">
              <a:buNone/>
            </a:pP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None/>
            </a:pPr>
            <a:r>
              <a:rPr lang="ru-RU" sz="2000" dirty="0">
                <a:solidFill>
                  <a:srgbClr val="0070C0"/>
                </a:solidFill>
              </a:rPr>
              <a:t/>
            </a:r>
            <a:br>
              <a:rPr lang="ru-RU" sz="2000" dirty="0">
                <a:solidFill>
                  <a:srgbClr val="0070C0"/>
                </a:solidFill>
              </a:rPr>
            </a:b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00034" y="3000372"/>
            <a:ext cx="828674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70C0"/>
              </a:buClr>
              <a:buSzTx/>
              <a:buFont typeface="Wingdings" pitchFamily="2" charset="2"/>
              <a:buChar char="v"/>
              <a:tabLst/>
            </a:pPr>
            <a:r>
              <a:rPr lang="ru-RU" sz="2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ru-RU" sz="2000" b="0" i="0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Полякова О.И. К вопросу обучения детей эстрадному пению.// Материалы 1-й Международной межвузовской научно-практической конференции 29-31марта 2001 года. – Екатеринбург, 2001.</a:t>
            </a:r>
            <a:endParaRPr kumimoji="0" lang="ru-RU" sz="20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53"/>
            <a:ext cx="8229600" cy="414340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>
                <a:solidFill>
                  <a:srgbClr val="0070C0"/>
                </a:solidFill>
              </a:rPr>
              <a:t>    В последние десятилетия особенно возрос интерес общества к эстраде и эстрадному исполнительству, как к новому виду вокального искусства среди детей и молодежи. Центральное телевидение демонстрирует широкому кругу телезрителей крупные проекты в этом направлении: «Голос», «Детский голос», «Новая Волна», «Славянский базар», «Евровидение», и т.д.</a:t>
            </a:r>
          </a:p>
        </p:txBody>
      </p:sp>
      <p:pic>
        <p:nvPicPr>
          <p:cNvPr id="4" name="Рисунок 3" descr="1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71472" y="4143380"/>
            <a:ext cx="3500462" cy="2214578"/>
          </a:xfrm>
          <a:prstGeom prst="rect">
            <a:avLst/>
          </a:prstGeom>
          <a:scene3d>
            <a:camera prst="isometricRightUp"/>
            <a:lightRig rig="threePt" dir="t"/>
          </a:scene3d>
          <a:sp3d>
            <a:bevelT prst="slope"/>
            <a:bevelB prst="slope"/>
          </a:sp3d>
        </p:spPr>
      </p:pic>
      <p:pic>
        <p:nvPicPr>
          <p:cNvPr id="5" name="Рисунок 4" descr="2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572264" y="3857628"/>
            <a:ext cx="2286016" cy="2195510"/>
          </a:xfrm>
          <a:prstGeom prst="rect">
            <a:avLst/>
          </a:prstGeom>
          <a:scene3d>
            <a:camera prst="isometricLeftDown"/>
            <a:lightRig rig="threePt" dir="t"/>
          </a:scene3d>
          <a:sp3d>
            <a:bevelB w="139700" h="139700" prst="divot"/>
          </a:sp3d>
        </p:spPr>
      </p:pic>
      <p:pic>
        <p:nvPicPr>
          <p:cNvPr id="7" name="Рисунок 6" descr="333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857620" y="3643314"/>
            <a:ext cx="2786082" cy="278608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85728"/>
            <a:ext cx="82296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>
                <a:solidFill>
                  <a:srgbClr val="0070C0"/>
                </a:solidFill>
              </a:rPr>
              <a:t>    Популяризация детского эстрадного вокала и достижение таких высоких результатов стало возможным благодаря применению различных инновационных технологий в области эстрадного вокала.</a:t>
            </a:r>
          </a:p>
        </p:txBody>
      </p:sp>
      <p:pic>
        <p:nvPicPr>
          <p:cNvPr id="4" name="Рисунок 3" descr="555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857488" y="2500306"/>
            <a:ext cx="2256482" cy="151352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75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44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000628" y="3429000"/>
            <a:ext cx="3929058" cy="323526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 descr="77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4282" y="4334171"/>
            <a:ext cx="3214710" cy="23809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1"/>
            <a:ext cx="8229600" cy="2643206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>
                <a:solidFill>
                  <a:srgbClr val="0070C0"/>
                </a:solidFill>
              </a:rPr>
              <a:t>    Эстрадное пение как вид вокального искусства, сформировалось от слияния народного и академического пения. Базируется на тех же физиологических принципах в работе голосового аппарата.</a:t>
            </a:r>
          </a:p>
        </p:txBody>
      </p:sp>
      <p:pic>
        <p:nvPicPr>
          <p:cNvPr id="5" name="Рисунок 4" descr="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0034" y="3143248"/>
            <a:ext cx="3143272" cy="34290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6" name="Рисунок 5" descr="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3438" y="2428868"/>
            <a:ext cx="4286280" cy="335758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52"/>
            <a:ext cx="8229600" cy="4525963"/>
          </a:xfrm>
        </p:spPr>
        <p:txBody>
          <a:bodyPr>
            <a:normAutofit fontScale="92500" lnSpcReduction="20000"/>
          </a:bodyPr>
          <a:lstStyle/>
          <a:p>
            <a:pPr algn="just">
              <a:buNone/>
            </a:pPr>
            <a:r>
              <a:rPr lang="ru-RU" sz="2800" dirty="0">
                <a:solidFill>
                  <a:srgbClr val="0070C0"/>
                </a:solidFill>
              </a:rPr>
              <a:t>    Для обучения физиологическим принципам в работе голосового аппарата включают упражнения, разные методики по академическому и эстрадному пению:</a:t>
            </a:r>
          </a:p>
          <a:p>
            <a:pPr algn="just">
              <a:buFont typeface="Wingdings" pitchFamily="2" charset="2"/>
              <a:buChar char="v"/>
            </a:pPr>
            <a:r>
              <a:rPr lang="ru-RU" sz="2800" dirty="0">
                <a:solidFill>
                  <a:srgbClr val="0070C0"/>
                </a:solidFill>
              </a:rPr>
              <a:t>Дыхательной гимнастики индийских йогов;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800" dirty="0">
                <a:solidFill>
                  <a:srgbClr val="0070C0"/>
                </a:solidFill>
              </a:rPr>
              <a:t>Дыхательной гимнастики А.Н. </a:t>
            </a:r>
            <a:r>
              <a:rPr lang="ru-RU" sz="2800" dirty="0" err="1">
                <a:solidFill>
                  <a:srgbClr val="0070C0"/>
                </a:solidFill>
              </a:rPr>
              <a:t>Стрельниковой</a:t>
            </a:r>
            <a:r>
              <a:rPr lang="ru-RU" sz="2800" dirty="0">
                <a:solidFill>
                  <a:srgbClr val="0070C0"/>
                </a:solidFill>
              </a:rPr>
              <a:t>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800" dirty="0" err="1">
                <a:solidFill>
                  <a:srgbClr val="0070C0"/>
                </a:solidFill>
              </a:rPr>
              <a:t>Фонопедического</a:t>
            </a:r>
            <a:r>
              <a:rPr lang="ru-RU" sz="2800" dirty="0">
                <a:solidFill>
                  <a:srgbClr val="0070C0"/>
                </a:solidFill>
              </a:rPr>
              <a:t> метода развития голоса В.В. Емельянова;</a:t>
            </a:r>
          </a:p>
          <a:p>
            <a:pPr algn="just">
              <a:buFont typeface="Wingdings" pitchFamily="2" charset="2"/>
              <a:buChar char="v"/>
            </a:pPr>
            <a:r>
              <a:rPr lang="ru-RU" sz="2800" dirty="0">
                <a:solidFill>
                  <a:srgbClr val="0070C0"/>
                </a:solidFill>
              </a:rPr>
              <a:t>Методики педагога-вокалиста США и Канады Сет </a:t>
            </a:r>
            <a:r>
              <a:rPr lang="ru-RU" sz="2800" dirty="0" err="1">
                <a:solidFill>
                  <a:srgbClr val="0070C0"/>
                </a:solidFill>
              </a:rPr>
              <a:t>Риггса</a:t>
            </a:r>
            <a:r>
              <a:rPr lang="ru-RU" sz="2800" dirty="0">
                <a:solidFill>
                  <a:srgbClr val="0070C0"/>
                </a:solidFill>
              </a:rPr>
              <a:t>.</a:t>
            </a:r>
          </a:p>
          <a:p>
            <a:pPr algn="just">
              <a:buNone/>
            </a:pPr>
            <a:r>
              <a:rPr lang="ru-RU" sz="2800" dirty="0">
                <a:solidFill>
                  <a:srgbClr val="0070C0"/>
                </a:solidFill>
              </a:rPr>
              <a:t>     Перечисленные методики являются инновационными, позволяют по-новому приобретать и развивать навыки эстрадного исполнительства.</a:t>
            </a:r>
          </a:p>
          <a:p>
            <a:pPr>
              <a:buFont typeface="Wingdings" pitchFamily="2" charset="2"/>
              <a:buChar char="v"/>
            </a:pPr>
            <a:endParaRPr lang="ru-RU" sz="2800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33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86182" y="4429132"/>
            <a:ext cx="2071702" cy="214314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Рисунок 4" descr="111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8663" y="4486275"/>
            <a:ext cx="1714512" cy="2228873"/>
          </a:xfrm>
          <a:prstGeom prst="rect">
            <a:avLst/>
          </a:prstGeom>
        </p:spPr>
      </p:pic>
      <p:pic>
        <p:nvPicPr>
          <p:cNvPr id="6" name="Рисунок 5" descr="222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572264" y="4500570"/>
            <a:ext cx="1928811" cy="220979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214290"/>
            <a:ext cx="8229600" cy="4525963"/>
          </a:xfrm>
        </p:spPr>
        <p:txBody>
          <a:bodyPr>
            <a:normAutofit fontScale="92500"/>
          </a:bodyPr>
          <a:lstStyle/>
          <a:p>
            <a:pPr algn="just">
              <a:buNone/>
            </a:pPr>
            <a:r>
              <a:rPr lang="ru-RU" sz="2800" dirty="0">
                <a:solidFill>
                  <a:srgbClr val="0070C0"/>
                </a:solidFill>
              </a:rPr>
              <a:t>     Развитие природных голосовых возможностей человека происходит постепенно и проходит в несколько этапов: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800" dirty="0">
                <a:solidFill>
                  <a:srgbClr val="0070C0"/>
                </a:solidFill>
              </a:rPr>
              <a:t>На первом этапе осуществляется постановка голоса;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800" dirty="0">
                <a:solidFill>
                  <a:srgbClr val="0070C0"/>
                </a:solidFill>
              </a:rPr>
              <a:t>Происходит освоение подходящих для конкретного человека приемов эстрадного вокала;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2800" dirty="0">
                <a:solidFill>
                  <a:srgbClr val="0070C0"/>
                </a:solidFill>
              </a:rPr>
              <a:t>Формируется уникальный, узнаваемый голос, с характерной манерой пения и конкретным сценическим образом.</a:t>
            </a:r>
          </a:p>
        </p:txBody>
      </p:sp>
      <p:pic>
        <p:nvPicPr>
          <p:cNvPr id="4" name="Рисунок 3" descr="222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4282" y="4214818"/>
            <a:ext cx="2714644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6" name="Рисунок 5" descr="3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14678" y="4071942"/>
            <a:ext cx="2786082" cy="2500330"/>
          </a:xfrm>
          <a:prstGeom prst="rect">
            <a:avLst/>
          </a:prstGeom>
          <a:solidFill>
            <a:srgbClr val="FFFFFF">
              <a:shade val="85000"/>
            </a:srgbClr>
          </a:solidFill>
          <a:ln w="101600" cap="sq">
            <a:solidFill>
              <a:srgbClr val="FDFDFD"/>
            </a:solidFill>
            <a:miter lim="800000"/>
          </a:ln>
          <a:effectLst>
            <a:outerShdw blurRad="57150" dist="37500" dir="7560000" sy="98000" kx="110000" ky="200000" algn="tl" rotWithShape="0">
              <a:srgbClr val="000000">
                <a:alpha val="20000"/>
              </a:srgbClr>
            </a:outerShdw>
          </a:effectLst>
          <a:scene3d>
            <a:camera prst="perspectiveRelaxed">
              <a:rot lat="18960000" lon="0" rev="0"/>
            </a:camera>
            <a:lightRig rig="twoPt" dir="t">
              <a:rot lat="0" lon="0" rev="7200000"/>
            </a:lightRig>
          </a:scene3d>
          <a:sp3d prstMaterial="matte">
            <a:bevelT w="22860" h="12700"/>
            <a:contourClr>
              <a:srgbClr val="FFFFFF"/>
            </a:contourClr>
          </a:sp3d>
        </p:spPr>
      </p:pic>
      <p:pic>
        <p:nvPicPr>
          <p:cNvPr id="7" name="Рисунок 6" descr="11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857884" y="3786190"/>
            <a:ext cx="3143240" cy="278608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53"/>
            <a:ext cx="8229600" cy="4071966"/>
          </a:xfrm>
        </p:spPr>
        <p:txBody>
          <a:bodyPr>
            <a:normAutofit fontScale="40000" lnSpcReduction="20000"/>
          </a:bodyPr>
          <a:lstStyle/>
          <a:p>
            <a:pPr algn="just">
              <a:lnSpc>
                <a:spcPct val="120000"/>
              </a:lnSpc>
              <a:buNone/>
            </a:pPr>
            <a:r>
              <a:rPr lang="ru-RU" sz="2800" dirty="0">
                <a:solidFill>
                  <a:srgbClr val="0070C0"/>
                </a:solidFill>
              </a:rPr>
              <a:t>       </a:t>
            </a:r>
            <a:r>
              <a:rPr lang="ru-RU" sz="7000" dirty="0">
                <a:solidFill>
                  <a:srgbClr val="0070C0"/>
                </a:solidFill>
              </a:rPr>
              <a:t>Вокальное искусство индивидуально. Связано с тем, что у певца, его инструмент является частью организма. Строение гортани, размеры резонаторных полостей и т.д. у каждого человека разные, что сказывается на тембре, характере звука. Поэтому, главным принципом вокалиста должен быть девиз «найди свой голос».</a:t>
            </a:r>
          </a:p>
        </p:txBody>
      </p:sp>
      <p:pic>
        <p:nvPicPr>
          <p:cNvPr id="4" name="Рисунок 3" descr="11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8596" y="3643314"/>
            <a:ext cx="3357586" cy="242886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pic>
        <p:nvPicPr>
          <p:cNvPr id="5" name="Рисунок 4" descr="2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2000" y="3429000"/>
            <a:ext cx="3738562" cy="292895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357166"/>
            <a:ext cx="82296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>
                <a:solidFill>
                  <a:srgbClr val="0070C0"/>
                </a:solidFill>
              </a:rPr>
              <a:t>    Настоящей инновацией является обучение не  только правильному пению, еще и умение работать с микрофоном, владение сценическим движением и актерскими навыками. Исполнителю необходимо знать правила поведения на сцене и работы со зрителем, а так же, как выходить из неприятных курьезных ситуаций, который зачастую случаются в момент выступлений.</a:t>
            </a:r>
          </a:p>
        </p:txBody>
      </p:sp>
      <p:pic>
        <p:nvPicPr>
          <p:cNvPr id="6" name="Рисунок 5" descr="YEqcfYRua4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0562" y="3857622"/>
            <a:ext cx="4357654" cy="278608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1431117007_4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472" y="4214818"/>
            <a:ext cx="3500462" cy="240029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214290"/>
            <a:ext cx="8229600" cy="4525963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>
                <a:solidFill>
                  <a:srgbClr val="0070C0"/>
                </a:solidFill>
              </a:rPr>
              <a:t>    В эстрадном пении ценится именно индивидуальность, открытие новых музыкальных «ниш», способность воздействовать на слушателя своей «энергетикой», легко узнаваемой манерой исполнения.</a:t>
            </a:r>
          </a:p>
        </p:txBody>
      </p:sp>
      <p:pic>
        <p:nvPicPr>
          <p:cNvPr id="6" name="Рисунок 5" descr="2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29190" y="4714884"/>
            <a:ext cx="3028950" cy="180975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isometricOffAxis1Righ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Рисунок 6" descr="555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14348" y="2571744"/>
            <a:ext cx="3571900" cy="428625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 descr="666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9124" y="2000240"/>
            <a:ext cx="3995734" cy="240506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orthographicFront"/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660</Words>
  <Application>Microsoft Office PowerPoint</Application>
  <PresentationFormat>Экран (4:3)</PresentationFormat>
  <Paragraphs>45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Муниципальное бюджетное образовательное учреждение дополнительного образования  Дом детского творчества п.г.т. Сосьва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И помните… </vt:lpstr>
      <vt:lpstr>    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автономное образовательное учреждение дополнительного образования детей центр дополнительного образования детей «Детско-юношеский спортивно-творческий центр» г. Гусева</dc:title>
  <dc:creator>Юрий</dc:creator>
  <cp:lastModifiedBy>ДДТ</cp:lastModifiedBy>
  <cp:revision>25</cp:revision>
  <dcterms:created xsi:type="dcterms:W3CDTF">2015-10-19T17:14:37Z</dcterms:created>
  <dcterms:modified xsi:type="dcterms:W3CDTF">2025-12-19T12:45:35Z</dcterms:modified>
</cp:coreProperties>
</file>