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6" r:id="rId3"/>
    <p:sldId id="257" r:id="rId4"/>
    <p:sldId id="263" r:id="rId5"/>
    <p:sldId id="264" r:id="rId6"/>
    <p:sldId id="265" r:id="rId7"/>
    <p:sldId id="266" r:id="rId8"/>
    <p:sldId id="267" r:id="rId9"/>
    <p:sldId id="25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6914" autoAdjust="0"/>
  </p:normalViewPr>
  <p:slideViewPr>
    <p:cSldViewPr>
      <p:cViewPr>
        <p:scale>
          <a:sx n="70" d="100"/>
          <a:sy n="70" d="100"/>
        </p:scale>
        <p:origin x="-49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6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AA1F-676A-4EC9-A3F5-F1609C2E276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69264-2D12-46EF-946A-238AE59CB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A5D4-039F-40EF-8131-3D3A21CAA85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1610-1C8D-44BF-A3CE-7AD3BAC0A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1610-1C8D-44BF-A3CE-7AD3BAC0AF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1610-1C8D-44BF-A3CE-7AD3BAC0AF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F516-ABCB-4FC9-8836-354925AC933F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3A52-7F49-41FA-B4C2-659CDD31C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-555172" y="0"/>
            <a:ext cx="96991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2000" b="1" i="1" spc="-6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 работы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оздоровительного</a:t>
            </a:r>
            <a:r>
              <a:rPr lang="ru-RU" sz="2000" b="1" i="1" spc="-6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лагеря с дневным  пребыванием  детей «Солнышко» </a:t>
            </a:r>
            <a:b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базе Филиала МБОУ ДО ДДТ п.г.т. Сосьва в п. Восточный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 социально-гуманитарную направленность.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6,6-16 лет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 программы: с 03.06. по 27.06.2026г.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19e685a-46b2-7de9-bff1-4d48e2396e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068960"/>
            <a:ext cx="727280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77586" y="0"/>
            <a:ext cx="96991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20250617_135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2674329" cy="2060848"/>
          </a:xfrm>
          <a:prstGeom prst="rect">
            <a:avLst/>
          </a:prstGeom>
        </p:spPr>
      </p:pic>
      <p:pic>
        <p:nvPicPr>
          <p:cNvPr id="8" name="Рисунок 7" descr="IMG-20250619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764704"/>
            <a:ext cx="3653519" cy="2520279"/>
          </a:xfrm>
          <a:prstGeom prst="rect">
            <a:avLst/>
          </a:prstGeom>
        </p:spPr>
      </p:pic>
      <p:pic>
        <p:nvPicPr>
          <p:cNvPr id="6" name="Рисунок 5" descr="IMG-20250611-WA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916832"/>
            <a:ext cx="3299859" cy="1856171"/>
          </a:xfrm>
          <a:prstGeom prst="rect">
            <a:avLst/>
          </a:prstGeom>
        </p:spPr>
      </p:pic>
      <p:pic>
        <p:nvPicPr>
          <p:cNvPr id="10" name="Рисунок 9" descr="IMG_20260522_0257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0928"/>
            <a:ext cx="3472250" cy="1625352"/>
          </a:xfrm>
          <a:prstGeom prst="rect">
            <a:avLst/>
          </a:prstGeom>
        </p:spPr>
      </p:pic>
      <p:pic>
        <p:nvPicPr>
          <p:cNvPr id="11" name="Рисунок 10" descr="IMG-20250611-WA0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725144"/>
            <a:ext cx="3328370" cy="1872208"/>
          </a:xfrm>
          <a:prstGeom prst="rect">
            <a:avLst/>
          </a:prstGeom>
        </p:spPr>
      </p:pic>
      <p:pic>
        <p:nvPicPr>
          <p:cNvPr id="12" name="Рисунок 11" descr="IMG-20250614-WA00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8712" y="170638"/>
            <a:ext cx="2771800" cy="1559138"/>
          </a:xfrm>
          <a:prstGeom prst="rect">
            <a:avLst/>
          </a:prstGeom>
        </p:spPr>
      </p:pic>
      <p:pic>
        <p:nvPicPr>
          <p:cNvPr id="5" name="Рисунок 4" descr="IMG-20250614-WA00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3573016"/>
            <a:ext cx="3291858" cy="1851670"/>
          </a:xfrm>
          <a:prstGeom prst="rect">
            <a:avLst/>
          </a:prstGeom>
        </p:spPr>
      </p:pic>
      <p:pic>
        <p:nvPicPr>
          <p:cNvPr id="9" name="Рисунок 8" descr="IMG-20240610-WA0013.jpg"/>
          <p:cNvPicPr>
            <a:picLocks noChangeAspect="1"/>
          </p:cNvPicPr>
          <p:nvPr/>
        </p:nvPicPr>
        <p:blipFill>
          <a:blip r:embed="rId10" cstate="print"/>
          <a:srcRect t="19347"/>
          <a:stretch>
            <a:fillRect/>
          </a:stretch>
        </p:blipFill>
        <p:spPr>
          <a:xfrm>
            <a:off x="5796136" y="4941168"/>
            <a:ext cx="349188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l="8822" t="10956" r="6941" b="47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100" dirty="0" smtClean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Контактная информация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Адрес лагеря: п. Восточный, пер.Парковый, 1</a:t>
            </a:r>
            <a:b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Телефон: +7 (343 85) 4-41-47</a:t>
            </a:r>
            <a:b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Телефон начальника ЛДП: 89923407005</a:t>
            </a:r>
            <a:b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vostddt@yandex.ru</a:t>
            </a:r>
            <a: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2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Социальные сети: VK</a:t>
            </a:r>
            <a:endParaRPr lang="en-US" sz="3200" kern="100" dirty="0" smtClean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112493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Примерная стоимость смены:</a:t>
            </a:r>
            <a:r>
              <a:rPr lang="ru-RU" sz="2800" b="1" kern="100" dirty="0" smtClean="0">
                <a:solidFill>
                  <a:srgbClr val="00B05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ru-RU" sz="2800" b="1" kern="100" dirty="0" smtClean="0">
                <a:solidFill>
                  <a:srgbClr val="00B05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dirty="0" smtClean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28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Льготная стоимость путевки – 0 рублей;</a:t>
            </a:r>
            <a:br>
              <a:rPr lang="ru-RU" sz="28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 родительской платой 30 % - 2811 рублей;</a:t>
            </a:r>
            <a:br>
              <a:rPr lang="ru-RU" sz="28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dirty="0" smtClean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 родительской платой 34 % -3185,80 рублей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5867" t="9186" r="6557" b="65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8150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 реализации программы: с 03.06.2026 по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27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.0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.2026г.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мена содержит 18 дней.</a:t>
            </a:r>
            <a:b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1 смена – с 03.06 по 27.06 2026г. 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отряда  30 детей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52831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Адресат програм</a:t>
            </a:r>
            <a:r>
              <a:rPr lang="ru-RU" sz="2800" b="1" spc="-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мы:</a:t>
            </a:r>
          </a:p>
          <a:p>
            <a:pPr marL="92075" marR="56515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- 10 лет – младшие школьники; </a:t>
            </a:r>
          </a:p>
          <a:p>
            <a:pPr marL="92075" marR="565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11 - 14 лет – подростки; </a:t>
            </a:r>
          </a:p>
          <a:p>
            <a:pPr marL="92075" marR="565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15 - 1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лет – старшие школьники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spc="-1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05064"/>
            <a:ext cx="83884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отдыха и оздоровления детей в  каникулярный  период с созданием условий для  развития  социально активной личности на основе духовно-нравственных ценностей и культурных традиций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l="5867" t="8650" r="6557" b="119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4574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Платежный документ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400" dirty="0"/>
          </a:p>
        </p:txBody>
      </p:sp>
      <p:graphicFrame>
        <p:nvGraphicFramePr>
          <p:cNvPr id="1026" name="Содержимое 3"/>
          <p:cNvGraphicFramePr>
            <a:graphicFrameLocks noGrp="1" noChangeAspect="1"/>
          </p:cNvGraphicFramePr>
          <p:nvPr/>
        </p:nvGraphicFramePr>
        <p:xfrm>
          <a:off x="1184696" y="1268760"/>
          <a:ext cx="7133804" cy="5132040"/>
        </p:xfrm>
        <a:graphic>
          <a:graphicData uri="http://schemas.openxmlformats.org/presentationml/2006/ole">
            <p:oleObj spid="_x0000_s1026" name="Worksheet" r:id="rId4" imgW="6286394" imgH="47091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5867" t="8650" r="6557" b="119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720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записать ребенка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лагерь «Солнышко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 1: заполнить заявление, договор.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 2: приложить копии документов: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1/ копия документа ,удостоверяющая личность заявителя;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2/ копия свидетельства о рождении ребенка;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3/ справка с места работы (если заявитель работает 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государственном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муниципальном учреждении);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4/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СНИЛС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родителя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5/ Документ подтверждающий льготу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6/ Прививочный сертификат ребенка/ справка от педиатра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за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начала каждой  смены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 3: выбрать смену и оплатить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5867" t="8650" r="6557" b="119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538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 расписания дня </a:t>
            </a:r>
            <a:endParaRPr lang="ru-RU" sz="2400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0075A1FF-4FDE-5E8A-B605-8D59A1793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2036018"/>
              </p:ext>
            </p:extLst>
          </p:nvPr>
        </p:nvGraphicFramePr>
        <p:xfrm>
          <a:off x="683568" y="1124744"/>
          <a:ext cx="7920880" cy="48397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13828">
                  <a:extLst>
                    <a:ext uri="{9D8B030D-6E8A-4147-A177-3AD203B41FA5}">
                      <a16:colId xmlns:a16="http://schemas.microsoft.com/office/drawing/2014/main" xmlns="" val="3816590609"/>
                    </a:ext>
                  </a:extLst>
                </a:gridCol>
                <a:gridCol w="2307052">
                  <a:extLst>
                    <a:ext uri="{9D8B030D-6E8A-4147-A177-3AD203B41FA5}">
                      <a16:colId xmlns:a16="http://schemas.microsoft.com/office/drawing/2014/main" xmlns="" val="2582572506"/>
                    </a:ext>
                  </a:extLst>
                </a:gridCol>
              </a:tblGrid>
              <a:tr h="3583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Элементы режима дня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Время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7546732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Сбор детей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8.30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- 9.00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6964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Зарядка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9.45 - 9.00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2318236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Завтрак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9.00 - 09.30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192188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Свободное время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09.30 - 10.00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5715370"/>
                  </a:ext>
                </a:extLst>
              </a:tr>
              <a:tr h="442320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Работа по плану отрядов. Общественно полезный труд. Спортивные соревнования, эстафеты. Конкурсы, занятия по интересам. Оздоровительные процедуры, прогулки.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10.00 - 12.30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7218178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Обед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12.30 - 13.00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2921476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Свободное время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13.00 - 13.15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4849036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Поведение </a:t>
                      </a:r>
                      <a:r>
                        <a:rPr lang="ru-RU" sz="2000" dirty="0" smtClean="0">
                          <a:effectLst/>
                        </a:rPr>
                        <a:t>культурно-массовых мероприятий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13.15 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ru-RU" sz="2000" dirty="0" smtClean="0">
                          <a:effectLst/>
                        </a:rPr>
                        <a:t>14.10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4599384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Подведение итогов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14.10 - 14.30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32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Отправление детей домой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14.30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85657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751" t="8650" r="6688" b="119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286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Легенда смены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90872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 является многонациональным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государством. И дети такого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многонационального государства должны знать о народах, их традициях и обычаях, чтобы существовать мирно в одном пространстве. А для этого необходимо владеть информацией о национальном составе населения России.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основу игрового сюжета смены положено создание «Книги народов России». </a:t>
            </a:r>
          </a:p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«открывая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страницы интересной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книги» дети будут знакомиться с традициями, костюмами, песнями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танцами, фольклором, играми, творчеством, обычаями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многонациональной России.  Детям будет предложено познавать и дополнять страницы участвуя в тематических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мероприятиях.   Отрядам будет предложено придумать название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отряда и девиз, которые смогут отразить идею единства народов России.</a:t>
            </a:r>
          </a:p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тематический день – это день, в который заложена идея, и ей будут подчинены все мероприятия этого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78133"/>
            <a:ext cx="4392488" cy="1259179"/>
          </a:xfrm>
          <a:prstGeom prst="rect">
            <a:avLst/>
          </a:prstGeom>
        </p:spPr>
      </p:pic>
      <p:pic>
        <p:nvPicPr>
          <p:cNvPr id="8" name="Рисунок 7" descr="59,510,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985503"/>
            <a:ext cx="4283968" cy="125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4487" t="7087" r="4487" b="3150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048" y="260648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 для  лагерной  смены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872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Легендарные мастерские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«Ларец народного творчества»: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«Хороводы  народных сказок», «России – душа  народа!», «Вот мой край родной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»;роспись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пряников,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амулетов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украшений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солёного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игры</a:t>
            </a:r>
          </a:p>
          <a:p>
            <a:pPr>
              <a:spcBef>
                <a:spcPts val="0"/>
              </a:spcBef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Путешествие по сказкам народов России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«Народные орнаменты мастеров»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Игротека народов России;  «Природные богатства России»;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традиции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«Многонациональный родной Урал»; «Ларец народной мудрости»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танцевальные активности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мотивам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 народов России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 и рисунков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«Народов много – страна одна»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deda34aa0f7bfe0c304e6e86fb9126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862" t="3801" r="2862"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Партне</a:t>
            </a:r>
            <a:r>
              <a:rPr lang="ru-RU" sz="3200" b="1" spc="-2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рское </a:t>
            </a:r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77281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37EEBC8-E3F4-0B13-C1CE-C27F2D5B4FF0}"/>
              </a:ext>
            </a:extLst>
          </p:cNvPr>
          <p:cNvSpPr txBox="1">
            <a:spLocks/>
          </p:cNvSpPr>
          <p:nvPr/>
        </p:nvSpPr>
        <p:spPr>
          <a:xfrm>
            <a:off x="611560" y="1628800"/>
            <a:ext cx="813690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Образовательные учреждения п. Восточный;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Учреждения культуры (филиалы РКСК,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Библиотеки);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ТКДНиЗП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Серовская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районная территориальная избирательная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комиссия;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Госавтоинспекция МО МВД России «Серовский»;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Пожарная часть 6/4.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342</Words>
  <Application>Microsoft Office PowerPoint</Application>
  <PresentationFormat>Экран (4:3)</PresentationFormat>
  <Paragraphs>69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83</cp:revision>
  <dcterms:created xsi:type="dcterms:W3CDTF">2026-05-28T16:54:14Z</dcterms:created>
  <dcterms:modified xsi:type="dcterms:W3CDTF">2026-05-31T15:06:58Z</dcterms:modified>
</cp:coreProperties>
</file>