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9" r:id="rId4"/>
    <p:sldId id="260" r:id="rId5"/>
    <p:sldId id="278" r:id="rId6"/>
    <p:sldId id="264" r:id="rId7"/>
    <p:sldId id="265" r:id="rId8"/>
    <p:sldId id="279" r:id="rId9"/>
    <p:sldId id="280" r:id="rId10"/>
    <p:sldId id="266" r:id="rId11"/>
    <p:sldId id="268" r:id="rId12"/>
    <p:sldId id="269" r:id="rId13"/>
    <p:sldId id="275" r:id="rId14"/>
    <p:sldId id="276" r:id="rId15"/>
    <p:sldId id="277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44191-B709-4C1C-AAE1-E0FF4C7DE37C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27A2E-2713-44C6-BC6F-A1BF2BDE7B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44191-B709-4C1C-AAE1-E0FF4C7DE37C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27A2E-2713-44C6-BC6F-A1BF2BDE7B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44191-B709-4C1C-AAE1-E0FF4C7DE37C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27A2E-2713-44C6-BC6F-A1BF2BDE7B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44191-B709-4C1C-AAE1-E0FF4C7DE37C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27A2E-2713-44C6-BC6F-A1BF2BDE7B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44191-B709-4C1C-AAE1-E0FF4C7DE37C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27A2E-2713-44C6-BC6F-A1BF2BDE7B1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44191-B709-4C1C-AAE1-E0FF4C7DE37C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27A2E-2713-44C6-BC6F-A1BF2BDE7B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44191-B709-4C1C-AAE1-E0FF4C7DE37C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27A2E-2713-44C6-BC6F-A1BF2BDE7B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44191-B709-4C1C-AAE1-E0FF4C7DE37C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27A2E-2713-44C6-BC6F-A1BF2BDE7B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44191-B709-4C1C-AAE1-E0FF4C7DE37C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27A2E-2713-44C6-BC6F-A1BF2BDE7B1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44191-B709-4C1C-AAE1-E0FF4C7DE37C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27A2E-2713-44C6-BC6F-A1BF2BDE7B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44191-B709-4C1C-AAE1-E0FF4C7DE37C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27A2E-2713-44C6-BC6F-A1BF2BDE7B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BA44191-B709-4C1C-AAE1-E0FF4C7DE37C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0B27A2E-2713-44C6-BC6F-A1BF2BDE7B11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8610600" cy="616530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Концепция 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развития дополнительного образования 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детей</a:t>
            </a:r>
            <a:b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 2030 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7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797152"/>
            <a:ext cx="7406640" cy="100811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Утверждена </a:t>
            </a:r>
            <a:r>
              <a:rPr lang="ru-RU" b="1" dirty="0" smtClean="0">
                <a:solidFill>
                  <a:srgbClr val="002060"/>
                </a:solidFill>
              </a:rPr>
              <a:t>ПРАВИТЕЛЬСТВОМ </a:t>
            </a:r>
            <a:r>
              <a:rPr lang="ru-RU" b="1" dirty="0" smtClean="0">
                <a:solidFill>
                  <a:srgbClr val="002060"/>
                </a:solidFill>
              </a:rPr>
              <a:t>РОССИЙСКОЙ ФЕДЕРАЦИИ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 А С П О Р Я Ж Е Н И 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 марта 2022 г. № 678-р МОСКВА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332656"/>
            <a:ext cx="7848872" cy="60597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II этапе реализации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Концепции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 этап - 2025 - 2030 годы. 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планируется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продолжить плановую работу по ее реализации. Министерством просвещения Российской Федерации совместно с иными заинтересованными федеральными органами исполнительной власти, органами исполнительной власти субъектов Российской Федерации и органами местного самоуправления начиная с 2022 года будет проводиться мониторинг реализации Концепции и оценка ее эффективности, степени достижения ожидаемых результатов (с представлением сводного ежегодного доклада в Правительство Российской Федерации).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88640"/>
            <a:ext cx="7992888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ЦЕЛЕВЫЕ ПОКАЗАТЕЛИ реализации Концепции развития дополнительного образования детей до 2030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1.Доля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 в возрасте от 5 до 18 лет, охваченных дополнительным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образованием;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Доля детей, которые обеспечены сертификатами персонифицированного финансирования дополнительного образования в каждом субъекте Российской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Федерации;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Охват детей деятельностью региональных центров выявления, поддержки и развития способностей и талантов у детей и молодежи, технопарков "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Кванториум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 и центров "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IТ-куб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Доля общеобразовательных организаций, имеющих школьный спортивный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клуб;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332656"/>
            <a:ext cx="7890080" cy="6525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Доля детей, обучающихся в 5 - 9 классах, принимающих участие в экскурсиях по историко-культурной, научно-образовательной, патриотической тематике, а также в детских культурно-патриотических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круизах;</a:t>
            </a: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Созданы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новые места в образовательных организациях различных типов для реализации дополнительных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программ всех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направленностей;</a:t>
            </a: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общеобразовательных организациях, расположенных в сельской местности и малых городах, обновлена материально-техническая база для занятий детей физической культурой 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спортом;</a:t>
            </a:r>
          </a:p>
          <a:p>
            <a:pPr>
              <a:buNone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60648"/>
            <a:ext cx="7890080" cy="65973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Поддержана реализация лучших практик по обновлению содержания и технологий дополнительного образования по приоритетным направлениям, в том числе каникулярных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профориентационных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школ, организованных образовательными организациями (в том числе в целях повышения успешности детей, имеющих низкие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образовательные результаты);</a:t>
            </a: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Внедрена и функционирует целевая модель развития региональных систем дополнительного образования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детей;</a:t>
            </a: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Доля обучающихся по образовательным программам основного и среднего общего образования, охваченных мероприятиями, направленными на раннюю профессиональную ориентацию, в том числе в рамках программы "Билет в будущее"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60648"/>
            <a:ext cx="7818072" cy="626469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открытых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онлайн-уроков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направленных на раннюю профориентацию и реализуемых с учетом опыта цикла открытых уроков"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Проектория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", в которых приняли участие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дети;</a:t>
            </a:r>
          </a:p>
          <a:p>
            <a:pPr algn="just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12.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Доля детей в возрасте от 5 до 18 лет с ограниченными возможностями здоровья и детей-инвалидов, осваивающих дополнительные общеобразовательные программы, в том числе с использованием дистанционных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технологий;</a:t>
            </a:r>
          </a:p>
          <a:p>
            <a:pPr algn="just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13.Выплата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премий лучшим педагогам дополнительного образования за достижения в педагогической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деятельности;</a:t>
            </a:r>
          </a:p>
          <a:p>
            <a:pPr algn="just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14.Организована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подготовка педагогов дополнительного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образования;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60648"/>
            <a:ext cx="7746064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15.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Количество разработанных туристских маршрутов для ознакомления детей с историей, культурой, традициями, природой соответствующего региона, а также для знакомства с лицами, внесшими весомый вклад в его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развитие;</a:t>
            </a: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16.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Создана сеть технологических кружков на базе общеобразовательных организаций (для подготовки нового поколения технологических лидеров,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инженеров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ученых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17.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Сохранена сеть организаций, осуществляющих спортивную подготовку, в ведении органов исполнительной власти субъектов Российской Федерации, осуществляющих управление в сфере физической культуры 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спорта.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</a:t>
            </a:r>
            <a:r>
              <a:rPr lang="ru-RU" sz="3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источники финансирования мероприятий Концепции </a:t>
            </a:r>
            <a:endParaRPr lang="ru-RU" sz="3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Финансирование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мероприятий по реализации Концепции осуществляется за счет средств федерального бюджета в пределах бюджетных ассигнований, предусмотренных Министерству просвещения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и заинтересованным федеральным органам исполнительной власти в федеральном законе о федеральном бюджете на соответствующий финансовый год и плановый период, а также за счет средств субъектов Российской Федерации, муниципальных образований и внебюджетных источников (в том числе в рамках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государственно-частного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партнерства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Государственная поддержка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путем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предоставления субсидий из федерального бюджета бюджетам субъектов Российской Федерации в рамках реализации национальных проектов "Образование", "Культура", "Демография".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818072" cy="638132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системе дополнительного образования детей сохраняется ряд проблем, требующих </a:t>
            </a: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решения:</a:t>
            </a:r>
            <a:b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1.недостаточная эффективность межведомственного и межуровневого взаимодействия при формировании региональных систем развития дополнительного образования детей; </a:t>
            </a: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2.сокращение сети организаций дополнительного образования через их ликвидацию или реорганизацию путем присоединения к иным организациям, в том числе непрофильным; </a:t>
            </a: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b="1" i="1" dirty="0" smtClean="0">
                <a:solidFill>
                  <a:srgbClr val="002060"/>
                </a:solidFill>
              </a:rPr>
              <a:t> </a:t>
            </a: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3.несоответствие </a:t>
            </a: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темпа обновления материально-технической базы, содержания и методов обучения дополнительного образования детей, а также профессионального развития педагогов дополнительного образования темпам развития науки, техники, культуры, спорта, экономики, технологий и социальной сферы;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2510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.недостаточное </a:t>
            </a: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кадровое обеспечение организаций дополнительного образования, в том числе в сельской местности, старение квалифицированных педагогических кадров;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.ограниченная </a:t>
            </a: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доступность инфраструктуры дополнительного образования для различных категорий детей (в особенности для детей с ограниченными возможностями здоровья и детей-инвалидов);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.неэффективное </a:t>
            </a: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потенциала дополнительного образования в формировании у обучающихся функциональной грамотности и компетентностей, связанных с эмоциональным, физическим, интеллектуальным, духовным развитием человека, значимых для вхождения Российской Федерации в десятку ведущих стран мира по качеству общего образования, для реализации приоритетных направлений научно-технологического развития страны;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251024"/>
          </a:xfrm>
        </p:spPr>
        <p:txBody>
          <a:bodyPr>
            <a:normAutofit/>
          </a:bodyPr>
          <a:lstStyle/>
          <a:p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7.недостаточный </a:t>
            </a: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вклад дополнительного образования в профилактику и преодоление школьной </a:t>
            </a:r>
            <a:r>
              <a:rPr lang="ru-RU" sz="2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неуспешности</a:t>
            </a: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8.обособленность </a:t>
            </a: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дополнительного образования детей от общего и профессионального образования, низкий уровень вовлеченности профессиональных образовательных организаций и образовательных организаций высшего образования в реализацию дополнительных общеобразовательных программ;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88640"/>
            <a:ext cx="80283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Российской Федерации в 2014 - 2021 годах в рамках приоритетного проекта "Доступное дополнительное образование для детей" федерального проекта "Успех каждого ребенка", входящего в состав национального проекта "Образование", федерального проекта "Культурная среда", входящего в состав национального проекта "Культура", реализован комплекс мероприятий по развитию дополнительного образования детей. 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Основным результатом реализации указанных мероприятий стало планомерное увеличение охвата детей в возрасте от 5 до 18 лет дополнительным образованием (68 процентов в 2015 году, а в 2021 году - более 77 процентов).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320"/>
            <a:ext cx="8034096" cy="6395040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МЕРОПРИЯТИЙ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реализации Концепции развития дополнительного образования детей до 2030 года, I этап (2022 - 2024 годы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органах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исполнительной власти субъектов Российской Федерации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2022 г.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04664"/>
            <a:ext cx="7406640" cy="6453336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Концепция направлена на определение приоритетных целей, задач, направлений и механизмов развития дополнительного образования детей в Российской Федерации до 2030 года.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Концепции будет осуществляться в 2 этапа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этап - 2022 - 2024 годы;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- 2025 - 2030 годы.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этапе реализации Концепции планируется: во всех субъектах Российской Федерации внедрить целевую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модель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844824"/>
            <a:ext cx="7341440" cy="4752528"/>
          </a:xfrm>
        </p:spPr>
        <p:txBody>
          <a:bodyPr>
            <a:noAutofit/>
          </a:bodyPr>
          <a:lstStyle/>
          <a:p>
            <a:pPr algn="just"/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0"/>
            <a:ext cx="7723584" cy="65973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Целевая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модель развития региональных систем дополнительного образования детей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(далее - целевая модель) позволяет сформировать современные управленческие и организационно-экономические механизмы в субъектах Российской Федерации через создание сети региональных модельных центров дополнительного образования детей и муниципальных опорных центров дополнительного образования детей, внедрение механизмов персонифицированного учета и персонифицированного финансирования дополнительного образования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детей,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осуществление деятельности региональных навигаторов дополнительного образования детей, обновление содержания программ и внедрение моделей доступности дополнительного образования для детей с различными образовательными потребностями.</a:t>
            </a:r>
            <a:endPara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60648"/>
            <a:ext cx="7746064" cy="6408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I этапе реализации Концепции планируется: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(I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 - 2022 - 2024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годы)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-осуществить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переход на персонифицированное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финансирование 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(за исключением детских школ искусств и организаций, реализующих дополнительные образовательные программы спортивной подготовки с 1 января 2023 г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-обеспечить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ежегодно выдачу сертификатов персонифицированного финансирования, до 2024 года - не менее 25 процентам детей, до 2030 года - не менее 30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процентам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 в каждом субъекте Российской Федерации;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создать новые места для увеличения количества детей, обучающихся по дополнительным общеобразовательным программам, в том числе в детских школах искусств;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332656"/>
            <a:ext cx="7962088" cy="652534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-создать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 для предоставления субсидий из федерального бюджета бюджетам субъектов Российской Федерации для создания или модернизации инфраструктуры дополнительного образования детей, включая обновление материально-технической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базы;</a:t>
            </a: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-расширить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организаций негосударственного сектора в реализации дополнительных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общеобразовательных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-вовлечь обучающихся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программы и мероприятия ранней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профориентации, с использованием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стажировок в организациях реального сектора экономики, взаимодействие с сотрудниками предприятий, научных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профессиональных образовательных организаций и образовательных организаций высшего образования;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усилить воспитательную составляющую в содержании дополнительных общеобразовательных программ и организовать воспитательный процесс на основе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социо-культурных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духовно-нравственных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ценностей российского общества и государства</a:t>
            </a:r>
          </a:p>
          <a:p>
            <a:pPr algn="just">
              <a:buNone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60648"/>
            <a:ext cx="7818072" cy="6336704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 для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социокультурной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реабилитации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детей-инвалидов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расширить возможности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освоения детьми с ограниченными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возможностями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здоровья дополнительных общеобразовательных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программ;</a:t>
            </a:r>
          </a:p>
          <a:p>
            <a:pPr algn="just">
              <a:buFontTx/>
              <a:buChar char="-"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создать сеть технологических кружков (для подготовки нового поколения технологических лидеров, инженеров и ученых), школьных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спортивных клубов;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обеспечить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вовлечение детей, испытывающих трудности в освоении основных общеобразовательных программ, в освоение дополнительных общеобразовательных программ (в том числе реализуемых в каникулярные периоды) для повышения качества образовательных результатов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обобщить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распространить лучшие практики по обновлению содержания и технологий дополнительного образования по приоритетным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направлениям;</a:t>
            </a:r>
          </a:p>
          <a:p>
            <a:pPr algn="just">
              <a:buFontTx/>
              <a:buChar char="-"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продолжить проведение системы творческих конкурсов, фестивалей, научно-практических конференций, в которых принимают участие обучающиеся, в том числе дети с ограниченными возможностями здоровья, дети-инвалиды, дети-сироты и дети, оставшиеся без попечения родителей;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88640"/>
            <a:ext cx="7890080" cy="6669360"/>
          </a:xfrm>
        </p:spPr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 по регулярному проведению экскурсий для детей, включая экскурсии по историко-культурной, научно-образовательной и патриотической тематике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дополнить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списки туристских маршрутов, формируемых в соответствии с пунктом 2 статьи 5 Федерального закона "Об основных гарантиях прав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ребенка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Российской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Федерации";</a:t>
            </a:r>
          </a:p>
          <a:p>
            <a:pPr algn="just">
              <a:buFontTx/>
              <a:buChar char="-"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 для профессионального развития и самореализации управленческих и педагогических кадров системы дополнительного образования детей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реализовать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механизмы подготовки и непрерывного повышения квалификации управленческих и педагогических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кадров;</a:t>
            </a:r>
          </a:p>
          <a:p>
            <a:pPr algn="just">
              <a:buFontTx/>
              <a:buChar char="-"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институт наставничества в системе дополнительного образования детей;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реализовать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меры поддержки молодых специалистов, работающих в системе дополнительного образования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320"/>
            <a:ext cx="7818072" cy="658368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создать условия для использования в системе дополнительного образования детей цифровых сервисов и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контента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образовательной деятельности по дополнительным общеобразовательным программам, цифровых инструментов управления, в том числе за счет оснащения организаций дополнительного образования современным оборудованием; 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-создать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каждом субъекте Российской Федерации систему выявления, поддержки и развития способностей и талантов у детей и молодежи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259</TotalTime>
  <Words>1151</Words>
  <Application>Microsoft Office PowerPoint</Application>
  <PresentationFormat>Экран (4:3)</PresentationFormat>
  <Paragraphs>90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    Концепция развития дополнительного образования детей  до 2030 года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             - создать условия для использования в системе дополнительного образования детей цифровых сервисов и контента для образовательной деятельности по дополнительным общеобразовательным программам, цифровых инструментов управления, в том числе за счет оснащения организаций дополнительного образования современным оборудованием;    -создать в каждом субъекте Российской Федерации систему выявления, поддержки и развития способностей и талантов у детей и молодежи.                     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            В системе дополнительного образования детей сохраняется ряд проблем, требующих решения:   1.недостаточная эффективность межведомственного и межуровневого взаимодействия при формировании региональных систем развития дополнительного образования детей;   2.сокращение сети организаций дополнительного образования через их ликвидацию или реорганизацию путем присоединения к иным организациям, в том числе непрофильным;    3.несоответствие темпа обновления материально-технической базы, содержания и методов обучения дополнительного образования детей, а также профессионального развития педагогов дополнительного образования темпам развития науки, техники, культуры, спорта, экономики, технологий и социальной сферы;             </vt:lpstr>
      <vt:lpstr>            4.недостаточное кадровое обеспечение организаций дополнительного образования, в том числе в сельской местности, старение квалифицированных педагогических кадров;   5.ограниченная доступность инфраструктуры дополнительного образования для различных категорий детей (в особенности для детей с ограниченными возможностями здоровья и детей-инвалидов);   6.неэффективное использование потенциала дополнительного образования в формировании у обучающихся функциональной грамотности и компетентностей, связанных с эмоциональным, физическим, интеллектуальным, духовным развитием человека, значимых для вхождения Российской Федерации в десятку ведущих стран мира по качеству общего образования, для реализации приоритетных направлений научно-технологического развития страны;             </vt:lpstr>
      <vt:lpstr>7.недостаточный вклад дополнительного образования в профилактику и преодоление школьной неуспешности;   8.обособленность дополнительного образования детей от общего и профессионального образования, низкий уровень вовлеченности профессиональных образовательных организаций и образовательных организаций высшего образования в реализацию дополнительных общеобразовательных программ;        </vt:lpstr>
      <vt:lpstr>ПЛАН МЕРОПРИЯТИЙ  по реализации Концепции развития дополнительного образования детей до 2030 года, I этап (2022 - 2024 годы)  в органах исполнительной власти субъектов Российской Федерации  на 2022 г.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развития дополнительного образования детей  до 2030 года</dc:title>
  <dc:creator>123</dc:creator>
  <cp:lastModifiedBy>123</cp:lastModifiedBy>
  <cp:revision>68</cp:revision>
  <dcterms:created xsi:type="dcterms:W3CDTF">2022-04-25T08:53:01Z</dcterms:created>
  <dcterms:modified xsi:type="dcterms:W3CDTF">2022-04-25T13:12:33Z</dcterms:modified>
</cp:coreProperties>
</file>