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95E059E-F8FF-4A24-9144-3694DC46F964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78579CB-D852-415A-9D81-654E1C33969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924944"/>
            <a:ext cx="8062912" cy="1470025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Организация туристических мероприятий среди образовательных учреждений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6551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600200"/>
          </a:xfrm>
        </p:spPr>
        <p:txBody>
          <a:bodyPr/>
          <a:lstStyle/>
          <a:p>
            <a:r>
              <a:rPr lang="ru-RU" sz="3600" dirty="0"/>
              <a:t>Основные направления организации туристических мероприятий: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068960"/>
            <a:ext cx="8219256" cy="3057203"/>
          </a:xfrm>
        </p:spPr>
        <p:txBody>
          <a:bodyPr/>
          <a:lstStyle/>
          <a:p>
            <a:pPr algn="just"/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Спортивно-туристические 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слёты;</a:t>
            </a:r>
          </a:p>
          <a:p>
            <a:pPr algn="just"/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Экологические 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акции;</a:t>
            </a:r>
          </a:p>
          <a:p>
            <a:pPr algn="just"/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Краеведческие 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маршруты;</a:t>
            </a:r>
          </a:p>
          <a:p>
            <a:pPr algn="just"/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Конференции и 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семинары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56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79512"/>
          </a:xfrm>
        </p:spPr>
        <p:txBody>
          <a:bodyPr/>
          <a:lstStyle/>
          <a:p>
            <a:r>
              <a:rPr lang="ru-RU" sz="4000" dirty="0"/>
              <a:t>Как организовать мероприятие?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Определение </a:t>
            </a: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целей;</a:t>
            </a:r>
          </a:p>
          <a:p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Выбор формата;</a:t>
            </a:r>
          </a:p>
          <a:p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Подготовка документации; </a:t>
            </a:r>
          </a:p>
          <a:p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Информационное сопровождение;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Финансовое </a:t>
            </a: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обеспечение;</a:t>
            </a:r>
          </a:p>
          <a:p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Оценка эффективности.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33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Организация спортивно-туристического слета среди обучающихся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Этапы организации спортивно-туристического </a:t>
            </a:r>
            <a:r>
              <a:rPr lang="ru-RU" sz="2800" b="1" dirty="0" smtClean="0"/>
              <a:t>слета</a:t>
            </a:r>
          </a:p>
          <a:p>
            <a:pPr marL="0" indent="0">
              <a:buNone/>
            </a:pPr>
            <a:r>
              <a:rPr lang="ru-RU" sz="2600" dirty="0" smtClean="0"/>
              <a:t>1.Планирование </a:t>
            </a:r>
            <a:r>
              <a:rPr lang="ru-RU" sz="2600" dirty="0"/>
              <a:t>и разработка </a:t>
            </a:r>
            <a:r>
              <a:rPr lang="ru-RU" sz="2600" dirty="0" smtClean="0"/>
              <a:t>концепции;</a:t>
            </a:r>
          </a:p>
          <a:p>
            <a:pPr marL="0" indent="0">
              <a:buNone/>
            </a:pPr>
            <a:r>
              <a:rPr lang="ru-RU" sz="2600" dirty="0"/>
              <a:t>2. Подготовка материально-технической </a:t>
            </a:r>
            <a:r>
              <a:rPr lang="ru-RU" sz="2600" dirty="0" smtClean="0"/>
              <a:t>базы;</a:t>
            </a:r>
          </a:p>
          <a:p>
            <a:pPr marL="0" indent="0">
              <a:buNone/>
            </a:pPr>
            <a:r>
              <a:rPr lang="ru-RU" sz="2600" dirty="0"/>
              <a:t>3. Информирование и привлечение </a:t>
            </a:r>
            <a:r>
              <a:rPr lang="ru-RU" sz="2600" dirty="0" smtClean="0"/>
              <a:t>участников;</a:t>
            </a:r>
          </a:p>
          <a:p>
            <a:pPr marL="0" indent="0">
              <a:buNone/>
            </a:pPr>
            <a:r>
              <a:rPr lang="ru-RU" sz="2600" dirty="0"/>
              <a:t>4. Реализация программы </a:t>
            </a:r>
            <a:r>
              <a:rPr lang="ru-RU" sz="2600" dirty="0" smtClean="0"/>
              <a:t>слета;</a:t>
            </a:r>
          </a:p>
          <a:p>
            <a:pPr marL="0" indent="0">
              <a:buNone/>
            </a:pPr>
            <a:r>
              <a:rPr lang="ru-RU" sz="2600" dirty="0"/>
              <a:t>5. Итоги и завершение </a:t>
            </a:r>
            <a:r>
              <a:rPr lang="ru-RU" sz="2600" dirty="0" smtClean="0"/>
              <a:t>слета;</a:t>
            </a:r>
          </a:p>
          <a:p>
            <a:pPr marL="0" indent="0">
              <a:buNone/>
            </a:pPr>
            <a:r>
              <a:rPr lang="ru-RU" sz="2600" dirty="0"/>
              <a:t>6. Анализ и оценка проведённого </a:t>
            </a:r>
            <a:r>
              <a:rPr lang="ru-RU" sz="2600" dirty="0" smtClean="0"/>
              <a:t>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103570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Организация экологических акций среди обучающихся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Этап </a:t>
            </a:r>
            <a:r>
              <a:rPr lang="ru-RU" sz="3200" dirty="0"/>
              <a:t>1: Постановка целей и задач</a:t>
            </a:r>
            <a:endParaRPr lang="ru-RU" sz="3200" dirty="0" smtClean="0"/>
          </a:p>
          <a:p>
            <a:r>
              <a:rPr lang="ru-RU" sz="3200" dirty="0"/>
              <a:t>Этап 2: Планирование </a:t>
            </a:r>
            <a:r>
              <a:rPr lang="ru-RU" sz="3200" dirty="0" smtClean="0"/>
              <a:t>мероприятий</a:t>
            </a:r>
          </a:p>
          <a:p>
            <a:r>
              <a:rPr lang="ru-RU" sz="3200" dirty="0" smtClean="0"/>
              <a:t>Этап </a:t>
            </a:r>
            <a:r>
              <a:rPr lang="ru-RU" sz="3200" dirty="0"/>
              <a:t>3: Информационная </a:t>
            </a:r>
            <a:r>
              <a:rPr lang="ru-RU" sz="3200" dirty="0" smtClean="0"/>
              <a:t>   					поддержка</a:t>
            </a:r>
          </a:p>
          <a:p>
            <a:r>
              <a:rPr lang="ru-RU" sz="3200" dirty="0" smtClean="0"/>
              <a:t>Этап </a:t>
            </a:r>
            <a:r>
              <a:rPr lang="ru-RU" sz="3200" dirty="0"/>
              <a:t>4: Реализация </a:t>
            </a:r>
            <a:r>
              <a:rPr lang="ru-RU" sz="3200" dirty="0" smtClean="0"/>
              <a:t>акции</a:t>
            </a:r>
          </a:p>
          <a:p>
            <a:r>
              <a:rPr lang="ru-RU" sz="3200" dirty="0" smtClean="0"/>
              <a:t>Этап </a:t>
            </a:r>
            <a:r>
              <a:rPr lang="ru-RU" sz="3200" dirty="0"/>
              <a:t>5: Подведение итогов</a:t>
            </a:r>
          </a:p>
        </p:txBody>
      </p:sp>
    </p:spTree>
    <p:extLst>
      <p:ext uri="{BB962C8B-B14F-4D97-AF65-F5344CB8AC3E}">
        <p14:creationId xmlns:p14="http://schemas.microsoft.com/office/powerpoint/2010/main" val="244534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Организация </a:t>
            </a:r>
            <a:r>
              <a:rPr lang="ru-RU" sz="4000" dirty="0" smtClean="0"/>
              <a:t>краеведческих </a:t>
            </a:r>
            <a:r>
              <a:rPr lang="ru-RU" sz="4000" dirty="0"/>
              <a:t>маршрутов среди обучающихся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u="sng" dirty="0"/>
              <a:t>Основные принципы </a:t>
            </a:r>
            <a:r>
              <a:rPr lang="ru-RU" b="1" u="sng" dirty="0" smtClean="0"/>
              <a:t>:</a:t>
            </a:r>
            <a:endParaRPr lang="ru-RU" b="1" u="sng" dirty="0"/>
          </a:p>
          <a:p>
            <a:r>
              <a:rPr lang="ru-RU" dirty="0"/>
              <a:t>Учебно-воспитательная работа должна носить </a:t>
            </a:r>
            <a:r>
              <a:rPr lang="ru-RU" dirty="0" err="1"/>
              <a:t>исследовательско</a:t>
            </a:r>
            <a:r>
              <a:rPr lang="ru-RU" dirty="0"/>
              <a:t>-практический характер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Учащиеся становятся активными участниками исследовательского процесса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Основная задача педагога — развивать способность мыслить самостоятельно, анализировать исторические факты и явления.</a:t>
            </a:r>
          </a:p>
        </p:txBody>
      </p:sp>
    </p:spTree>
    <p:extLst>
      <p:ext uri="{BB962C8B-B14F-4D97-AF65-F5344CB8AC3E}">
        <p14:creationId xmlns:p14="http://schemas.microsoft.com/office/powerpoint/2010/main" val="2799520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600200"/>
          </a:xfrm>
        </p:spPr>
        <p:txBody>
          <a:bodyPr/>
          <a:lstStyle/>
          <a:p>
            <a:r>
              <a:rPr lang="ru-RU" sz="2800" dirty="0"/>
              <a:t>Организация конференций и семинаров по туристско-краеведческой направленности среди обучающихся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19256" cy="39933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u="sng" dirty="0"/>
              <a:t>Основные этапы организации конференции или </a:t>
            </a:r>
            <a:r>
              <a:rPr lang="ru-RU" sz="2000" u="sng" dirty="0" smtClean="0"/>
              <a:t>семинара</a:t>
            </a:r>
          </a:p>
          <a:p>
            <a:pPr marL="0" indent="0">
              <a:buNone/>
            </a:pPr>
            <a:r>
              <a:rPr lang="ru-RU" sz="2000" dirty="0"/>
              <a:t>1. Постановка целей и задач</a:t>
            </a:r>
          </a:p>
          <a:p>
            <a:pPr marL="0" indent="0">
              <a:buNone/>
            </a:pPr>
            <a:r>
              <a:rPr lang="ru-RU" sz="2000" dirty="0"/>
              <a:t>2. Подготовка организационного </a:t>
            </a:r>
            <a:r>
              <a:rPr lang="ru-RU" sz="2000" dirty="0" smtClean="0"/>
              <a:t>комитета</a:t>
            </a:r>
          </a:p>
          <a:p>
            <a:pPr marL="0" indent="0">
              <a:buNone/>
            </a:pPr>
            <a:r>
              <a:rPr lang="ru-RU" sz="2000" dirty="0"/>
              <a:t>3. Формирование программы </a:t>
            </a:r>
            <a:r>
              <a:rPr lang="ru-RU" sz="2000" dirty="0" smtClean="0"/>
              <a:t>мероприятия</a:t>
            </a:r>
          </a:p>
          <a:p>
            <a:pPr marL="0" indent="0">
              <a:buNone/>
            </a:pPr>
            <a:r>
              <a:rPr lang="ru-RU" sz="2000" dirty="0"/>
              <a:t>4. Пропаганда и привлечение </a:t>
            </a:r>
            <a:r>
              <a:rPr lang="ru-RU" sz="2000" dirty="0" smtClean="0"/>
              <a:t>участников</a:t>
            </a:r>
          </a:p>
          <a:p>
            <a:pPr marL="0" indent="0">
              <a:buNone/>
            </a:pPr>
            <a:r>
              <a:rPr lang="ru-RU" sz="2000" dirty="0"/>
              <a:t>5. Проведение конференции или </a:t>
            </a:r>
            <a:r>
              <a:rPr lang="ru-RU" sz="2000" dirty="0" smtClean="0"/>
              <a:t>семинара</a:t>
            </a:r>
          </a:p>
          <a:p>
            <a:pPr marL="0" indent="0">
              <a:buNone/>
            </a:pPr>
            <a:r>
              <a:rPr lang="ru-RU" sz="2000" dirty="0"/>
              <a:t>6. Подведение итогов и распространение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648102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задание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mtClean="0"/>
          </a:p>
          <a:p>
            <a:pPr marL="0" indent="0" algn="ctr">
              <a:buNone/>
            </a:pPr>
            <a:r>
              <a:rPr lang="ru-RU" smtClean="0"/>
              <a:t>Разработайте </a:t>
            </a:r>
            <a:r>
              <a:rPr lang="ru-RU" dirty="0"/>
              <a:t>подробный сценарий туристического слета для обучающихся, который будет способствовать развитию интереса к активным видам отдыха, укреплению здоровья, обучению основам выживания в природных условиях и формированию коммуникативных навыков.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30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/>
              <a:t>Требования к заданию:</a:t>
            </a:r>
          </a:p>
          <a:p>
            <a:r>
              <a:rPr lang="ru-RU" dirty="0"/>
              <a:t>1.Название мероприятия.</a:t>
            </a:r>
          </a:p>
          <a:p>
            <a:r>
              <a:rPr lang="ru-RU" dirty="0"/>
              <a:t>2.Цели и задачи слета.</a:t>
            </a:r>
          </a:p>
          <a:p>
            <a:r>
              <a:rPr lang="ru-RU" dirty="0"/>
              <a:t>3.Программа мероприятия с указанием временных рамок и содержания каждой части.</a:t>
            </a:r>
          </a:p>
          <a:p>
            <a:r>
              <a:rPr lang="ru-RU" dirty="0"/>
              <a:t>4.Необходимое оборудование и инвентарь.</a:t>
            </a:r>
          </a:p>
          <a:p>
            <a:r>
              <a:rPr lang="ru-RU" dirty="0"/>
              <a:t>5.Критерии оценивания участников.</a:t>
            </a:r>
          </a:p>
          <a:p>
            <a:r>
              <a:rPr lang="ru-RU" dirty="0"/>
              <a:t>6.Рекомендации по обеспечению безопасности участников.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650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99</TotalTime>
  <Words>275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Исполнительная</vt:lpstr>
      <vt:lpstr>Организация туристических мероприятий среди образовательных учреждений </vt:lpstr>
      <vt:lpstr>Основные направления организации туристических мероприятий:</vt:lpstr>
      <vt:lpstr>Как организовать мероприятие?</vt:lpstr>
      <vt:lpstr>Организация спортивно-туристического слета среди обучающихся </vt:lpstr>
      <vt:lpstr>Организация экологических акций среди обучающихся </vt:lpstr>
      <vt:lpstr>Организация краеведческих маршрутов среди обучающихся </vt:lpstr>
      <vt:lpstr>Организация конференций и семинаров по туристско-краеведческой направленности среди обучающихся </vt:lpstr>
      <vt:lpstr>Практическое задание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2025-10-14T12:58:54Z</dcterms:created>
  <dcterms:modified xsi:type="dcterms:W3CDTF">2025-10-14T14:38:18Z</dcterms:modified>
</cp:coreProperties>
</file>