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5" r:id="rId4"/>
    <p:sldId id="257" r:id="rId5"/>
    <p:sldId id="258" r:id="rId6"/>
    <p:sldId id="259" r:id="rId7"/>
    <p:sldId id="279" r:id="rId8"/>
    <p:sldId id="277" r:id="rId9"/>
    <p:sldId id="260" r:id="rId10"/>
    <p:sldId id="262" r:id="rId11"/>
    <p:sldId id="264" r:id="rId12"/>
    <p:sldId id="266" r:id="rId13"/>
    <p:sldId id="267" r:id="rId14"/>
    <p:sldId id="270" r:id="rId15"/>
    <p:sldId id="269" r:id="rId16"/>
    <p:sldId id="273" r:id="rId17"/>
    <p:sldId id="268" r:id="rId18"/>
    <p:sldId id="272" r:id="rId19"/>
    <p:sldId id="271" r:id="rId20"/>
    <p:sldId id="261" r:id="rId21"/>
    <p:sldId id="263" r:id="rId22"/>
    <p:sldId id="282" r:id="rId23"/>
    <p:sldId id="276" r:id="rId24"/>
    <p:sldId id="275" r:id="rId25"/>
    <p:sldId id="274" r:id="rId26"/>
    <p:sldId id="283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0170A-2583-4B4C-A758-521AA949643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44CA0-C6F8-49DD-861A-2C15CFDD02F9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420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B82F7-A40E-4424-8028-A370983E79F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E773-D7C3-47A7-866B-CDCB04143E98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4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DB28D-ECB9-451C-A27C-D1D2F5A3FC8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288B4-91DC-4A18-8D38-010B99BD229A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034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BFAB9-6206-4487-BD5D-47E1D7A89DD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F6B03-BE0D-41B8-B2FE-733173AA8001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23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EF110-5E11-4A95-9F98-BE38216FA20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094D-86EC-4CDF-9DF3-546DB1FE1722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88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FA79C-7D94-44E0-BAF7-977A101879D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0A48-08DE-49B8-8E7E-3747212180FE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790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6A17B-791C-4843-916C-BEE1162B1B9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1C050-BA05-433E-8DA6-1D14C0F92E55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61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9F131-B409-44E2-8B34-E40F7782FC2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F0AC7-DC00-4B69-9D53-976A95940C0A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2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DC42-8A86-4A3D-88A6-3323A35111F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D0515-A52A-4F67-A2DB-EB0882A11D42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653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188C2-258B-4046-9777-F04FC8E6E71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F410-684A-473B-B80F-C7EC3C9844E3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256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6BB57-D1D9-46E5-A853-6E419FB40F2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29.06.2022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76B4D-464C-4E5B-83B9-592F4D781273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5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8949A6-1F80-4AA8-81E8-04585C44455F}" type="datetimeFigureOut">
              <a:rPr lang="ru-RU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29.06.2022</a:t>
            </a:fld>
            <a:endParaRPr lang="ru-RU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88AA3E-17C7-494D-93C3-0B8ABC38B738}" type="slidenum">
              <a:rPr lang="ru-RU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653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9" y="260648"/>
            <a:ext cx="8496944" cy="46648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Сетевое взаимодействие образовательных организаций СГО</a:t>
            </a:r>
            <a:br>
              <a:rPr lang="ru-RU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и реализация образовательных программ в сетевой форме в ОУ СГО</a:t>
            </a:r>
            <a:b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(предложение к совместной деятельности)</a:t>
            </a:r>
            <a:endParaRPr lang="ru-RU" sz="28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781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712968" cy="5976664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 Сетевая форма реализации образовательных программ </a:t>
            </a:r>
            <a:r>
              <a:rPr lang="ru-RU" b="1" dirty="0" smtClean="0">
                <a:solidFill>
                  <a:srgbClr val="FF0000"/>
                </a:solidFill>
              </a:rPr>
              <a:t>обеспечивает:</a:t>
            </a:r>
            <a:endParaRPr lang="ru-RU" b="1" dirty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-</a:t>
            </a:r>
            <a:r>
              <a:rPr lang="ru-RU" dirty="0" smtClean="0">
                <a:solidFill>
                  <a:srgbClr val="0070C0"/>
                </a:solidFill>
              </a:rPr>
              <a:t>возможность </a:t>
            </a:r>
            <a:r>
              <a:rPr lang="ru-RU" dirty="0">
                <a:solidFill>
                  <a:srgbClr val="0070C0"/>
                </a:solidFill>
              </a:rPr>
              <a:t>освоения обучающимся образовательной программы и (или</a:t>
            </a:r>
            <a:r>
              <a:rPr lang="ru-RU" dirty="0" smtClean="0">
                <a:solidFill>
                  <a:srgbClr val="0070C0"/>
                </a:solidFill>
              </a:rPr>
              <a:t>) отдельных </a:t>
            </a:r>
            <a:r>
              <a:rPr lang="ru-RU" dirty="0">
                <a:solidFill>
                  <a:srgbClr val="0070C0"/>
                </a:solidFill>
              </a:rPr>
              <a:t>учебных предметов, курсов, дисциплин (модулей), практики, </a:t>
            </a:r>
            <a:r>
              <a:rPr lang="ru-RU" dirty="0" smtClean="0">
                <a:solidFill>
                  <a:srgbClr val="0070C0"/>
                </a:solidFill>
              </a:rPr>
              <a:t>иных компонентов</a:t>
            </a:r>
            <a:r>
              <a:rPr lang="ru-RU" dirty="0">
                <a:solidFill>
                  <a:srgbClr val="0070C0"/>
                </a:solidFill>
              </a:rPr>
              <a:t>, предусмотренных образовательными программами (в том числе</a:t>
            </a:r>
          </a:p>
          <a:p>
            <a:pPr marL="4572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различных вида, уровня и (или) направленности</a:t>
            </a:r>
            <a:r>
              <a:rPr lang="ru-RU" dirty="0" smtClean="0">
                <a:solidFill>
                  <a:srgbClr val="0070C0"/>
                </a:solidFill>
              </a:rPr>
              <a:t>),  </a:t>
            </a:r>
            <a:r>
              <a:rPr lang="ru-RU" dirty="0">
                <a:solidFill>
                  <a:srgbClr val="0070C0"/>
                </a:solidFill>
              </a:rPr>
              <a:t>с </a:t>
            </a:r>
            <a:r>
              <a:rPr lang="ru-RU" dirty="0" smtClean="0">
                <a:solidFill>
                  <a:srgbClr val="0070C0"/>
                </a:solidFill>
              </a:rPr>
              <a:t>использованием </a:t>
            </a:r>
            <a:r>
              <a:rPr lang="ru-RU" dirty="0">
                <a:solidFill>
                  <a:srgbClr val="0070C0"/>
                </a:solidFill>
              </a:rPr>
              <a:t>ресурсов нескольких организаций, </a:t>
            </a:r>
            <a:r>
              <a:rPr lang="ru-RU" dirty="0" smtClean="0">
                <a:solidFill>
                  <a:srgbClr val="0070C0"/>
                </a:solidFill>
              </a:rPr>
              <a:t>осуществляющих образовательную </a:t>
            </a:r>
            <a:r>
              <a:rPr lang="ru-RU" dirty="0">
                <a:solidFill>
                  <a:srgbClr val="0070C0"/>
                </a:solidFill>
              </a:rPr>
              <a:t>деятельность, включая иностранные, а также при необходимости </a:t>
            </a:r>
            <a:r>
              <a:rPr lang="ru-RU" dirty="0" smtClean="0">
                <a:solidFill>
                  <a:srgbClr val="0070C0"/>
                </a:solidFill>
              </a:rPr>
              <a:t>с использованием </a:t>
            </a:r>
            <a:r>
              <a:rPr lang="ru-RU" dirty="0">
                <a:solidFill>
                  <a:srgbClr val="0070C0"/>
                </a:solidFill>
              </a:rPr>
              <a:t>ресурсов иных организаций. </a:t>
            </a:r>
          </a:p>
        </p:txBody>
      </p:sp>
    </p:spTree>
    <p:extLst>
      <p:ext uri="{BB962C8B-B14F-4D97-AF65-F5344CB8AC3E}">
        <p14:creationId xmlns:p14="http://schemas.microsoft.com/office/powerpoint/2010/main" val="1792298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424936" cy="5721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764704"/>
            <a:ext cx="828092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Сетевая образовательная</a:t>
            </a:r>
          </a:p>
          <a:p>
            <a:pPr algn="ctr"/>
            <a:r>
              <a:rPr lang="ru-RU" dirty="0"/>
              <a:t>программа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44824"/>
            <a:ext cx="316835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Совместно </a:t>
            </a:r>
            <a:r>
              <a:rPr lang="ru-RU" dirty="0" smtClean="0"/>
              <a:t>разработанная   </a:t>
            </a:r>
            <a:r>
              <a:rPr lang="ru-RU" dirty="0"/>
              <a:t>и утвержденная несколькими организациям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1988840"/>
            <a:ext cx="381642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Включающая</a:t>
            </a:r>
          </a:p>
          <a:p>
            <a:pPr algn="ctr"/>
            <a:r>
              <a:rPr lang="ru-RU" dirty="0"/>
              <a:t>только часть</a:t>
            </a:r>
          </a:p>
          <a:p>
            <a:pPr algn="ctr"/>
            <a:r>
              <a:rPr lang="ru-RU" dirty="0"/>
              <a:t>(модуль, раздел,</a:t>
            </a:r>
          </a:p>
          <a:p>
            <a:pPr algn="ctr"/>
            <a:r>
              <a:rPr lang="ru-RU" dirty="0"/>
              <a:t>тему) из ДООП</a:t>
            </a:r>
          </a:p>
          <a:p>
            <a:pPr algn="ctr"/>
            <a:r>
              <a:rPr lang="ru-RU" dirty="0"/>
              <a:t>одной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030" y="4411960"/>
            <a:ext cx="2736304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Договор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55685" y="4411960"/>
            <a:ext cx="2416605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Локальный нормативный акт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4411960"/>
            <a:ext cx="2376264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Пакет</a:t>
            </a:r>
          </a:p>
          <a:p>
            <a:pPr algn="ctr"/>
            <a:r>
              <a:rPr lang="ru-RU" dirty="0"/>
              <a:t>распорядительных</a:t>
            </a:r>
          </a:p>
          <a:p>
            <a:pPr algn="ctr"/>
            <a:r>
              <a:rPr lang="ru-RU" dirty="0"/>
              <a:t>документов по</a:t>
            </a:r>
          </a:p>
          <a:p>
            <a:pPr algn="ctr"/>
            <a:r>
              <a:rPr lang="ru-RU" dirty="0"/>
              <a:t>учреждению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809404" y="4072753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798565" y="5147081"/>
            <a:ext cx="69331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672290" y="5389397"/>
            <a:ext cx="3398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2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08912" cy="564980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Сторонами </a:t>
            </a:r>
            <a:r>
              <a:rPr lang="ru-RU" sz="3000" b="1" dirty="0">
                <a:solidFill>
                  <a:srgbClr val="FF0000"/>
                </a:solidFill>
              </a:rPr>
              <a:t>договора о сетевой форме являются: </a:t>
            </a:r>
            <a:endParaRPr lang="ru-RU" sz="30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sz="2400" dirty="0" smtClean="0"/>
              <a:t> </a:t>
            </a:r>
            <a:r>
              <a:rPr lang="ru-RU" sz="2400" dirty="0">
                <a:solidFill>
                  <a:srgbClr val="0070C0"/>
                </a:solidFill>
              </a:rPr>
              <a:t>1. </a:t>
            </a:r>
            <a:r>
              <a:rPr lang="ru-RU" sz="2800" b="1" dirty="0">
                <a:solidFill>
                  <a:srgbClr val="0070C0"/>
                </a:solidFill>
              </a:rPr>
              <a:t>базовая организация </a:t>
            </a:r>
            <a:r>
              <a:rPr lang="ru-RU" sz="2400" dirty="0">
                <a:solidFill>
                  <a:srgbClr val="0070C0"/>
                </a:solidFill>
              </a:rPr>
              <a:t>- организация, осуществляющая образовательную деятельность, в которую обучающийся принят на обучение в соответствии со статьей 55 Федерального закона от 29 декабря 2012 г. N 273- ФЗ "Об образовании в Российской Федерации" и которая несет ответственность за реализацию сетевой образовательной программы, осуществляет контроль за участием организаций-участников в реализации сетевой образовательной программы</a:t>
            </a:r>
            <a:r>
              <a:rPr lang="ru-RU" sz="2400" dirty="0" smtClean="0">
                <a:solidFill>
                  <a:srgbClr val="0070C0"/>
                </a:solidFill>
              </a:rPr>
              <a:t>;</a:t>
            </a:r>
          </a:p>
          <a:p>
            <a:pPr marL="4572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2. </a:t>
            </a:r>
            <a:r>
              <a:rPr lang="ru-RU" sz="2800" b="1" dirty="0">
                <a:solidFill>
                  <a:srgbClr val="0070C0"/>
                </a:solidFill>
              </a:rPr>
              <a:t>организация-участник</a:t>
            </a:r>
            <a:r>
              <a:rPr lang="ru-RU" sz="2400" dirty="0">
                <a:solidFill>
                  <a:srgbClr val="0070C0"/>
                </a:solidFill>
              </a:rPr>
              <a:t> - организация, осуществляющая образовательную деятельность и реализующая часть сетевой образовательной программы (отдельные учебные предметы, курсы, дисциплины (модули), практики, иные компоненты) (далее - образовательная организация-участник) и (или) организация (научная организация, медицинская организация, организация культуры, физкультурно-спортивная или иная организация), обладающая ресурсами для осуществления образовательной деятельности по сетевой образовательной программе (далее - организация, обладающая ресурсами). </a:t>
            </a:r>
            <a:endParaRPr lang="ru-RU" sz="2400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3. </a:t>
            </a:r>
            <a:r>
              <a:rPr lang="ru-RU" sz="2400" dirty="0">
                <a:solidFill>
                  <a:srgbClr val="0070C0"/>
                </a:solidFill>
              </a:rPr>
              <a:t>Сторонами договора о сетевой форме могут являться несколько организаций-участников.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3277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496944" cy="60486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04664"/>
            <a:ext cx="79208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СТОРОНЫ ДОГОВОРА О СЕТЕВОЙ ФОРМЕ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2426568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Базовая организация</a:t>
            </a:r>
          </a:p>
          <a:p>
            <a:pPr algn="ctr"/>
            <a:r>
              <a:rPr lang="ru-RU" dirty="0" smtClean="0"/>
              <a:t>(образовательная)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Лицензия</a:t>
            </a:r>
          </a:p>
          <a:p>
            <a:pPr algn="ctr"/>
            <a:r>
              <a:rPr lang="ru-RU" dirty="0" smtClean="0"/>
              <a:t>Организация ДООП</a:t>
            </a:r>
          </a:p>
          <a:p>
            <a:pPr algn="ctr"/>
            <a:r>
              <a:rPr lang="ru-RU" dirty="0" smtClean="0"/>
              <a:t>Ответственность</a:t>
            </a:r>
          </a:p>
          <a:p>
            <a:pPr algn="ctr"/>
            <a:r>
              <a:rPr lang="ru-RU" dirty="0" smtClean="0"/>
              <a:t>Контроль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1844824"/>
            <a:ext cx="2304256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Организация-участник</a:t>
            </a:r>
          </a:p>
          <a:p>
            <a:pPr algn="ctr"/>
            <a:r>
              <a:rPr lang="ru-RU" dirty="0" smtClean="0"/>
              <a:t>Лицензия</a:t>
            </a:r>
          </a:p>
          <a:p>
            <a:pPr algn="ctr"/>
            <a:r>
              <a:rPr lang="ru-RU" dirty="0" smtClean="0"/>
              <a:t>Реализация программы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1844824"/>
            <a:ext cx="2520280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 обладающая ресурсами</a:t>
            </a:r>
          </a:p>
          <a:p>
            <a:pPr algn="ctr"/>
            <a:r>
              <a:rPr lang="ru-RU" dirty="0" smtClean="0"/>
              <a:t>(иная не образовательная)</a:t>
            </a:r>
          </a:p>
          <a:p>
            <a:pPr algn="ctr"/>
            <a:r>
              <a:rPr lang="ru-RU" dirty="0" smtClean="0"/>
              <a:t>Предоставляет ресурсы по договору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848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6498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Модели и варианты реализации образовательных программ в сетевой форме</a:t>
            </a: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44824"/>
            <a:ext cx="33843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Долгосрочные программы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293096"/>
            <a:ext cx="3384376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Краткосрочные программы</a:t>
            </a:r>
          </a:p>
          <a:p>
            <a:pPr algn="ctr"/>
            <a:r>
              <a:rPr lang="ru-RU" dirty="0" smtClean="0"/>
              <a:t>(включенное обучение, практики)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844824"/>
            <a:ext cx="3240360" cy="4082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Формы сетевого взаимодействия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r>
              <a:rPr lang="ru-RU" dirty="0" smtClean="0"/>
              <a:t>-очная</a:t>
            </a:r>
          </a:p>
          <a:p>
            <a:r>
              <a:rPr lang="ru-RU" dirty="0" smtClean="0"/>
              <a:t>-очно-заочная</a:t>
            </a:r>
          </a:p>
          <a:p>
            <a:pPr algn="ctr"/>
            <a:r>
              <a:rPr lang="ru-RU" dirty="0" smtClean="0"/>
              <a:t>-с применением ДОТ и ЭОР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402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8064896" cy="6048672"/>
          </a:xfrm>
        </p:spPr>
        <p:txBody>
          <a:bodyPr>
            <a:normAutofit fontScale="55000" lnSpcReduction="20000"/>
          </a:bodyPr>
          <a:lstStyle/>
          <a:p>
            <a:pPr marL="45720" indent="0" algn="just">
              <a:buNone/>
            </a:pPr>
            <a:r>
              <a:rPr lang="ru-RU" sz="3400" b="1" dirty="0">
                <a:solidFill>
                  <a:srgbClr val="FF0000"/>
                </a:solidFill>
              </a:rPr>
              <a:t>Алгоритм действий участников реализации образовательных программ в сетевой форме для заключения договора между образовательной организацией </a:t>
            </a:r>
            <a:endParaRPr lang="ru-RU" sz="34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endParaRPr lang="ru-RU" sz="34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1.Стороны </a:t>
            </a:r>
            <a:r>
              <a:rPr lang="ru-RU" sz="2900" b="1" dirty="0">
                <a:solidFill>
                  <a:srgbClr val="0070C0"/>
                </a:solidFill>
              </a:rPr>
              <a:t>оценивают возможность применения сетевой формы (обязательно участие обеих Сторон в образовательном процессе).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2.Стороны </a:t>
            </a:r>
            <a:r>
              <a:rPr lang="ru-RU" sz="2900" b="1" dirty="0">
                <a:solidFill>
                  <a:srgbClr val="0070C0"/>
                </a:solidFill>
              </a:rPr>
              <a:t>заключают договор о сетевой форме реализации образовательных программы, в рамках которого: Стороны совместно разрабатывают и утверждают образовательную программу (часть образовательной программы).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3.Стороны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 кто из них какую часть образовательной программы будет реализовывать</a:t>
            </a:r>
            <a:r>
              <a:rPr lang="ru-RU" sz="2900" b="1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4. </a:t>
            </a:r>
            <a:r>
              <a:rPr lang="ru-RU" sz="2900" b="1" dirty="0">
                <a:solidFill>
                  <a:srgbClr val="0070C0"/>
                </a:solidFill>
              </a:rPr>
              <a:t>Стороны определяют, что из имущества и иных ресурсов каждая из сторон будет использовать в рамках договора</a:t>
            </a:r>
            <a:r>
              <a:rPr lang="ru-RU" sz="2900" b="1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 5.Стороны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определяют, как будут зачтены результаты обучения в сетевой форме при проведении промежуточной и итоговой аттестации обучающегося.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6.Стороны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определяют перечень и порядок предоставления отчетной документации.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3125255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96944" cy="58658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100" b="1" dirty="0">
                <a:solidFill>
                  <a:srgbClr val="FF0000"/>
                </a:solidFill>
              </a:rPr>
              <a:t>Утверждение сетевой программы </a:t>
            </a:r>
            <a:endParaRPr lang="ru-RU" sz="31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1.Сетевая </a:t>
            </a:r>
            <a:r>
              <a:rPr lang="ru-RU" dirty="0">
                <a:solidFill>
                  <a:srgbClr val="0070C0"/>
                </a:solidFill>
              </a:rPr>
              <a:t>образовательная программа в соответствии с договором о сетевой форме утверждается базовой организацией самостоятельно либо совместно с образовательной организацией-участником (образовательными </a:t>
            </a:r>
            <a:r>
              <a:rPr lang="ru-RU" dirty="0" smtClean="0">
                <a:solidFill>
                  <a:srgbClr val="0070C0"/>
                </a:solidFill>
              </a:rPr>
              <a:t>организациями участниками</a:t>
            </a:r>
            <a:r>
              <a:rPr lang="ru-RU" dirty="0">
                <a:solidFill>
                  <a:srgbClr val="0070C0"/>
                </a:solidFill>
              </a:rPr>
              <a:t>).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2.В </a:t>
            </a:r>
            <a:r>
              <a:rPr lang="ru-RU" dirty="0">
                <a:solidFill>
                  <a:srgbClr val="0070C0"/>
                </a:solidFill>
              </a:rPr>
              <a:t>случае, когда сетевая образовательная программа утверждается базовой организацией самостоятельно, образовательная организация-участник разрабатывает, утверждает и направляет базовой организации для включения в сетевую образовательную программу рабочие программы реализуемых ею частей (учебных предметов, курсов, дисциплин (модулей), практики, иных компонентов), а также необходимые оценочные и методические материалы.</a:t>
            </a:r>
          </a:p>
        </p:txBody>
      </p:sp>
    </p:spTree>
    <p:extLst>
      <p:ext uri="{BB962C8B-B14F-4D97-AF65-F5344CB8AC3E}">
        <p14:creationId xmlns:p14="http://schemas.microsoft.com/office/powerpoint/2010/main" val="2647868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56895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Прием и зачисление на сетевую программу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При </a:t>
            </a:r>
            <a:r>
              <a:rPr lang="ru-RU" dirty="0">
                <a:solidFill>
                  <a:srgbClr val="0070C0"/>
                </a:solidFill>
              </a:rPr>
              <a:t>приеме на обучение по сетевой образовательной программе обучающийся зачисляется в базовую организацию на обучение по указанной программе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Зачисление в образовательную организацию-участника при реализации в сетевой форме основных образовательных программ и дополнительных образовательных программ осуществляется путем перевода в указанную организацию без отчисления из базовой организации в порядке, определяемом локальными нормативными актами указанной организации.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Зачисление </a:t>
            </a:r>
            <a:r>
              <a:rPr lang="ru-RU" dirty="0">
                <a:solidFill>
                  <a:srgbClr val="0070C0"/>
                </a:solidFill>
              </a:rPr>
              <a:t>обучающихся в организацию, обладающую ресурсами, не производится.</a:t>
            </a:r>
          </a:p>
        </p:txBody>
      </p:sp>
    </p:spTree>
    <p:extLst>
      <p:ext uri="{BB962C8B-B14F-4D97-AF65-F5344CB8AC3E}">
        <p14:creationId xmlns:p14="http://schemas.microsoft.com/office/powerpoint/2010/main" val="78279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424936" cy="58658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Текущий контроль и промежуточная аттестация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Освоение </a:t>
            </a:r>
            <a:r>
              <a:rPr lang="ru-RU" dirty="0">
                <a:solidFill>
                  <a:srgbClr val="0070C0"/>
                </a:solidFill>
              </a:rPr>
              <a:t>части сетевой образовательной программы в образовательной организации-участнике сопровождается текущим контролем и промежуточной аттестацией, проводимой в формах, определенных учебным планом сетевой образовательной программы, и в порядке, установленном образовательной организацией-участником.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Результаты </a:t>
            </a:r>
            <a:r>
              <a:rPr lang="ru-RU" dirty="0">
                <a:solidFill>
                  <a:srgbClr val="0070C0"/>
                </a:solidFill>
              </a:rPr>
              <a:t>промежуточной аттестации, проводимой образовательной организацией-участником, являются результатами промежуточной аттестации по сетевой образовательной программе и не требуют зачета в базовой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1472943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5832648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Сетевая форма реализации образовательной программы (ОП) 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Пример 1: (программа составлена совместно ОУ и учреждение дополнительного образования)</a:t>
            </a: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44824"/>
            <a:ext cx="763284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Направление развития личности ребенка </a:t>
            </a:r>
          </a:p>
          <a:p>
            <a:pPr algn="ctr"/>
            <a:r>
              <a:rPr lang="ru-RU" dirty="0" smtClean="0"/>
              <a:t>Физкультурно-спортивное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492896"/>
            <a:ext cx="381642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Образовательная программа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«Игроград»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2492896"/>
            <a:ext cx="396044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Сетевой партнер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3212976"/>
            <a:ext cx="38164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Модуль 1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Сюжетные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3212976"/>
            <a:ext cx="39604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4005064"/>
            <a:ext cx="381642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Модуль 2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Народные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4005064"/>
            <a:ext cx="39604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Учреждение дополнительного образования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4941168"/>
            <a:ext cx="3744416" cy="52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FFFF00"/>
                </a:solidFill>
              </a:rPr>
              <a:t>Модуль </a:t>
            </a:r>
            <a:r>
              <a:rPr lang="ru-RU" dirty="0" smtClean="0">
                <a:solidFill>
                  <a:srgbClr val="FFFF00"/>
                </a:solidFill>
              </a:rPr>
              <a:t>3</a:t>
            </a:r>
          </a:p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Спортивные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941168"/>
            <a:ext cx="4032448" cy="52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Учреждение культуры и спорта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27584" y="602128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Цель-достижение запланированных результатов (в соответствии с ОП)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0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72181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1.Сетевое взаимодействие образовательных учреждений</a:t>
            </a:r>
          </a:p>
          <a:p>
            <a:pPr marL="4572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</a:rPr>
              <a:t>(Модель </a:t>
            </a:r>
            <a:r>
              <a:rPr lang="ru-RU" sz="1800" b="1" dirty="0">
                <a:solidFill>
                  <a:srgbClr val="0070C0"/>
                </a:solidFill>
              </a:rPr>
              <a:t>сетевого взаимодействия на основе современных технологий, обеспечивающего высокое качество образования и развития ключевых компетенций </a:t>
            </a:r>
            <a:r>
              <a:rPr lang="ru-RU" sz="1800" b="1" dirty="0" smtClean="0">
                <a:solidFill>
                  <a:srgbClr val="0070C0"/>
                </a:solidFill>
              </a:rPr>
              <a:t>обучающихся)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Проект «Сетевое взаимодействие как фактор инновационного развития образовательного учреждения (на примере МБОУ ДО Дом детского творчества п. Сосьва-ресурсного центра сетевого взаимодействия)» реализуется с 2014 года, целью которого является создание единого образовательного пространства для обеспечения качества и доступности образования, выполнение заказа общества на формирование успешной </a:t>
            </a:r>
            <a:r>
              <a:rPr lang="ru-RU" sz="1800" b="1" i="1" dirty="0" smtClean="0">
                <a:solidFill>
                  <a:srgbClr val="00B050"/>
                </a:solidFill>
              </a:rPr>
              <a:t>личности.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-</a:t>
            </a:r>
            <a:r>
              <a:rPr lang="ru-RU" sz="1800" b="1" i="1" dirty="0" smtClean="0">
                <a:solidFill>
                  <a:srgbClr val="00B050"/>
                </a:solidFill>
              </a:rPr>
              <a:t>Внеурочная </a:t>
            </a:r>
            <a:r>
              <a:rPr lang="ru-RU" sz="1800" b="1" i="1" dirty="0">
                <a:solidFill>
                  <a:srgbClr val="00B050"/>
                </a:solidFill>
              </a:rPr>
              <a:t>деятельность осуществляется посредством реализации </a:t>
            </a:r>
            <a:r>
              <a:rPr lang="ru-RU" sz="1800" b="1" i="1" dirty="0" smtClean="0">
                <a:solidFill>
                  <a:srgbClr val="00B050"/>
                </a:solidFill>
              </a:rPr>
              <a:t>педагогами дополнительного образования в ОУ СГО рабочих </a:t>
            </a:r>
            <a:r>
              <a:rPr lang="ru-RU" sz="1800" b="1" i="1" dirty="0">
                <a:solidFill>
                  <a:srgbClr val="00B050"/>
                </a:solidFill>
              </a:rPr>
              <a:t>программ внеурочной деятельности</a:t>
            </a:r>
            <a:r>
              <a:rPr lang="ru-RU" sz="1800" b="1" i="1" dirty="0" smtClean="0">
                <a:solidFill>
                  <a:srgbClr val="00B050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-Рабочие программы внеурочной деятельности разрабатываются образовательной организацией самостоятельно на </a:t>
            </a:r>
            <a:r>
              <a:rPr lang="ru-RU" sz="1800" b="1" i="1" dirty="0" smtClean="0">
                <a:solidFill>
                  <a:srgbClr val="00B050"/>
                </a:solidFill>
              </a:rPr>
              <a:t>основе требований </a:t>
            </a:r>
            <a:r>
              <a:rPr lang="ru-RU" sz="1800" b="1" i="1" dirty="0">
                <a:solidFill>
                  <a:srgbClr val="00B050"/>
                </a:solidFill>
              </a:rPr>
              <a:t>федеральных государственных </a:t>
            </a:r>
            <a:r>
              <a:rPr lang="ru-RU" sz="1800" b="1" i="1" dirty="0" smtClean="0">
                <a:solidFill>
                  <a:srgbClr val="00B050"/>
                </a:solidFill>
              </a:rPr>
              <a:t>образовательных стандартов </a:t>
            </a:r>
            <a:r>
              <a:rPr lang="ru-RU" sz="1800" b="1" i="1" dirty="0">
                <a:solidFill>
                  <a:srgbClr val="00B050"/>
                </a:solidFill>
              </a:rPr>
              <a:t>общего образования (далее — ФГОС) с учетом соответствующих примерных основных образовательных программ.</a:t>
            </a: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63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8800"/>
            <a:ext cx="8856983" cy="38863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1584176"/>
          </a:xfrm>
        </p:spPr>
        <p:txBody>
          <a:bodyPr>
            <a:normAutofit fontScale="92500" lnSpcReduction="10000"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800" b="1" dirty="0">
                <a:solidFill>
                  <a:srgbClr val="C00000"/>
                </a:solidFill>
              </a:rPr>
              <a:t>Сетевая форма реализации образовательной программы (ОП)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Пример 2: </a:t>
            </a:r>
            <a:r>
              <a:rPr lang="ru-RU" b="1" dirty="0">
                <a:solidFill>
                  <a:srgbClr val="FF0000"/>
                </a:solidFill>
              </a:rPr>
              <a:t>(программа составлена </a:t>
            </a:r>
            <a:r>
              <a:rPr lang="ru-RU" b="1" dirty="0" smtClean="0">
                <a:solidFill>
                  <a:srgbClr val="FF0000"/>
                </a:solidFill>
              </a:rPr>
              <a:t>базовой организацией (школа)- участник –учреждение дополнительного образования)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556792"/>
            <a:ext cx="885698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Дополнительная общеобразовательная (общеразвивающая</a:t>
            </a:r>
            <a:r>
              <a:rPr lang="ru-RU" sz="1400" dirty="0" smtClean="0"/>
              <a:t>)</a:t>
            </a:r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программа  «Мир профессий</a:t>
            </a:r>
            <a:r>
              <a:rPr lang="ru-RU" sz="1400" dirty="0" smtClean="0"/>
              <a:t>»/либо элективный курс</a:t>
            </a:r>
          </a:p>
          <a:p>
            <a:pPr algn="ctr"/>
            <a:r>
              <a:rPr lang="ru-RU" sz="1400" dirty="0" smtClean="0"/>
              <a:t> реализация ОП в  предметной области  Образовательной программы ОУ «Технология</a:t>
            </a:r>
            <a:r>
              <a:rPr lang="ru-RU" sz="1400" dirty="0"/>
              <a:t>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492896"/>
            <a:ext cx="417646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Дополнительная общеобразовательная (общеразвивающая)</a:t>
            </a:r>
          </a:p>
          <a:p>
            <a:pPr algn="ctr"/>
            <a:r>
              <a:rPr lang="ru-RU" sz="1400" dirty="0"/>
              <a:t> программа  «Мир </a:t>
            </a:r>
            <a:r>
              <a:rPr lang="ru-RU" sz="1400" dirty="0" smtClean="0"/>
              <a:t>профессий»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2492896"/>
            <a:ext cx="46805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Сетевые партнеры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3356992"/>
            <a:ext cx="41764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Модуль 1</a:t>
            </a:r>
          </a:p>
          <a:p>
            <a:pPr algn="ctr"/>
            <a:r>
              <a:rPr lang="ru-RU" sz="1400" dirty="0"/>
              <a:t>«Образование и профессия»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3968" y="3356992"/>
            <a:ext cx="46805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</a:rPr>
              <a:t>Школа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4077072"/>
            <a:ext cx="4176464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Модуль 2</a:t>
            </a:r>
          </a:p>
          <a:p>
            <a:pPr lvl="0" algn="ctr"/>
            <a:r>
              <a:rPr lang="ru-RU" sz="1400" dirty="0">
                <a:solidFill>
                  <a:prstClr val="white"/>
                </a:solidFill>
              </a:rPr>
              <a:t>«Профессиональные пробы»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96998" y="4077072"/>
            <a:ext cx="4667490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</a:rPr>
              <a:t>Учреждение дополнительного образования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4797152"/>
            <a:ext cx="4189494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Модуль </a:t>
            </a:r>
            <a:r>
              <a:rPr lang="ru-RU" sz="1400" dirty="0" smtClean="0">
                <a:solidFill>
                  <a:prstClr val="white"/>
                </a:solidFill>
              </a:rPr>
              <a:t>3</a:t>
            </a:r>
          </a:p>
          <a:p>
            <a:pPr lvl="0" algn="ctr"/>
            <a:r>
              <a:rPr lang="ru-RU" sz="1400" dirty="0" smtClean="0">
                <a:solidFill>
                  <a:prstClr val="white"/>
                </a:solidFill>
              </a:rPr>
              <a:t>«Мастер</a:t>
            </a:r>
            <a:r>
              <a:rPr lang="ru-RU" sz="1400" dirty="0">
                <a:solidFill>
                  <a:prstClr val="white"/>
                </a:solidFill>
              </a:rPr>
              <a:t>, наставник, </a:t>
            </a:r>
            <a:r>
              <a:rPr lang="ru-RU" sz="1400" dirty="0" smtClean="0">
                <a:solidFill>
                  <a:prstClr val="white"/>
                </a:solidFill>
              </a:rPr>
              <a:t>мэтр» </a:t>
            </a:r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96998" y="4797152"/>
            <a:ext cx="4667490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Предприятия СГО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7504" y="6093296"/>
            <a:ext cx="885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Цель-достижение запланированных результатов (в соответствии с ОП)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4008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175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08912" cy="4425672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данном направлении деятельности возможно реализация дополнительных общеобразовательных (общеразвивающих) программ по направленностям: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-естественнонаучная;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-техническая;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-художественная;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-физкультурно-спортивная;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-социально-гуманитарная;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-туристско-краеведческая.</a:t>
            </a:r>
          </a:p>
          <a:p>
            <a:pPr marL="45720" indent="0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24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0486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3.Типовая модель дистанционных курсов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5689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Реализует содержательно-тематические </a:t>
            </a:r>
            <a:r>
              <a:rPr lang="ru-RU" sz="2000" i="1" dirty="0">
                <a:solidFill>
                  <a:srgbClr val="0070C0"/>
                </a:solidFill>
              </a:rPr>
              <a:t>направления дистанционных программ дополнительного образования детей, актуальных в современной ситуации и предполагающих дистанционные </a:t>
            </a:r>
            <a:r>
              <a:rPr lang="ru-RU" sz="2000" i="1" dirty="0" smtClean="0">
                <a:solidFill>
                  <a:srgbClr val="0070C0"/>
                </a:solidFill>
              </a:rPr>
              <a:t>формы реализации как базовые.</a:t>
            </a:r>
          </a:p>
          <a:p>
            <a:pPr algn="just"/>
            <a:endParaRPr lang="ru-RU" sz="2000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70C0"/>
                </a:solidFill>
              </a:rPr>
              <a:t>Предполагает: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2000" dirty="0">
                <a:solidFill>
                  <a:srgbClr val="0070C0"/>
                </a:solidFill>
              </a:rPr>
              <a:t>информационной среды осуществляется с помощью программной системы дистанционного обучения (СДО</a:t>
            </a:r>
            <a:r>
              <a:rPr lang="ru-RU" sz="2000" dirty="0" smtClean="0">
                <a:solidFill>
                  <a:srgbClr val="0070C0"/>
                </a:solidFill>
              </a:rPr>
              <a:t>).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-Приближение </a:t>
            </a:r>
            <a:r>
              <a:rPr lang="ru-RU" sz="2000" dirty="0">
                <a:solidFill>
                  <a:srgbClr val="0070C0"/>
                </a:solidFill>
              </a:rPr>
              <a:t>спектра образовательных возможностей, доступных детям из отдаленных территорий муниципалитета к спектру возможностей, доступных детям центра </a:t>
            </a:r>
            <a:r>
              <a:rPr lang="ru-RU" sz="2000" dirty="0" smtClean="0">
                <a:solidFill>
                  <a:srgbClr val="0070C0"/>
                </a:solidFill>
              </a:rPr>
              <a:t>муниципалитета.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-реализация дополнительных общеобразовательных программ </a:t>
            </a:r>
            <a:r>
              <a:rPr lang="ru-RU" sz="2000" dirty="0">
                <a:solidFill>
                  <a:srgbClr val="0070C0"/>
                </a:solidFill>
              </a:rPr>
              <a:t>по всем направленностям дополнительного образования, кроме </a:t>
            </a:r>
            <a:r>
              <a:rPr lang="ru-RU" sz="2000" dirty="0" smtClean="0">
                <a:solidFill>
                  <a:srgbClr val="0070C0"/>
                </a:solidFill>
              </a:rPr>
              <a:t>физкультурно-спортивной с использованием дистанционных технологий.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</a:rPr>
              <a:t>-УМК к </a:t>
            </a:r>
            <a:r>
              <a:rPr lang="ru-RU" sz="2000" dirty="0" smtClean="0">
                <a:solidFill>
                  <a:srgbClr val="0070C0"/>
                </a:solidFill>
              </a:rPr>
              <a:t>программам физика, технология, робототехника (практикумы </a:t>
            </a:r>
            <a:r>
              <a:rPr lang="ru-RU" sz="2000" dirty="0">
                <a:solidFill>
                  <a:srgbClr val="0070C0"/>
                </a:solidFill>
              </a:rPr>
              <a:t>или практические </a:t>
            </a:r>
            <a:r>
              <a:rPr lang="ru-RU" sz="2000" dirty="0" smtClean="0">
                <a:solidFill>
                  <a:srgbClr val="0070C0"/>
                </a:solidFill>
              </a:rPr>
              <a:t>работы на основе робототехники) </a:t>
            </a:r>
          </a:p>
          <a:p>
            <a:pPr algn="just"/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49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568952" cy="604867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Пример уже действующих дистанционных курсов:</a:t>
            </a:r>
          </a:p>
          <a:p>
            <a:pPr marL="45720" indent="0" algn="just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-</a:t>
            </a:r>
            <a:r>
              <a:rPr lang="ru-RU" sz="1800" dirty="0">
                <a:solidFill>
                  <a:srgbClr val="0070C0"/>
                </a:solidFill>
              </a:rPr>
              <a:t>переработка существующих очных дополнительных общеобразовательных (общеразвивающих) программ в дистанционный режим реализации в образовательных учреждениях СГО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44824"/>
            <a:ext cx="32403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МБОУ ДОУ № 1 «Березка» п. </a:t>
            </a:r>
            <a:r>
              <a:rPr lang="ru-RU" sz="1200" dirty="0" smtClean="0"/>
              <a:t>Сосьва</a:t>
            </a:r>
          </a:p>
          <a:p>
            <a:pPr algn="ctr"/>
            <a:r>
              <a:rPr lang="ru-RU" sz="1200" dirty="0" smtClean="0"/>
              <a:t>2020-2021 учебный год.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844824"/>
            <a:ext cx="511256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Художественная </a:t>
            </a:r>
            <a:r>
              <a:rPr lang="ru-RU" sz="1200" dirty="0" smtClean="0"/>
              <a:t>направленность:</a:t>
            </a:r>
          </a:p>
          <a:p>
            <a:r>
              <a:rPr lang="ru-RU" sz="1200" dirty="0"/>
              <a:t>1.Программа </a:t>
            </a:r>
            <a:r>
              <a:rPr lang="ru-RU" sz="1200" dirty="0" smtClean="0"/>
              <a:t>«Бумажная мастерская» </a:t>
            </a:r>
            <a:r>
              <a:rPr lang="ru-RU" sz="1200" dirty="0"/>
              <a:t>–пдо </a:t>
            </a:r>
            <a:r>
              <a:rPr lang="ru-RU" sz="1200" dirty="0" err="1"/>
              <a:t>Астанина</a:t>
            </a:r>
            <a:r>
              <a:rPr lang="ru-RU" sz="1200" dirty="0"/>
              <a:t> Е.А.</a:t>
            </a:r>
          </a:p>
          <a:p>
            <a:r>
              <a:rPr lang="ru-RU" sz="1200" dirty="0" smtClean="0"/>
              <a:t>2.Программа «Гномики»-пдо </a:t>
            </a:r>
            <a:r>
              <a:rPr lang="ru-RU" sz="1200" dirty="0" err="1" smtClean="0"/>
              <a:t>Гомонова</a:t>
            </a:r>
            <a:r>
              <a:rPr lang="ru-RU" sz="1200" dirty="0" smtClean="0"/>
              <a:t> С.Н.</a:t>
            </a:r>
          </a:p>
          <a:p>
            <a:pPr algn="ctr"/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965" y="2744924"/>
            <a:ext cx="3240360" cy="684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МБОУ </a:t>
            </a:r>
            <a:r>
              <a:rPr lang="ru-RU" sz="1200" dirty="0"/>
              <a:t>ДОУ № 1 «Березка</a:t>
            </a:r>
            <a:r>
              <a:rPr lang="ru-RU" sz="1200" dirty="0" smtClean="0"/>
              <a:t>»</a:t>
            </a:r>
          </a:p>
          <a:p>
            <a:pPr algn="ctr"/>
            <a:r>
              <a:rPr lang="ru-RU" sz="1200" dirty="0" smtClean="0"/>
              <a:t> п. </a:t>
            </a:r>
            <a:r>
              <a:rPr lang="ru-RU" sz="1200" dirty="0" smtClean="0"/>
              <a:t>Сосьва</a:t>
            </a:r>
          </a:p>
          <a:p>
            <a:pPr algn="ctr"/>
            <a:r>
              <a:rPr lang="ru-RU" sz="1200" dirty="0" smtClean="0"/>
              <a:t>2020-2021 учебный год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2744924"/>
            <a:ext cx="5112568" cy="684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200" dirty="0" smtClean="0"/>
              <a:t>Художественная </a:t>
            </a:r>
            <a:r>
              <a:rPr lang="ru-RU" sz="1200" dirty="0"/>
              <a:t>направленность:</a:t>
            </a:r>
          </a:p>
          <a:p>
            <a:pPr algn="ctr"/>
            <a:r>
              <a:rPr lang="ru-RU" sz="1200" dirty="0" smtClean="0">
                <a:solidFill>
                  <a:prstClr val="white"/>
                </a:solidFill>
              </a:rPr>
              <a:t>1.Программа </a:t>
            </a:r>
            <a:r>
              <a:rPr lang="ru-RU" sz="1200" dirty="0" smtClean="0">
                <a:solidFill>
                  <a:prstClr val="white"/>
                </a:solidFill>
              </a:rPr>
              <a:t>«Радость творчества» </a:t>
            </a:r>
            <a:r>
              <a:rPr lang="ru-RU" sz="1200" dirty="0">
                <a:solidFill>
                  <a:prstClr val="white"/>
                </a:solidFill>
              </a:rPr>
              <a:t>– пдо Колесникова </a:t>
            </a:r>
            <a:r>
              <a:rPr lang="ru-RU" sz="1200" dirty="0" smtClean="0">
                <a:solidFill>
                  <a:prstClr val="white"/>
                </a:solidFill>
              </a:rPr>
              <a:t>Н.А</a:t>
            </a:r>
          </a:p>
          <a:p>
            <a:pPr algn="ctr"/>
            <a:r>
              <a:rPr lang="ru-RU" sz="1200" dirty="0" smtClean="0"/>
              <a:t>2.Программа </a:t>
            </a:r>
            <a:r>
              <a:rPr lang="ru-RU" sz="1200" dirty="0" smtClean="0"/>
              <a:t>«Бумажная мастерская» </a:t>
            </a:r>
            <a:r>
              <a:rPr lang="ru-RU" sz="1200" dirty="0"/>
              <a:t>–пдо </a:t>
            </a:r>
            <a:r>
              <a:rPr lang="ru-RU" sz="1200" dirty="0" err="1"/>
              <a:t>Астанина</a:t>
            </a:r>
            <a:r>
              <a:rPr lang="ru-RU" sz="1200" dirty="0"/>
              <a:t> Е.А.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9965" y="3558716"/>
            <a:ext cx="3240360" cy="662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r>
              <a:rPr lang="ru-RU" sz="1200" dirty="0" smtClean="0"/>
              <a:t>МБОУ </a:t>
            </a:r>
            <a:r>
              <a:rPr lang="ru-RU" sz="1200" dirty="0"/>
              <a:t>ДОУ № </a:t>
            </a:r>
            <a:r>
              <a:rPr lang="ru-RU" sz="1200" dirty="0" smtClean="0"/>
              <a:t>16 «Малышок</a:t>
            </a:r>
            <a:r>
              <a:rPr lang="ru-RU" sz="1200" dirty="0" smtClean="0"/>
              <a:t>»</a:t>
            </a:r>
          </a:p>
          <a:p>
            <a:pPr algn="ctr"/>
            <a:r>
              <a:rPr lang="ru-RU" sz="1200" dirty="0" smtClean="0"/>
              <a:t> </a:t>
            </a:r>
            <a:r>
              <a:rPr lang="ru-RU" sz="1200" dirty="0" smtClean="0"/>
              <a:t>п. </a:t>
            </a:r>
            <a:r>
              <a:rPr lang="ru-RU" sz="1200" dirty="0" smtClean="0"/>
              <a:t>Восточный</a:t>
            </a:r>
          </a:p>
          <a:p>
            <a:pPr algn="ctr"/>
            <a:r>
              <a:rPr lang="ru-RU" sz="1200" dirty="0" smtClean="0"/>
              <a:t>2020-2021 учебный год</a:t>
            </a:r>
            <a:endParaRPr lang="ru-RU" sz="1200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3558717"/>
            <a:ext cx="5112568" cy="662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Художественная направленность:</a:t>
            </a:r>
          </a:p>
          <a:p>
            <a:r>
              <a:rPr lang="ru-RU" sz="1200" dirty="0" smtClean="0"/>
              <a:t>1.Программа </a:t>
            </a:r>
            <a:r>
              <a:rPr lang="ru-RU" sz="1200" dirty="0"/>
              <a:t>«Гномики»-пдо </a:t>
            </a:r>
            <a:r>
              <a:rPr lang="ru-RU" sz="1200" dirty="0" err="1"/>
              <a:t>Гомонова</a:t>
            </a:r>
            <a:r>
              <a:rPr lang="ru-RU" sz="1200" dirty="0"/>
              <a:t> С.Н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2.Программа </a:t>
            </a:r>
            <a:r>
              <a:rPr lang="ru-RU" sz="1200" dirty="0"/>
              <a:t>«Радость творчества»-пдо Колесникова Н.А.</a:t>
            </a:r>
          </a:p>
          <a:p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5944605"/>
            <a:ext cx="5184576" cy="7470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9965" y="4350804"/>
            <a:ext cx="324036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МБОУ ДОУ № 16 «Малышок»</a:t>
            </a:r>
          </a:p>
          <a:p>
            <a:pPr algn="ctr"/>
            <a:r>
              <a:rPr lang="ru-RU" sz="1200" dirty="0"/>
              <a:t> п. Восточный</a:t>
            </a:r>
          </a:p>
          <a:p>
            <a:pPr algn="ctr"/>
            <a:r>
              <a:rPr lang="ru-RU" sz="1200" dirty="0" smtClean="0"/>
              <a:t>2021-2022 </a:t>
            </a:r>
            <a:r>
              <a:rPr lang="ru-RU" sz="1200" dirty="0"/>
              <a:t>учебный год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969" y="5185815"/>
            <a:ext cx="3168352" cy="655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МБОУ ДОУ № </a:t>
            </a:r>
            <a:r>
              <a:rPr lang="ru-RU" sz="1200" dirty="0" smtClean="0"/>
              <a:t>4 «Сказка»</a:t>
            </a:r>
            <a:endParaRPr lang="ru-RU" sz="1200" dirty="0"/>
          </a:p>
          <a:p>
            <a:pPr algn="ctr"/>
            <a:r>
              <a:rPr lang="ru-RU" sz="1200" dirty="0"/>
              <a:t> п. </a:t>
            </a:r>
            <a:r>
              <a:rPr lang="ru-RU" sz="1200" dirty="0" smtClean="0"/>
              <a:t>Сосьва</a:t>
            </a:r>
            <a:endParaRPr lang="ru-RU" sz="1200" dirty="0"/>
          </a:p>
          <a:p>
            <a:pPr algn="ctr"/>
            <a:r>
              <a:rPr lang="ru-RU" sz="1200" dirty="0"/>
              <a:t>2021-2022 учебный год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4302721"/>
            <a:ext cx="5133277" cy="76816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85969" y="5956199"/>
            <a:ext cx="3168352" cy="735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МБОУ СОШ  с. Романово Д/с </a:t>
            </a:r>
            <a:r>
              <a:rPr lang="ru-RU" sz="1200" dirty="0"/>
              <a:t>№ </a:t>
            </a:r>
            <a:r>
              <a:rPr lang="ru-RU" sz="1200" dirty="0" smtClean="0"/>
              <a:t>7 «</a:t>
            </a:r>
            <a:r>
              <a:rPr lang="ru-RU" sz="1200" dirty="0" err="1" smtClean="0"/>
              <a:t>Ивушка</a:t>
            </a:r>
            <a:r>
              <a:rPr lang="ru-RU" sz="1200" dirty="0" smtClean="0"/>
              <a:t>»</a:t>
            </a:r>
            <a:endParaRPr lang="ru-RU" sz="1200" dirty="0"/>
          </a:p>
          <a:p>
            <a:pPr algn="ctr"/>
            <a:r>
              <a:rPr lang="ru-RU" sz="1200" dirty="0"/>
              <a:t> с</a:t>
            </a:r>
            <a:r>
              <a:rPr lang="ru-RU" sz="1200" dirty="0" smtClean="0"/>
              <a:t>. Романово</a:t>
            </a:r>
            <a:endParaRPr lang="ru-RU" sz="1200" dirty="0"/>
          </a:p>
          <a:p>
            <a:pPr algn="ctr"/>
            <a:r>
              <a:rPr lang="ru-RU" sz="1200" dirty="0"/>
              <a:t>2021-2022 учебный год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07903" y="5185815"/>
            <a:ext cx="5133277" cy="758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Художественная направленность:</a:t>
            </a:r>
          </a:p>
          <a:p>
            <a:pPr algn="ctr"/>
            <a:r>
              <a:rPr lang="ru-RU" sz="1200" dirty="0"/>
              <a:t>1.Программа «Гномики»-пдо </a:t>
            </a:r>
            <a:r>
              <a:rPr lang="ru-RU" sz="1200" dirty="0" err="1"/>
              <a:t>Гомонова</a:t>
            </a:r>
            <a:r>
              <a:rPr lang="ru-RU" sz="1200" dirty="0"/>
              <a:t> С.Н.</a:t>
            </a:r>
          </a:p>
          <a:p>
            <a:pPr algn="ctr"/>
            <a:r>
              <a:rPr lang="ru-RU" sz="1200" dirty="0"/>
              <a:t>2.Программа «Радость творчества»-пдо Колесникова Н.А</a:t>
            </a:r>
            <a:r>
              <a:rPr lang="ru-RU" sz="1200" dirty="0" smtClean="0"/>
              <a:t>.</a:t>
            </a:r>
          </a:p>
          <a:p>
            <a:pPr algn="ctr"/>
            <a:r>
              <a:rPr lang="ru-RU" sz="1200" dirty="0" smtClean="0"/>
              <a:t>3.Программа «Бумажная мастерская»-пдо </a:t>
            </a:r>
            <a:r>
              <a:rPr lang="ru-RU" sz="1200" dirty="0" err="1" smtClean="0"/>
              <a:t>Астанина</a:t>
            </a:r>
            <a:r>
              <a:rPr lang="ru-RU" sz="1200" dirty="0" smtClean="0"/>
              <a:t> Е.А.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91545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57218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Результат типовой модели дистанционных курсов</a:t>
            </a:r>
          </a:p>
          <a:p>
            <a:pPr marL="45720" indent="0"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1800" b="1" i="1" dirty="0">
                <a:solidFill>
                  <a:srgbClr val="0070C0"/>
                </a:solidFill>
              </a:rPr>
              <a:t>в </a:t>
            </a:r>
            <a:r>
              <a:rPr lang="ru-RU" sz="1800" b="1" i="1" dirty="0" smtClean="0">
                <a:solidFill>
                  <a:srgbClr val="0070C0"/>
                </a:solidFill>
              </a:rPr>
              <a:t>муниципальном образовании </a:t>
            </a:r>
            <a:r>
              <a:rPr lang="ru-RU" sz="1800" b="1" i="1" dirty="0" err="1" smtClean="0">
                <a:solidFill>
                  <a:srgbClr val="0070C0"/>
                </a:solidFill>
              </a:rPr>
              <a:t>Сосьвинский</a:t>
            </a:r>
            <a:r>
              <a:rPr lang="ru-RU" sz="1800" b="1" i="1" dirty="0" smtClean="0">
                <a:solidFill>
                  <a:srgbClr val="0070C0"/>
                </a:solidFill>
              </a:rPr>
              <a:t> городской округ </a:t>
            </a:r>
            <a:r>
              <a:rPr lang="ru-RU" sz="1800" b="1" i="1" dirty="0">
                <a:solidFill>
                  <a:srgbClr val="0070C0"/>
                </a:solidFill>
              </a:rPr>
              <a:t>педагогических сообществ, объединенных деятельностью по вовлечению </a:t>
            </a:r>
            <a:r>
              <a:rPr lang="ru-RU" sz="1800" b="1" i="1" dirty="0" smtClean="0">
                <a:solidFill>
                  <a:srgbClr val="0070C0"/>
                </a:solidFill>
              </a:rPr>
              <a:t>обучающихся </a:t>
            </a:r>
            <a:r>
              <a:rPr lang="ru-RU" sz="1800" b="1" i="1" dirty="0">
                <a:solidFill>
                  <a:srgbClr val="0070C0"/>
                </a:solidFill>
              </a:rPr>
              <a:t>в дистанционные образовательные формы и сопровождению их участия в данных формах </a:t>
            </a:r>
          </a:p>
        </p:txBody>
      </p:sp>
    </p:spTree>
    <p:extLst>
      <p:ext uri="{BB962C8B-B14F-4D97-AF65-F5344CB8AC3E}">
        <p14:creationId xmlns:p14="http://schemas.microsoft.com/office/powerpoint/2010/main" val="1662358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1" cy="792088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Дополнительные общеобразовательные программы реализуемые в сетевом взаимодействии ОУ СГО (по договорам) в 2021-2022 уч. году.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7505" y="1412776"/>
            <a:ext cx="3816424" cy="5256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27" y="1412776"/>
            <a:ext cx="517287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53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352928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ПРИГЛАШАЕМ </a:t>
            </a:r>
          </a:p>
          <a:p>
            <a:pPr marL="4572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К СОТРУДНИЧЕСТВУ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590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Сетевое взаимодействие ОУ на территории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Сосьвинского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 ГО: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628800"/>
            <a:ext cx="849694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внеурочная деятельность;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обмен ресурсами (кадровое, материально-техническое, образовательные программы дополнительного образования, специальное оборудование);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методическое </a:t>
            </a:r>
            <a:r>
              <a:rPr lang="ru-RU" sz="2000" b="1" i="1" dirty="0" err="1">
                <a:solidFill>
                  <a:srgbClr val="073E87"/>
                </a:solidFill>
                <a:latin typeface="Arial" charset="0"/>
                <a:cs typeface="Arial" charset="0"/>
              </a:rPr>
              <a:t>взаимообучение</a:t>
            </a: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 (организация и проведение мастер-классов, открытых занятий, семинаров, научно-практических конференций, круглых столов, консультирование, через включение педагогических работников в творческие, экспертные, рабочие группы);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досуговая деятельность (проведение совместных тематических мероприятий для детей ОВЗ, </a:t>
            </a:r>
            <a:r>
              <a:rPr lang="ru-RU" sz="2000" b="1" i="1" dirty="0" err="1">
                <a:solidFill>
                  <a:srgbClr val="073E87"/>
                </a:solidFill>
                <a:latin typeface="Arial" charset="0"/>
                <a:cs typeface="Arial" charset="0"/>
              </a:rPr>
              <a:t>профориентационных</a:t>
            </a: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,  направленных на толерантное отношение к окружающим и патриотическое  воспитание, организация и проведение муниципальных мероприятий;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проектная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5247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08912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Arial" charset="0"/>
                <a:ea typeface="+mj-ea"/>
                <a:cs typeface="Arial" charset="0"/>
              </a:rPr>
              <a:t>Направления реализации сетевого взаимодействия учреждения дополнительного образования с образовательными учреждениями СГО:</a:t>
            </a:r>
          </a:p>
          <a:p>
            <a:pPr marL="45720" indent="0">
              <a:buNone/>
            </a:pPr>
            <a:endParaRPr lang="ru-RU" sz="3200" b="1" i="1" dirty="0" smtClean="0">
              <a:solidFill>
                <a:srgbClr val="C00000"/>
              </a:solidFill>
              <a:latin typeface="Arial" charset="0"/>
              <a:ea typeface="+mj-ea"/>
              <a:cs typeface="Arial" charset="0"/>
            </a:endParaRPr>
          </a:p>
          <a:p>
            <a:pPr marL="45720" indent="0">
              <a:buNone/>
            </a:pP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96752"/>
            <a:ext cx="7920880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endParaRPr lang="ru-RU" sz="20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endParaRPr lang="ru-RU" sz="24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реализация  дополнительных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общеобразовательных  (общеразвивающих) программ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по направленностям деятельности МБОУ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ДО 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Дом детского творчества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Сосьва, филиала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МБОУ ДО  Дом детского творчества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Сосьва в п. Восточном: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-естественнонаучная;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-художественная;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-физкультурно-спортивная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-техническая;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-туристско-краеведческая;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-социально-гуманитарная.</a:t>
            </a:r>
          </a:p>
        </p:txBody>
      </p:sp>
    </p:spTree>
    <p:extLst>
      <p:ext uri="{BB962C8B-B14F-4D97-AF65-F5344CB8AC3E}">
        <p14:creationId xmlns:p14="http://schemas.microsoft.com/office/powerpoint/2010/main" val="3708407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352927" cy="4606448"/>
          </a:xfrm>
        </p:spPr>
        <p:txBody>
          <a:bodyPr/>
          <a:lstStyle/>
          <a:p>
            <a:pPr marL="0" lvl="0" indent="0" algn="l" fontAlgn="base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ru-RU" sz="3200" i="1" dirty="0" smtClean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организация досуговой деятельности;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концертной деятельности;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</a:t>
            </a:r>
            <a:r>
              <a:rPr lang="ru-RU" sz="3200" i="1" dirty="0" err="1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здоровьесберегающих</a:t>
            </a: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 мероприятий;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методической и информационной поддержки.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20880" cy="1329328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5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27510"/>
              </p:ext>
            </p:extLst>
          </p:nvPr>
        </p:nvGraphicFramePr>
        <p:xfrm>
          <a:off x="0" y="116631"/>
          <a:ext cx="8964488" cy="7926162"/>
        </p:xfrm>
        <a:graphic>
          <a:graphicData uri="http://schemas.openxmlformats.org/drawingml/2006/table">
            <a:tbl>
              <a:tblPr/>
              <a:tblGrid>
                <a:gridCol w="2196498"/>
                <a:gridCol w="2124615"/>
                <a:gridCol w="2519278"/>
                <a:gridCol w="2124097"/>
              </a:tblGrid>
              <a:tr h="11397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Субъект сетевого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Социальный партнер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Цель взаимодействия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Нормативно-правовое обеспечение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52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57887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Муниципальное бюджетное образовательное учреждение дополнительного образования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Дом детского творчества п. Сосьва, филиал МБОУ ДО ДДТ п. Сосьва в п. Восточный 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1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 им. Героя РФ Романова В.В.;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4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Филиал  МБОУ СОШ № 4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2 п. Восточный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1 п. Восточный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с. Романова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Кошай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Учреждения ДОУ.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Администрация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округа; Отраслевой орган администрации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Сосьвинского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 округа «Управление образования»; Отраслевой орган администрации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Сосьвинского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 округа  «Управление культуры, молодежи и спорта»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-обеспечение необходимых условий для интеллектуального, творческого и нравственного развития детей;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-осуществление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допрофессиональной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подготовки детей, приобретение ими первоначальных технических знаний, умений и навыков;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-оказание практической помощи общеобразовательным учреждениям в организации работы и пропаганде технического творчества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Договор о сетевом взаимодействии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6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791395"/>
              </p:ext>
            </p:extLst>
          </p:nvPr>
        </p:nvGraphicFramePr>
        <p:xfrm>
          <a:off x="251521" y="183262"/>
          <a:ext cx="8496943" cy="6680872"/>
        </p:xfrm>
        <a:graphic>
          <a:graphicData uri="http://schemas.openxmlformats.org/drawingml/2006/table">
            <a:tbl>
              <a:tblPr/>
              <a:tblGrid>
                <a:gridCol w="2160400"/>
                <a:gridCol w="1880773"/>
                <a:gridCol w="2717340"/>
                <a:gridCol w="1738430"/>
              </a:tblGrid>
              <a:tr h="7761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Субъект сетевого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Социальный партнер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Цель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Нормативно-правовое обеспечение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</a:tr>
              <a:tr h="5066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53926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-создание оптимальных условий для раскрытия, формирования и удовлетворения интересов, склонностей и дарований детей и подростков, их творческого труда, разумного досуга и отдыха, самореализации личности, охраны и укрепления здоровья и раннего профессионального самоопределения детей;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-создание условий для обучения и воспитания творчески одаренных детей, детей с опережающим развитием и ограниченными возможностями здоровья;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-организация и проведение конкурсов, выставок и других городских массовых мероприятий по различным направлениям деятельности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план совместных мероприятий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81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568952" cy="4017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Сетевое взаимодействие образовательных организаций по проекту</a:t>
            </a:r>
          </a:p>
          <a:p>
            <a:pPr marL="45720" indent="0" algn="ctr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00662" y="3001593"/>
            <a:ext cx="3127522" cy="20224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Ресурсный центр</a:t>
            </a:r>
          </a:p>
          <a:p>
            <a:pPr algn="ctr"/>
            <a:r>
              <a:rPr lang="ru-RU" sz="1400" dirty="0" smtClean="0"/>
              <a:t>МБОУ ДО ДДТ п. Сосьва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2915816" y="1484784"/>
            <a:ext cx="3168352" cy="1825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Общеобразовательные учреждения СГО</a:t>
            </a:r>
          </a:p>
          <a:p>
            <a:pPr algn="ctr"/>
            <a:endParaRPr lang="ru-RU" sz="1200" b="1" dirty="0"/>
          </a:p>
        </p:txBody>
      </p:sp>
      <p:sp>
        <p:nvSpPr>
          <p:cNvPr id="6" name="Овал 5"/>
          <p:cNvSpPr/>
          <p:nvPr/>
        </p:nvSpPr>
        <p:spPr>
          <a:xfrm>
            <a:off x="5652120" y="2282807"/>
            <a:ext cx="3096344" cy="196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Предприятия СГО</a:t>
            </a:r>
            <a:endParaRPr lang="ru-RU" sz="1400" dirty="0"/>
          </a:p>
        </p:txBody>
      </p:sp>
      <p:sp>
        <p:nvSpPr>
          <p:cNvPr id="7" name="Овал 6"/>
          <p:cNvSpPr/>
          <p:nvPr/>
        </p:nvSpPr>
        <p:spPr>
          <a:xfrm>
            <a:off x="539552" y="2282807"/>
            <a:ext cx="2808312" cy="2011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дошкольного образования</a:t>
            </a:r>
          </a:p>
          <a:p>
            <a:pPr algn="ctr"/>
            <a:r>
              <a:rPr lang="ru-RU" sz="1400" dirty="0" smtClean="0"/>
              <a:t>(программы развивающие) </a:t>
            </a:r>
            <a:endParaRPr lang="ru-RU" sz="1400" dirty="0"/>
          </a:p>
        </p:txBody>
      </p:sp>
      <p:sp>
        <p:nvSpPr>
          <p:cNvPr id="8" name="Овал 7"/>
          <p:cNvSpPr/>
          <p:nvPr/>
        </p:nvSpPr>
        <p:spPr>
          <a:xfrm>
            <a:off x="971600" y="4293974"/>
            <a:ext cx="2952328" cy="19155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Социальные партнеры</a:t>
            </a:r>
          </a:p>
          <a:p>
            <a:pPr algn="ctr"/>
            <a:r>
              <a:rPr lang="ru-RU" sz="1400" dirty="0" smtClean="0"/>
              <a:t>Администрация СГО</a:t>
            </a:r>
          </a:p>
          <a:p>
            <a:pPr algn="ctr"/>
            <a:r>
              <a:rPr lang="ru-RU" sz="1400" dirty="0" smtClean="0"/>
              <a:t>ООА СГО «Управление образования»</a:t>
            </a:r>
          </a:p>
          <a:p>
            <a:pPr algn="ctr"/>
            <a:r>
              <a:rPr lang="ru-RU" sz="1400" dirty="0">
                <a:solidFill>
                  <a:prstClr val="white"/>
                </a:solidFill>
              </a:rPr>
              <a:t>ООА </a:t>
            </a:r>
            <a:r>
              <a:rPr lang="ru-RU" sz="1400" dirty="0" smtClean="0">
                <a:solidFill>
                  <a:prstClr val="white"/>
                </a:solidFill>
              </a:rPr>
              <a:t>СГО </a:t>
            </a:r>
            <a:r>
              <a:rPr lang="ru-RU" sz="1400" dirty="0">
                <a:solidFill>
                  <a:prstClr val="white"/>
                </a:solidFill>
              </a:rPr>
              <a:t>«</a:t>
            </a:r>
            <a:r>
              <a:rPr lang="ru-RU" sz="1400" dirty="0" smtClean="0">
                <a:solidFill>
                  <a:prstClr val="white"/>
                </a:solidFill>
              </a:rPr>
              <a:t>Управление культуры</a:t>
            </a:r>
            <a:r>
              <a:rPr lang="ru-RU" sz="1400" dirty="0">
                <a:solidFill>
                  <a:prstClr val="white"/>
                </a:solidFill>
              </a:rPr>
              <a:t>, молодежи и спорта» 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  <p:sp>
        <p:nvSpPr>
          <p:cNvPr id="9" name="Овал 8"/>
          <p:cNvSpPr/>
          <p:nvPr/>
        </p:nvSpPr>
        <p:spPr>
          <a:xfrm>
            <a:off x="5040052" y="4200345"/>
            <a:ext cx="3132348" cy="2009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культуры и спорта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6165304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Цель – внеурочная занятость ребенка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95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856984" cy="10801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2.Реализация образовательной программы в сетевой форме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8280921" cy="984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200" b="1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1.Федеральный закон "Об образовании в Российской Федерации" от 29.12.2012 N 273-ФЗ (последняя редакция)/ Статья 15. Сетевая форма реализации образовательных программ 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2.Письмо </a:t>
            </a:r>
            <a:r>
              <a:rPr lang="ru-RU" b="1" dirty="0">
                <a:solidFill>
                  <a:srgbClr val="0070C0"/>
                </a:solidFill>
              </a:rPr>
              <a:t>Министерства образования и науки РФ от 28 августа 2015 г. № АК-2563/05 </a:t>
            </a:r>
            <a:r>
              <a:rPr lang="ru-RU" b="1" dirty="0" smtClean="0">
                <a:solidFill>
                  <a:srgbClr val="0070C0"/>
                </a:solidFill>
              </a:rPr>
              <a:t>«О </a:t>
            </a:r>
            <a:r>
              <a:rPr lang="ru-RU" b="1" dirty="0">
                <a:solidFill>
                  <a:srgbClr val="0070C0"/>
                </a:solidFill>
              </a:rPr>
              <a:t>методических </a:t>
            </a:r>
            <a:r>
              <a:rPr lang="ru-RU" b="1" dirty="0" smtClean="0">
                <a:solidFill>
                  <a:srgbClr val="0070C0"/>
                </a:solidFill>
              </a:rPr>
              <a:t>рекомендациях»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3. Приказ </a:t>
            </a:r>
            <a:r>
              <a:rPr lang="ru-RU" b="1" dirty="0" err="1">
                <a:solidFill>
                  <a:srgbClr val="0070C0"/>
                </a:solidFill>
              </a:rPr>
              <a:t>Минобрнауки</a:t>
            </a:r>
            <a:r>
              <a:rPr lang="ru-RU" b="1" dirty="0">
                <a:solidFill>
                  <a:srgbClr val="0070C0"/>
                </a:solidFill>
              </a:rPr>
              <a:t> России,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05.08.2020 № </a:t>
            </a:r>
            <a:r>
              <a:rPr lang="ru-RU" b="1" dirty="0" smtClean="0">
                <a:solidFill>
                  <a:srgbClr val="0070C0"/>
                </a:solidFill>
              </a:rPr>
              <a:t>882/391 «Об </a:t>
            </a:r>
            <a:r>
              <a:rPr lang="ru-RU" b="1" dirty="0">
                <a:solidFill>
                  <a:srgbClr val="0070C0"/>
                </a:solidFill>
              </a:rPr>
              <a:t>организации и осуществлении образовательной деятельности при сетевой форме реализации образовательных </a:t>
            </a:r>
            <a:r>
              <a:rPr lang="ru-RU" b="1" dirty="0" smtClean="0">
                <a:solidFill>
                  <a:srgbClr val="0070C0"/>
                </a:solidFill>
              </a:rPr>
              <a:t>программ»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4. Приказ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09.11.2018 N 196 </a:t>
            </a:r>
            <a:r>
              <a:rPr lang="ru-RU" b="1" dirty="0" smtClean="0">
                <a:solidFill>
                  <a:srgbClr val="0070C0"/>
                </a:solidFill>
              </a:rPr>
              <a:t>«Об </a:t>
            </a:r>
            <a:r>
              <a:rPr lang="ru-RU" b="1" dirty="0">
                <a:solidFill>
                  <a:srgbClr val="0070C0"/>
                </a:solidFill>
              </a:rPr>
              <a:t>утверждении </a:t>
            </a:r>
            <a:r>
              <a:rPr lang="ru-RU" b="1" dirty="0" smtClean="0">
                <a:solidFill>
                  <a:srgbClr val="0070C0"/>
                </a:solidFill>
              </a:rPr>
              <a:t>Порядка организации </a:t>
            </a:r>
            <a:r>
              <a:rPr lang="ru-RU" b="1" dirty="0">
                <a:solidFill>
                  <a:srgbClr val="0070C0"/>
                </a:solidFill>
              </a:rPr>
              <a:t>и осуществления образовательной деятельности </a:t>
            </a:r>
            <a:r>
              <a:rPr lang="ru-RU" b="1" dirty="0" smtClean="0">
                <a:solidFill>
                  <a:srgbClr val="0070C0"/>
                </a:solidFill>
              </a:rPr>
              <a:t>по дополнительным </a:t>
            </a:r>
            <a:r>
              <a:rPr lang="ru-RU" b="1" dirty="0">
                <a:solidFill>
                  <a:srgbClr val="0070C0"/>
                </a:solidFill>
              </a:rPr>
              <a:t>общеобразовательным </a:t>
            </a:r>
            <a:r>
              <a:rPr lang="ru-RU" b="1" dirty="0" smtClean="0">
                <a:solidFill>
                  <a:srgbClr val="0070C0"/>
                </a:solidFill>
              </a:rPr>
              <a:t>программам»</a:t>
            </a:r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5. Приказ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03.09.2019 N 467 </a:t>
            </a:r>
            <a:r>
              <a:rPr lang="ru-RU" b="1" dirty="0" smtClean="0">
                <a:solidFill>
                  <a:srgbClr val="0070C0"/>
                </a:solidFill>
              </a:rPr>
              <a:t>«Об </a:t>
            </a:r>
            <a:r>
              <a:rPr lang="ru-RU" b="1" dirty="0">
                <a:solidFill>
                  <a:srgbClr val="0070C0"/>
                </a:solidFill>
              </a:rPr>
              <a:t>утверждении </a:t>
            </a:r>
            <a:r>
              <a:rPr lang="ru-RU" b="1" dirty="0" smtClean="0">
                <a:solidFill>
                  <a:srgbClr val="0070C0"/>
                </a:solidFill>
              </a:rPr>
              <a:t>Целевой модели </a:t>
            </a:r>
            <a:r>
              <a:rPr lang="ru-RU" b="1" dirty="0">
                <a:solidFill>
                  <a:srgbClr val="0070C0"/>
                </a:solidFill>
              </a:rPr>
              <a:t>развития региональных систем дополнительного образования </a:t>
            </a:r>
            <a:r>
              <a:rPr lang="ru-RU" b="1" dirty="0" smtClean="0">
                <a:solidFill>
                  <a:srgbClr val="0070C0"/>
                </a:solidFill>
              </a:rPr>
              <a:t>детей».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0382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409</TotalTime>
  <Words>1944</Words>
  <Application>Microsoft Office PowerPoint</Application>
  <PresentationFormat>Экран (4:3)</PresentationFormat>
  <Paragraphs>272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Candara</vt:lpstr>
      <vt:lpstr>Georgia</vt:lpstr>
      <vt:lpstr>Symbol</vt:lpstr>
      <vt:lpstr>Times New Roman</vt:lpstr>
      <vt:lpstr>Trebuchet MS</vt:lpstr>
      <vt:lpstr>Воздушный поток</vt:lpstr>
      <vt:lpstr>Волна</vt:lpstr>
      <vt:lpstr>Сетевое взаимодействие образовательных организаций СГО и реализация образовательных программ в сетевой форме в ОУ СГО  (предложение к совместной деятельности)</vt:lpstr>
      <vt:lpstr>Презентация PowerPoint</vt:lpstr>
      <vt:lpstr>Презентация PowerPoint</vt:lpstr>
      <vt:lpstr>Презентация PowerPoint</vt:lpstr>
      <vt:lpstr>- организация досуговой деятельности; - организация концертной деятельности; - организация здоровьесберегающих мероприятий; - организация методической и информационной поддержки.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Дополнительные общеобразовательные программы реализуемые в сетевом взаимодействии ОУ СГО (по договорам) в 2021-2022 уч. году.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 образовательных организаций и реализация образовательных программ в сетевой форме</dc:title>
  <dc:creator>Дом</dc:creator>
  <cp:lastModifiedBy>Алешкевич</cp:lastModifiedBy>
  <cp:revision>82</cp:revision>
  <dcterms:created xsi:type="dcterms:W3CDTF">2021-05-02T04:24:49Z</dcterms:created>
  <dcterms:modified xsi:type="dcterms:W3CDTF">2022-06-29T04:45:51Z</dcterms:modified>
</cp:coreProperties>
</file>