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85" r:id="rId7"/>
    <p:sldId id="286" r:id="rId8"/>
    <p:sldId id="287" r:id="rId9"/>
    <p:sldId id="288" r:id="rId10"/>
    <p:sldId id="276" r:id="rId11"/>
    <p:sldId id="282" r:id="rId12"/>
    <p:sldId id="283" r:id="rId13"/>
    <p:sldId id="284" r:id="rId14"/>
    <p:sldId id="289" r:id="rId15"/>
    <p:sldId id="290" r:id="rId16"/>
    <p:sldId id="275" r:id="rId17"/>
    <p:sldId id="291" r:id="rId18"/>
    <p:sldId id="280" r:id="rId19"/>
    <p:sldId id="274" r:id="rId20"/>
    <p:sldId id="28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30" autoAdjust="0"/>
  </p:normalViewPr>
  <p:slideViewPr>
    <p:cSldViewPr>
      <p:cViewPr>
        <p:scale>
          <a:sx n="80" d="100"/>
          <a:sy n="80" d="100"/>
        </p:scale>
        <p:origin x="-251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9" y="73153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85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63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5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32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837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8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74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5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27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84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64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24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6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2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95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720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673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3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316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1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422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25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014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022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996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3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665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3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400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402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316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130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094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29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20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166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155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7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12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619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111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85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445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3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1" y="220981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1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5" y="617221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5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9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6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8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30" y="260660"/>
            <a:ext cx="8496944" cy="466480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Реализация</a:t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Типовой Модели </a:t>
            </a: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дистанционных 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курсов по дополнительным образовательным программам на базе  Муниципального бюджетного образовательного учреждения дополнительного образования</a:t>
            </a:r>
            <a:b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Дом детского творчества 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</a:t>
            </a: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Сосьва</a:t>
            </a:r>
            <a:b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81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637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цели и задачи модели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Модели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на территории Сосьвинского городского округа единого образовательного пространства, обеспечивающего полноценные условия для саморазвития и самореализации личности всех участников образовательного процесса (обучающихся, родителей, педагогов).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конкурентоспособности и эффективности дополнительного образования, более полное удовлетворение потребностей обучающихся в образовательных услугах;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доступности дополнительно образования для детей и подростков из отдаленных населенных территорий;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участия в мероприятиях (конкурсах) разного уровня детей и подростков сельских школ;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развитие дистанционного дополнительного образования - развитие очно-заочного дополнительного обучения детей – инвалидов, детей с ОВЗ;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профессиональной самореализации педагогов;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создание здоровой и комфортной образовательной среды;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содействие внедрению современных моделей организации дополнительного образования.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68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«Дорожная карта»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по реализации модели дистанционных курсов по дополнительным образовательным программам на базе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Муниципального бюджетного образовательного учреждения дополнительного образования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 Дом детского творчества п. Сосьва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0297"/>
            <a:ext cx="7948884" cy="368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4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4" y="332656"/>
            <a:ext cx="8568952" cy="6048672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Пример уже действующих дистанционных курсов: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>
                <a:solidFill>
                  <a:srgbClr val="0070C0"/>
                </a:solidFill>
              </a:rPr>
              <a:t>переработка существующих очных дополнительных общеобразовательных (общеразвивающих) программ в дистанционный режим реализации в образовательных учреждениях СГО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3240360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 ДОУ № 1 «Березка» п. Сосьва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3" y="2060848"/>
            <a:ext cx="511256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Художественная направленность:</a:t>
            </a:r>
          </a:p>
          <a:p>
            <a:r>
              <a:rPr lang="ru-RU" sz="1600" dirty="0"/>
              <a:t>1.Программа «Я </a:t>
            </a:r>
            <a:r>
              <a:rPr lang="ru-RU" sz="1600" dirty="0" err="1"/>
              <a:t>умейка</a:t>
            </a:r>
            <a:r>
              <a:rPr lang="ru-RU" sz="1600" dirty="0"/>
              <a:t>» –</a:t>
            </a:r>
            <a:r>
              <a:rPr lang="ru-RU" sz="1600" dirty="0" err="1"/>
              <a:t>пдо</a:t>
            </a:r>
            <a:r>
              <a:rPr lang="ru-RU" sz="1600" dirty="0"/>
              <a:t> </a:t>
            </a:r>
            <a:r>
              <a:rPr lang="ru-RU" sz="1600" dirty="0" err="1"/>
              <a:t>Астанина</a:t>
            </a:r>
            <a:r>
              <a:rPr lang="ru-RU" sz="1600" dirty="0"/>
              <a:t> Е.А.</a:t>
            </a:r>
          </a:p>
          <a:p>
            <a:r>
              <a:rPr lang="ru-RU" sz="1600" dirty="0" smtClean="0"/>
              <a:t>2.Программа «Гномики»-</a:t>
            </a:r>
            <a:r>
              <a:rPr lang="ru-RU" sz="1600" dirty="0" err="1" smtClean="0"/>
              <a:t>пдо</a:t>
            </a:r>
            <a:r>
              <a:rPr lang="ru-RU" sz="1600" dirty="0" smtClean="0"/>
              <a:t> </a:t>
            </a:r>
            <a:r>
              <a:rPr lang="ru-RU" sz="1600" dirty="0" err="1" smtClean="0"/>
              <a:t>Гомонова</a:t>
            </a:r>
            <a:r>
              <a:rPr lang="ru-RU" sz="1600" dirty="0" smtClean="0"/>
              <a:t> С.Н.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645024"/>
            <a:ext cx="324036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Филиал МБОУ </a:t>
            </a:r>
            <a:r>
              <a:rPr lang="ru-RU" dirty="0"/>
              <a:t>ДОУ № 1 «Березка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п. Сосьва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3" y="3645024"/>
            <a:ext cx="511256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Художественная направленность: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1.Программа </a:t>
            </a:r>
            <a:r>
              <a:rPr lang="ru-RU" sz="1600" dirty="0">
                <a:solidFill>
                  <a:prstClr val="white"/>
                </a:solidFill>
              </a:rPr>
              <a:t>«Акварелька» – </a:t>
            </a:r>
            <a:r>
              <a:rPr lang="ru-RU" sz="1600" dirty="0" err="1">
                <a:solidFill>
                  <a:prstClr val="white"/>
                </a:solidFill>
              </a:rPr>
              <a:t>пдо</a:t>
            </a:r>
            <a:r>
              <a:rPr lang="ru-RU" sz="1600" dirty="0">
                <a:solidFill>
                  <a:prstClr val="white"/>
                </a:solidFill>
              </a:rPr>
              <a:t> Колесникова </a:t>
            </a:r>
            <a:r>
              <a:rPr lang="ru-RU" sz="1600" dirty="0" smtClean="0">
                <a:solidFill>
                  <a:prstClr val="white"/>
                </a:solidFill>
              </a:rPr>
              <a:t>Н.А</a:t>
            </a:r>
          </a:p>
          <a:p>
            <a:pPr algn="ctr"/>
            <a:r>
              <a:rPr lang="ru-RU" sz="1600" dirty="0" smtClean="0"/>
              <a:t>2.Программа </a:t>
            </a:r>
            <a:r>
              <a:rPr lang="ru-RU" sz="1600" dirty="0"/>
              <a:t>«Я </a:t>
            </a:r>
            <a:r>
              <a:rPr lang="ru-RU" sz="1600" dirty="0" err="1"/>
              <a:t>умейка</a:t>
            </a:r>
            <a:r>
              <a:rPr lang="ru-RU" sz="1600" dirty="0"/>
              <a:t>» –</a:t>
            </a:r>
            <a:r>
              <a:rPr lang="ru-RU" sz="1600" dirty="0" err="1"/>
              <a:t>пдо</a:t>
            </a:r>
            <a:r>
              <a:rPr lang="ru-RU" sz="1600" dirty="0"/>
              <a:t> </a:t>
            </a:r>
            <a:r>
              <a:rPr lang="ru-RU" sz="1600" dirty="0" err="1"/>
              <a:t>Астанина</a:t>
            </a:r>
            <a:r>
              <a:rPr lang="ru-RU" sz="1600" dirty="0"/>
              <a:t> Е.А.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5301208"/>
            <a:ext cx="3168352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МБОУ ДОУ № </a:t>
            </a:r>
            <a:r>
              <a:rPr lang="ru-RU" dirty="0" smtClean="0"/>
              <a:t>16 «Малышок» п. Восточный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3" y="5301208"/>
            <a:ext cx="511256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направленность:</a:t>
            </a:r>
          </a:p>
          <a:p>
            <a:r>
              <a:rPr lang="ru-RU" sz="1600" dirty="0"/>
              <a:t>1.Программа «Акварелька» – </a:t>
            </a:r>
            <a:r>
              <a:rPr lang="ru-RU" sz="1600" dirty="0" err="1"/>
              <a:t>пдо</a:t>
            </a:r>
            <a:r>
              <a:rPr lang="ru-RU" sz="1600" dirty="0"/>
              <a:t> Колесникова Н.А.</a:t>
            </a:r>
          </a:p>
          <a:p>
            <a:r>
              <a:rPr lang="ru-RU" sz="1600" dirty="0"/>
              <a:t>2</a:t>
            </a:r>
            <a:r>
              <a:rPr lang="ru-RU" sz="1600" dirty="0" smtClean="0"/>
              <a:t>.Программа </a:t>
            </a:r>
            <a:r>
              <a:rPr lang="ru-RU" sz="1600" dirty="0"/>
              <a:t>«Гномики»-</a:t>
            </a:r>
            <a:r>
              <a:rPr lang="ru-RU" sz="1600" dirty="0" err="1"/>
              <a:t>пдо</a:t>
            </a:r>
            <a:r>
              <a:rPr lang="ru-RU" sz="1600" dirty="0"/>
              <a:t> </a:t>
            </a:r>
            <a:r>
              <a:rPr lang="ru-RU" sz="1600" dirty="0" err="1"/>
              <a:t>Гомонова</a:t>
            </a:r>
            <a:r>
              <a:rPr lang="ru-RU" sz="1600" dirty="0"/>
              <a:t> С.Н.</a:t>
            </a:r>
          </a:p>
        </p:txBody>
      </p:sp>
    </p:spTree>
    <p:extLst>
      <p:ext uri="{BB962C8B-B14F-4D97-AF65-F5344CB8AC3E}">
        <p14:creationId xmlns:p14="http://schemas.microsoft.com/office/powerpoint/2010/main" xmlns="" val="229154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786" y="188641"/>
            <a:ext cx="871071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Отчет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Liberation Serif"/>
                <a:ea typeface="Calibri"/>
                <a:cs typeface="Times New Roman"/>
              </a:rPr>
              <a:t>по реализации модели дистанционных курсов по дополнительным образовательным программам на базе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Liberation Serif"/>
                <a:ea typeface="Calibri"/>
                <a:cs typeface="Times New Roman"/>
              </a:rPr>
              <a:t>Муниципального бюджетного образовательного учреждения дополнительного образования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Liberation Serif"/>
                <a:ea typeface="Calibri"/>
                <a:cs typeface="Times New Roman"/>
              </a:rPr>
              <a:t> Дом детского творчества п. Сосьва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6" y="2348880"/>
            <a:ext cx="842267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333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731520"/>
            <a:ext cx="8352928" cy="5649808"/>
          </a:xfrm>
        </p:spPr>
        <p:txBody>
          <a:bodyPr/>
          <a:lstStyle/>
          <a:p>
            <a:pPr marL="4572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Планирование дистанционных курсов: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700808"/>
            <a:ext cx="76328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Техническая направленность:</a:t>
            </a:r>
          </a:p>
          <a:p>
            <a:pPr algn="ctr"/>
            <a:r>
              <a:rPr lang="ru-RU" dirty="0" smtClean="0"/>
              <a:t>1.Программа «Я – инженер» - </a:t>
            </a:r>
            <a:r>
              <a:rPr lang="ru-RU" dirty="0" err="1" smtClean="0"/>
              <a:t>пдо</a:t>
            </a:r>
            <a:r>
              <a:rPr lang="ru-RU" dirty="0" smtClean="0"/>
              <a:t> Карпов С.В.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4" y="2924944"/>
            <a:ext cx="7632848" cy="85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Туристско-краеведческая направленность:</a:t>
            </a:r>
          </a:p>
          <a:p>
            <a:pPr algn="ctr"/>
            <a:r>
              <a:rPr lang="ru-RU" dirty="0" smtClean="0"/>
              <a:t>1. Программа «Спортивный туризм» -</a:t>
            </a:r>
            <a:r>
              <a:rPr lang="ru-RU" dirty="0" err="1" smtClean="0"/>
              <a:t>пдо</a:t>
            </a:r>
            <a:r>
              <a:rPr lang="ru-RU" dirty="0" smtClean="0"/>
              <a:t> Архипов А.А.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4" y="4005064"/>
            <a:ext cx="76328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Социально-гуманитарная направленность:</a:t>
            </a:r>
          </a:p>
          <a:p>
            <a:pPr algn="ctr"/>
            <a:r>
              <a:rPr lang="ru-RU" dirty="0" smtClean="0"/>
              <a:t>1.Программа «Проектирование для дошкольников»</a:t>
            </a:r>
          </a:p>
          <a:p>
            <a:pPr algn="ctr"/>
            <a:r>
              <a:rPr lang="ru-RU" dirty="0" smtClean="0"/>
              <a:t>-</a:t>
            </a:r>
            <a:r>
              <a:rPr lang="ru-RU" dirty="0" err="1" smtClean="0"/>
              <a:t>пдо</a:t>
            </a:r>
            <a:r>
              <a:rPr lang="ru-RU" dirty="0" smtClean="0"/>
              <a:t> </a:t>
            </a:r>
            <a:r>
              <a:rPr lang="ru-RU" dirty="0" err="1" smtClean="0"/>
              <a:t>Алешкевич</a:t>
            </a:r>
            <a:r>
              <a:rPr lang="ru-RU" dirty="0" smtClean="0"/>
              <a:t> Е.А.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4" y="5301208"/>
            <a:ext cx="76328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Социально-гуманитарная направленность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2. Программа «Дорожная безопасность»- </a:t>
            </a:r>
            <a:r>
              <a:rPr lang="ru-RU" dirty="0" err="1" smtClean="0"/>
              <a:t>пдо</a:t>
            </a:r>
            <a:r>
              <a:rPr lang="ru-RU" dirty="0" smtClean="0"/>
              <a:t> Худякова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192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3" y="731520"/>
            <a:ext cx="8136904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Результат типовой модели дистанционных курсов</a:t>
            </a: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Сосьвинский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городской округ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педагогических сообществ, объединенных деятельностью по вовлечению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дистанционные образовательные формы и сопровождению их участия в данных формах </a:t>
            </a:r>
          </a:p>
        </p:txBody>
      </p:sp>
    </p:spTree>
    <p:extLst>
      <p:ext uri="{BB962C8B-B14F-4D97-AF65-F5344CB8AC3E}">
        <p14:creationId xmlns:p14="http://schemas.microsoft.com/office/powerpoint/2010/main" xmlns="" val="166235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7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обучающихся:</a:t>
            </a:r>
          </a:p>
          <a:p>
            <a:pPr marL="4572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получения дополнительного образования, независимо от места жительства детей и подростков;</a:t>
            </a:r>
          </a:p>
          <a:p>
            <a:pPr marL="4572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условия для получения дополнительного образования детей - инвалидов (с ОВЗ);</a:t>
            </a: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-условия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удовлетворения дополнительных индивидуальных образовательных потребностей.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определение и укрепление своего места на рынке образовательных услуг;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условия для удовлетворения профессионально- образовательных запросов на дополнительное обучение.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 обучающихся: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выполнение запросов социума;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информированность о перспективах развития дистанционных образовательных технологий на территории СГО.</a:t>
            </a:r>
          </a:p>
          <a:p>
            <a:pPr marL="4572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59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292280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856984" cy="531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МОЦ СГО: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практики социального партнерства;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конкурентно-способного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накопление ресурсов очно-заочного и дистанционного дополнительного обучения,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наращивание образовательного потенциала учреждений;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нормативно-правовой базы, инструментария развития практики взаимодействия ОУ;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содержательной базы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апробация и внедрение образовательных программ, удовлетворяющих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социально-образовательным потребностям педагогического и других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сообществ, определение способов работы с имеющимися ресурсами и их наращивание.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муниципальной системы образования: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выполнение муниципального заказа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01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16815" y="5373215"/>
            <a:ext cx="45719" cy="141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937840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Эффекты внедрения модели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увеличение возможностей для социализации детей, с ограниченными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здоровья;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удовлетворение социального заказа на доступные и качественные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услуги;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коммуникативных связей между участниками образовательного процесса.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организационно-структурная Модель, основанная на идее интеграции существующих форм, видов и методов дистанционного обучения;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создание интерактивного образовательного пространства за счет современного программного обеспечения и компьютерной техники;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876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3474720"/>
          </a:xfrm>
        </p:spPr>
        <p:txBody>
          <a:bodyPr/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 внедрении проектных мероприятий возможно возникновение определенных видов рисков. С этой целью проведена их идентификация и предложены меры по их минимизации: 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1310117"/>
              </p:ext>
            </p:extLst>
          </p:nvPr>
        </p:nvGraphicFramePr>
        <p:xfrm>
          <a:off x="323528" y="1772816"/>
          <a:ext cx="8568952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284476"/>
                <a:gridCol w="4284476"/>
              </a:tblGrid>
              <a:tr h="20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Риски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Пути их снижения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Технические: выход из строя оборудования, отсутствие Интернет доступа и др.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потребительского интереса 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Предоставляемым услугам со стороны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Низкое качество оказываемых услуг.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Диагностика сети и оборудования.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2.Привлечение высококвалифицированных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специалистов к обслуживанию сети и оборудования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Изучение потребности населения 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дистанционных образовательных услугах.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Создание продуктов ДО высокого качества.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Реклама и PR.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4.Привлечение высококвалифицированных педагог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педагогических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работников.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Повышение качества образовательных услуг через анализ эффективности используемых технологий.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Оптимизация организационной структуры и учебного расписания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05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612C617-1B15-4BC2-A302-9043AAEAD52D}"/>
              </a:ext>
            </a:extLst>
          </p:cNvPr>
          <p:cNvSpPr/>
          <p:nvPr/>
        </p:nvSpPr>
        <p:spPr>
          <a:xfrm>
            <a:off x="1032029" y="523783"/>
            <a:ext cx="7064406" cy="14293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Национальный проект «Образование»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F7EFFDF-7CDF-4153-949C-0D9CBBA13F9E}"/>
              </a:ext>
            </a:extLst>
          </p:cNvPr>
          <p:cNvSpPr/>
          <p:nvPr/>
        </p:nvSpPr>
        <p:spPr>
          <a:xfrm>
            <a:off x="2420276" y="2148409"/>
            <a:ext cx="4287915" cy="158910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Федеральный проект «Успех каждого ребенка»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53321F1-993D-4C8D-9152-C6BCE532DF14}"/>
              </a:ext>
            </a:extLst>
          </p:cNvPr>
          <p:cNvSpPr/>
          <p:nvPr/>
        </p:nvSpPr>
        <p:spPr>
          <a:xfrm>
            <a:off x="1835698" y="3906175"/>
            <a:ext cx="5472608" cy="2681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Реализация Типовых моделей развития региональных систем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6147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0F904F-BC92-43F6-ACC7-7866E9F6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Типовых моделей развития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региональных систем дополнительного образования в Свердловской области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BCABFD-49EB-48F8-B1E7-A9031FF08ACA}"/>
              </a:ext>
            </a:extLst>
          </p:cNvPr>
          <p:cNvSpPr txBox="1"/>
          <p:nvPr/>
        </p:nvSpPr>
        <p:spPr>
          <a:xfrm>
            <a:off x="251520" y="1606865"/>
            <a:ext cx="3024336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организации мероприятий по просвещению родителей в области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 Сухой Лог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00A303-BA4F-4677-BEE2-AE54E9F9A322}"/>
              </a:ext>
            </a:extLst>
          </p:cNvPr>
          <p:cNvSpPr txBox="1"/>
          <p:nvPr/>
        </p:nvSpPr>
        <p:spPr>
          <a:xfrm>
            <a:off x="251520" y="3860123"/>
            <a:ext cx="2777986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вовлечения в систему дополнительного образования детей, находящихся в трудной жизненной ситуации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Среднеуральск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Кушвинский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4FAFA8-C139-4380-BC9E-26CBE5D3AF4B}"/>
              </a:ext>
            </a:extLst>
          </p:cNvPr>
          <p:cNvSpPr txBox="1"/>
          <p:nvPr/>
        </p:nvSpPr>
        <p:spPr>
          <a:xfrm>
            <a:off x="3397932" y="1606870"/>
            <a:ext cx="2954045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разноуровневых программ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Каменск-Уральский 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Полевской ГО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0735EA-633C-40A4-A0F4-F8C1AA0E38AE}"/>
              </a:ext>
            </a:extLst>
          </p:cNvPr>
          <p:cNvSpPr txBox="1"/>
          <p:nvPr/>
        </p:nvSpPr>
        <p:spPr>
          <a:xfrm>
            <a:off x="6351977" y="1589111"/>
            <a:ext cx="275653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для организации летнего отдыха и заочных школ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Режевской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Новоуральский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Невьянский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BFC511-C0A4-4E1E-800B-4DED4DB27C8D}"/>
              </a:ext>
            </a:extLst>
          </p:cNvPr>
          <p:cNvSpPr txBox="1"/>
          <p:nvPr/>
        </p:nvSpPr>
        <p:spPr>
          <a:xfrm>
            <a:off x="3131841" y="3860131"/>
            <a:ext cx="3220132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модульных программ дополнительного образования для детей сельской местности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Каменский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Сысертский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Го</a:t>
            </a:r>
            <a:endParaRPr lang="ru-RU" dirty="0">
              <a:solidFill>
                <a:srgbClr val="ED7D31">
                  <a:lumMod val="75000"/>
                </a:srgbClr>
              </a:solidFill>
            </a:endParaRP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Ирбитское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МО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Березовский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Красноуфимск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957191-9B59-4C4D-850C-A69FBC74DA68}"/>
              </a:ext>
            </a:extLst>
          </p:cNvPr>
          <p:cNvSpPr txBox="1"/>
          <p:nvPr/>
        </p:nvSpPr>
        <p:spPr>
          <a:xfrm>
            <a:off x="6351973" y="3860130"/>
            <a:ext cx="2585622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02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C4A98E-43E5-4080-92F2-AC66EC15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5258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867EE5-9B00-47FC-80CD-C98667D38FE5}"/>
              </a:ext>
            </a:extLst>
          </p:cNvPr>
          <p:cNvSpPr txBox="1"/>
          <p:nvPr/>
        </p:nvSpPr>
        <p:spPr>
          <a:xfrm>
            <a:off x="295737" y="1473698"/>
            <a:ext cx="3699214" cy="50783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образовательным программам задаёт основные содержатель-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но-методические принципы и управленческие механизмы для организации в регионе системы дистанционного обучения, обеспечивающей равную доступность высококачественных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образовательных услуг для школьников из различных территорий и поселений, в том числе, находящихся на значительном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удалении от крупных инфраструктурных узлов.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7C799D-CE26-4011-8741-28D86EBCB754}"/>
              </a:ext>
            </a:extLst>
          </p:cNvPr>
          <p:cNvSpPr txBox="1"/>
          <p:nvPr/>
        </p:nvSpPr>
        <p:spPr>
          <a:xfrm>
            <a:off x="4427987" y="1473698"/>
            <a:ext cx="4536503" cy="48013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Типовая модель задаёт, описывает и вменяет основные критерии, методические и управленческие механизмы отбора приоритетных содержательных направлений для дистанционных образовательных программ, перевода наиболее успешных образовательных программ, реализуемых в регионе, в дистанционный и цифровой формат, разработки новых образовательных программ для реализации исходно в дистанционном цифровом режиме, привлечения школьников, родителей, педагогов к использованию возможностей, создаваемых дистанционными образовательными программами.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331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252A2F-8DA2-42A4-8BEE-38E184B6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Типовой модели реализации дистанционных курсов по дополнительным общеобразовательным программам в Свердловской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ECE5DD-6D23-4195-A33E-6A980B6DAC7B}"/>
              </a:ext>
            </a:extLst>
          </p:cNvPr>
          <p:cNvSpPr txBox="1"/>
          <p:nvPr/>
        </p:nvSpPr>
        <p:spPr>
          <a:xfrm>
            <a:off x="179512" y="1873188"/>
            <a:ext cx="3016451" cy="45550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 Дзержинский Дворец детского и юношеского творчества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</a:t>
            </a:r>
          </a:p>
          <a:p>
            <a:r>
              <a:rPr lang="ru-RU" b="1" dirty="0">
                <a:solidFill>
                  <a:srgbClr val="7030A0"/>
                </a:solidFill>
              </a:rPr>
              <a:t>обеспечения доступности дополнительного образования детей из сельской местности посредством дистанционного обучения»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F91052-266E-44B3-8529-759ABF6731ED}"/>
              </a:ext>
            </a:extLst>
          </p:cNvPr>
          <p:cNvSpPr txBox="1"/>
          <p:nvPr/>
        </p:nvSpPr>
        <p:spPr>
          <a:xfrm>
            <a:off x="3275856" y="1903965"/>
            <a:ext cx="2664296" cy="51398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</a:t>
            </a: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«Центр детского творчества «Эльдорадо»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«Муниципальная модель дистанционного дополнительного образования детей </a:t>
            </a:r>
            <a:r>
              <a:rPr lang="ru-RU" b="1" dirty="0" err="1">
                <a:solidFill>
                  <a:srgbClr val="7030A0"/>
                </a:solidFill>
              </a:rPr>
              <a:t>Слободо</a:t>
            </a:r>
            <a:r>
              <a:rPr lang="ru-RU" b="1" dirty="0">
                <a:solidFill>
                  <a:srgbClr val="7030A0"/>
                </a:solidFill>
              </a:rPr>
              <a:t>-Туринского муниципального района»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3AAB58-A748-4AAF-834C-AAB47E589525}"/>
              </a:ext>
            </a:extLst>
          </p:cNvPr>
          <p:cNvSpPr txBox="1"/>
          <p:nvPr/>
        </p:nvSpPr>
        <p:spPr>
          <a:xfrm>
            <a:off x="6052354" y="1903966"/>
            <a:ext cx="2768118" cy="51090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бюджетное образовательное учреждение дополнительного образования Дом детского творчества п. Сосьва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 реализации дистанционных курсов по дополнительным общеобразовательным программам в </a:t>
            </a:r>
            <a:r>
              <a:rPr lang="ru-RU" b="1" dirty="0" err="1">
                <a:solidFill>
                  <a:srgbClr val="7030A0"/>
                </a:solidFill>
              </a:rPr>
              <a:t>Сосьвинском</a:t>
            </a:r>
            <a:r>
              <a:rPr lang="ru-RU" b="1" dirty="0">
                <a:solidFill>
                  <a:srgbClr val="7030A0"/>
                </a:solidFill>
              </a:rPr>
              <a:t> городском округе»</a:t>
            </a:r>
          </a:p>
        </p:txBody>
      </p:sp>
    </p:spTree>
    <p:extLst>
      <p:ext uri="{BB962C8B-B14F-4D97-AF65-F5344CB8AC3E}">
        <p14:creationId xmlns:p14="http://schemas.microsoft.com/office/powerpoint/2010/main" xmlns="" val="20754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08912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Типовая модель дистанционных курсов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8" y="620690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Реализует содержательно-тематические </a:t>
            </a:r>
            <a:r>
              <a:rPr lang="ru-RU" sz="2000" i="1" dirty="0">
                <a:solidFill>
                  <a:srgbClr val="0070C0"/>
                </a:solidFill>
              </a:rPr>
              <a:t>направления дистанционных программ дополнительного образования детей, актуальных в современной ситуации и предполагающих дистанционные </a:t>
            </a:r>
            <a:r>
              <a:rPr lang="ru-RU" sz="2000" i="1" dirty="0" smtClean="0">
                <a:solidFill>
                  <a:srgbClr val="0070C0"/>
                </a:solidFill>
              </a:rPr>
              <a:t>формы реализации как базовые.</a:t>
            </a:r>
          </a:p>
          <a:p>
            <a:pPr algn="just"/>
            <a:endParaRPr lang="ru-RU" sz="20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70C0"/>
                </a:solidFill>
              </a:rPr>
              <a:t>Предполагает: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-Формирование </a:t>
            </a:r>
            <a:r>
              <a:rPr lang="ru-RU" sz="2000" dirty="0">
                <a:solidFill>
                  <a:srgbClr val="0070C0"/>
                </a:solidFill>
              </a:rPr>
              <a:t>информационной среды осуществляется с помощью программной системы дистанционного обучения (СДО</a:t>
            </a:r>
            <a:r>
              <a:rPr lang="ru-RU" sz="2000" dirty="0" smtClean="0">
                <a:solidFill>
                  <a:srgbClr val="0070C0"/>
                </a:solidFill>
              </a:rPr>
              <a:t>).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-Приближение </a:t>
            </a:r>
            <a:r>
              <a:rPr lang="ru-RU" sz="2000" dirty="0">
                <a:solidFill>
                  <a:srgbClr val="0070C0"/>
                </a:solidFill>
              </a:rPr>
              <a:t>спектра образовательных возможностей, доступных детям из отдаленных территорий муниципалитета к спектру возможностей, доступных детям центра </a:t>
            </a:r>
            <a:r>
              <a:rPr lang="ru-RU" sz="2000" dirty="0" smtClean="0">
                <a:solidFill>
                  <a:srgbClr val="0070C0"/>
                </a:solidFill>
              </a:rPr>
              <a:t>муниципалитета.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-реализация дополнительных общеобразовательных программ </a:t>
            </a:r>
            <a:r>
              <a:rPr lang="ru-RU" sz="2000" dirty="0">
                <a:solidFill>
                  <a:srgbClr val="0070C0"/>
                </a:solidFill>
              </a:rPr>
              <a:t>по всем направленностям дополнительного образования, кроме </a:t>
            </a:r>
            <a:r>
              <a:rPr lang="ru-RU" sz="2000" dirty="0" smtClean="0">
                <a:solidFill>
                  <a:srgbClr val="0070C0"/>
                </a:solidFill>
              </a:rPr>
              <a:t>физкультурно-спортивной с использованием дистанционных технологий.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-УМК к </a:t>
            </a:r>
            <a:r>
              <a:rPr lang="ru-RU" sz="2000" dirty="0" smtClean="0">
                <a:solidFill>
                  <a:srgbClr val="0070C0"/>
                </a:solidFill>
              </a:rPr>
              <a:t>программам физика, технология, робототехника (практикумы </a:t>
            </a:r>
            <a:r>
              <a:rPr lang="ru-RU" sz="2000" dirty="0">
                <a:solidFill>
                  <a:srgbClr val="0070C0"/>
                </a:solidFill>
              </a:rPr>
              <a:t>или практические </a:t>
            </a:r>
            <a:r>
              <a:rPr lang="ru-RU" sz="2000" dirty="0" smtClean="0">
                <a:solidFill>
                  <a:srgbClr val="0070C0"/>
                </a:solidFill>
              </a:rPr>
              <a:t>работы на основе робототехники) </a:t>
            </a: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4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4050784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Модель разработана и реализуется в соответствии со следующими нормативными документами: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«Об образовании в Российской Федерации» от 29.12. 2012 г. № 273- ФЗ; - Концепции развития дополнительного образования детей (Распоряжение Правительства РФ от 4 сентября 2014 г. №1726-р);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Приоритетный проект «Доступное дополнительное образование для детей (утверждён президиумом Совета при Президенте РФ по стратегическому развитию и приоритетным проектам (протокол от 30.11.2016 г. № 11);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№149-ФЗ "Об информации, информационных технологиях и о защите информации" (с изменениями и дополнениями);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ГОСТ Р 52653-2006. Национальный стандарт Российской Федерации. Информационно-коммуникационные технологии в образовании. Термины и определения (утв. и введен в действие Приказом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Ростехрегулирования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27 декабря 2006 г. № 419-ст) из информационного банка «Отраслевые технические нормы»;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Приказ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России от 23 августа 2017 г. N 816 «Об утверждении Порядка применения организациями, осуществляющими образовательную деятельность, электронного обучения, о дистанционных образовательных технологий при реализации образовательных программ» (Зарегистрировано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Минюсте России 04.04.2014 №31823);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РФ от 06 мая 2005 г. № 137 «Об использовании дистанционных образовательных технологий";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Профессиональный стандарт педагога. Утвержден приказом Министерства труда и социальной защиты Российской Федерации от 18.10. 2013 г. № 544 - н;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РФ от 29.12.2014 N 2769-р (ред. от 03.03.2017) “Об утверждении Концепции региональной информатизации”;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№152-ФЗ «О персональных данных».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Трудовой кодекс (ТК РФ). Часть четвертая. Раздел XII. Особенности регулирования труда отдельных категорий работников. Глава 49.1. Особенности регулирования труда дистанционных работников.)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Методические рекомендации Министерства образования и науки РФ по созданию и внедрению типовых моделей развития региональных систем дополнительного образования детей;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Постановлением Правительства Свердловской области от 01 августа 2019 года № 461 – ПП «О региональном модельном центре дополнительного образования детей Свердловской области»;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Свердловской области от 26 октября 2018 № 646 – РП «О создании в Свердловской области целевой модели развития региональной системы дополнительного образования детей»;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Министерства образования и молодёжной политики Свердловской области от 30.03.2018 г. № 162 – Д «Об утверждении Концепции развития образования на территории Свердловской области на период до 2035 года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65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394559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Внедрение Модели обеспечит развитие профессиональной культуры педагогов по следующим параметрам: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самостоятельная разработка и адаптация учебных заданий;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организация целостной, методически обоснованной работы по педагогическому сопровождению индивидуальных образовательных траекторий учеников, в том числе, с использованием базовых технологий наставнического, менторского сопровождения;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построение и активное использование информационно-методических карт, тематически связанных с актуальной сферой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интересов обучающихся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«</a:t>
            </a:r>
            <a:r>
              <a:rPr lang="ru-RU" sz="6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педагогизация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внешкольной активности учеников и превращение ее в ресурс для получения дистанционного дополнительного образования;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культуры и соответствующих ей базовых навыков использования открытых образовательных сред для решения конкретных профессионально-педагогических задач;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проектного подхода к организации собственной педагогической деятельности;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переход от профессиональной педагогической позиции транслятора к позиции модератора, организующего самостоятельное освоение знаний, представлений, компетентностей с опорой на несколько различных источников.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xmlns="" val="186645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450367" y="5445221"/>
            <a:ext cx="45719" cy="7201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1615576"/>
              </p:ext>
            </p:extLst>
          </p:nvPr>
        </p:nvGraphicFramePr>
        <p:xfrm>
          <a:off x="827584" y="1267019"/>
          <a:ext cx="7416824" cy="3674150"/>
        </p:xfrm>
        <a:graphic>
          <a:graphicData uri="http://schemas.openxmlformats.org/drawingml/2006/table">
            <a:tbl>
              <a:tblPr firstRow="1" firstCol="1" bandRow="1"/>
              <a:tblGrid>
                <a:gridCol w="3708024"/>
                <a:gridCol w="3708800"/>
              </a:tblGrid>
              <a:tr h="229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Угрозы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Удовлетворение индивидуальных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образовательных потребностей школьников.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Повышение качества обучения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посредством внедрения дистанционных технологий.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Оперативное наполнение системы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дистанционного образования учебно-дидактическими материалами.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Интенсивная информатизация учебного процесса.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Активизация познавательной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 обучающихся в результате использования технологий дистанционного обучения.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Отказ части педагогов от участия 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дистанционном обучении.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Ошибки организационного характера.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Высокая стоимость программного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1801" y="62068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SMOT-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95423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Таким образом, проведенный анализ показал, что современное состояние учреждения характеризуется преобладанием положительных предпосылок (сильных сторон) для внедрения Модели.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3173223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1805</Words>
  <Application>Microsoft Office PowerPoint</Application>
  <PresentationFormat>Экран (4:3)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Воздушный поток</vt:lpstr>
      <vt:lpstr>Тема Office</vt:lpstr>
      <vt:lpstr>1_Тема Office</vt:lpstr>
      <vt:lpstr>2_Тема Office</vt:lpstr>
      <vt:lpstr>3_Тема Office</vt:lpstr>
      <vt:lpstr> Реализация  Типовой Модели дистанционных  курсов по дополнительным образовательным программам на базе  Муниципального бюджетного образовательного учреждения дополнительного образования   Дом детского творчества  п. Сосьва  </vt:lpstr>
      <vt:lpstr>Слайд 2</vt:lpstr>
      <vt:lpstr>Апробация и внедрение Типовых моделей развития  региональных систем дополнительного образования в Свердловской области </vt:lpstr>
      <vt:lpstr>Типовая модель реализации дистанционных курсов по дополнительным общеобразовательным программам </vt:lpstr>
      <vt:lpstr>Апробация и внедрение Типовой модели реализации дистанционных курсов по дополнительным общеобразовательным программам в Свердловской области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образовательных организаций и реализация образовательных программ в сетевой форме</dc:title>
  <dc:creator>Дом</dc:creator>
  <cp:lastModifiedBy>Алешкевич</cp:lastModifiedBy>
  <cp:revision>102</cp:revision>
  <dcterms:created xsi:type="dcterms:W3CDTF">2021-05-02T04:24:49Z</dcterms:created>
  <dcterms:modified xsi:type="dcterms:W3CDTF">2021-10-04T03:05:36Z</dcterms:modified>
</cp:coreProperties>
</file>