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7" r:id="rId2"/>
    <p:sldId id="261" r:id="rId3"/>
    <p:sldId id="321" r:id="rId4"/>
    <p:sldId id="322" r:id="rId5"/>
    <p:sldId id="310" r:id="rId6"/>
    <p:sldId id="323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DT - 5" initials="D-5" lastIdx="1" clrIdx="0">
    <p:extLst>
      <p:ext uri="{19B8F6BF-5375-455C-9EA6-DF929625EA0E}">
        <p15:presenceInfo xmlns:p15="http://schemas.microsoft.com/office/powerpoint/2012/main" userId="DDT - 5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1BB5"/>
    <a:srgbClr val="99CCFF"/>
    <a:srgbClr val="9999FF"/>
    <a:srgbClr val="CC66FF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D1FC29-4748-4CC2-B1B2-FD46EB026A9C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49AEA9-AA83-44F0-9D1F-9A021E7BC5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755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E3765-DE17-40BF-9DF3-B6E49C3BD9FD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CBAB4-8171-427F-807D-B98788A7C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036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E3765-DE17-40BF-9DF3-B6E49C3BD9FD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CBAB4-8171-427F-807D-B98788A7C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117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E3765-DE17-40BF-9DF3-B6E49C3BD9FD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CBAB4-8171-427F-807D-B98788A7C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326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7382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E3765-DE17-40BF-9DF3-B6E49C3BD9FD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CBAB4-8171-427F-807D-B98788A7C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856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E3765-DE17-40BF-9DF3-B6E49C3BD9FD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CBAB4-8171-427F-807D-B98788A7C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628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E3765-DE17-40BF-9DF3-B6E49C3BD9FD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CBAB4-8171-427F-807D-B98788A7C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1649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E3765-DE17-40BF-9DF3-B6E49C3BD9FD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CBAB4-8171-427F-807D-B98788A7C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2895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E3765-DE17-40BF-9DF3-B6E49C3BD9FD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CBAB4-8171-427F-807D-B98788A7C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116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E3765-DE17-40BF-9DF3-B6E49C3BD9FD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CBAB4-8171-427F-807D-B98788A7C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415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E3765-DE17-40BF-9DF3-B6E49C3BD9FD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CBAB4-8171-427F-807D-B98788A7C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9594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E3765-DE17-40BF-9DF3-B6E49C3BD9FD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CBAB4-8171-427F-807D-B98788A7C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019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E3765-DE17-40BF-9DF3-B6E49C3BD9FD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CBAB4-8171-427F-807D-B98788A7C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868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7788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333666" y="701071"/>
            <a:ext cx="9358279" cy="325837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br>
              <a:rPr lang="ru-RU" sz="1200" b="1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Montserrat" panose="00000500000000000000" pitchFamily="50" charset="-52"/>
              </a:rPr>
            </a:br>
            <a:br>
              <a:rPr lang="ru-RU" sz="2000" b="1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Montserrat" panose="00000500000000000000" pitchFamily="50" charset="-52"/>
              </a:rPr>
            </a:br>
            <a:br>
              <a:rPr lang="ru-RU" sz="2000" b="1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Montserrat" panose="00000500000000000000" pitchFamily="50" charset="-52"/>
              </a:rPr>
            </a:br>
            <a:r>
              <a:rPr lang="ru-RU" sz="4200" i="1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Montserrat" panose="00000500000000000000" pitchFamily="50" charset="-52"/>
                <a:cs typeface="Calibri" panose="020F0502020204030204" pitchFamily="34" charset="0"/>
              </a:rPr>
              <a:t> </a:t>
            </a:r>
            <a:br>
              <a:rPr lang="ru-RU" sz="4500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Montserrat" panose="00000500000000000000" pitchFamily="50" charset="-52"/>
                <a:cs typeface="Calibri" panose="020F0502020204030204" pitchFamily="34" charset="0"/>
              </a:rPr>
            </a:br>
            <a:r>
              <a:rPr lang="ru-RU" sz="5100" b="1" dirty="0">
                <a:solidFill>
                  <a:srgbClr val="7030A0"/>
                </a:solidFill>
                <a:latin typeface="Montserrat" panose="00000500000000000000" pitchFamily="50" charset="-52"/>
              </a:rPr>
              <a:t>Отчет </a:t>
            </a:r>
          </a:p>
          <a:p>
            <a:pPr algn="ctr">
              <a:lnSpc>
                <a:spcPct val="110000"/>
              </a:lnSpc>
            </a:pPr>
            <a:r>
              <a:rPr lang="ru-RU" sz="5100" b="1" dirty="0">
                <a:solidFill>
                  <a:srgbClr val="7030A0"/>
                </a:solidFill>
                <a:latin typeface="Montserrat" panose="00000500000000000000" pitchFamily="50" charset="-52"/>
              </a:rPr>
              <a:t>муниципального опорного центра </a:t>
            </a:r>
          </a:p>
          <a:p>
            <a:pPr algn="ctr">
              <a:lnSpc>
                <a:spcPct val="110000"/>
              </a:lnSpc>
            </a:pPr>
            <a:r>
              <a:rPr lang="ru-RU" sz="5100" b="1" dirty="0">
                <a:solidFill>
                  <a:srgbClr val="7030A0"/>
                </a:solidFill>
                <a:latin typeface="Montserrat" panose="00000500000000000000" pitchFamily="50" charset="-52"/>
              </a:rPr>
              <a:t>Сосьвинского городского округа</a:t>
            </a:r>
            <a:endParaRPr lang="ru-RU" sz="3200" b="1" dirty="0">
              <a:solidFill>
                <a:srgbClr val="7030A0"/>
              </a:solidFill>
              <a:latin typeface="Montserrat" panose="00000500000000000000" pitchFamily="50" charset="-52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27F9E24-9E30-4D5C-BBC2-A1D93BDF82D9}"/>
              </a:ext>
            </a:extLst>
          </p:cNvPr>
          <p:cNvSpPr/>
          <p:nvPr/>
        </p:nvSpPr>
        <p:spPr>
          <a:xfrm>
            <a:off x="5811404" y="4970941"/>
            <a:ext cx="5794130" cy="17050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rgbClr val="7030A0"/>
                </a:solidFill>
                <a:latin typeface="Montserrat"/>
                <a:ea typeface="+mj-ea"/>
                <a:cs typeface="+mj-cs"/>
              </a:rPr>
              <a:t>Алешкевич</a:t>
            </a:r>
            <a:br>
              <a:rPr lang="en-US" sz="1600" b="1" dirty="0">
                <a:solidFill>
                  <a:srgbClr val="7030A0"/>
                </a:solidFill>
                <a:latin typeface="Montserrat"/>
                <a:ea typeface="+mj-ea"/>
                <a:cs typeface="+mj-cs"/>
              </a:rPr>
            </a:br>
            <a:r>
              <a:rPr lang="ru-RU" sz="1600" b="1" dirty="0">
                <a:solidFill>
                  <a:srgbClr val="7030A0"/>
                </a:solidFill>
                <a:latin typeface="Montserrat"/>
                <a:ea typeface="+mj-ea"/>
                <a:cs typeface="+mj-cs"/>
              </a:rPr>
              <a:t>Елена Анатольевна,</a:t>
            </a:r>
            <a:br>
              <a:rPr lang="ru-RU" sz="1600" b="1" dirty="0">
                <a:solidFill>
                  <a:srgbClr val="7030A0"/>
                </a:solidFill>
                <a:latin typeface="Montserrat"/>
                <a:ea typeface="+mj-ea"/>
                <a:cs typeface="+mj-cs"/>
              </a:rPr>
            </a:br>
            <a:r>
              <a:rPr lang="ru-RU" sz="1600" b="1" dirty="0">
                <a:solidFill>
                  <a:srgbClr val="7030A0"/>
                </a:solidFill>
                <a:latin typeface="Montserrat"/>
                <a:ea typeface="+mj-ea"/>
                <a:cs typeface="+mj-cs"/>
              </a:rPr>
              <a:t>должность: руководитель МОЦ СГО</a:t>
            </a:r>
            <a:endParaRPr lang="ru-RU" sz="1200" dirty="0">
              <a:solidFill>
                <a:srgbClr val="7030A0"/>
              </a:solidFill>
              <a:latin typeface="Montserrat"/>
              <a:ea typeface="+mj-ea"/>
              <a:cs typeface="+mj-cs"/>
            </a:endParaRPr>
          </a:p>
          <a:p>
            <a:endParaRPr lang="ru-RU" sz="1600" b="1" dirty="0">
              <a:solidFill>
                <a:srgbClr val="7030A0"/>
              </a:solidFill>
              <a:latin typeface="Montserrat"/>
              <a:ea typeface="+mj-ea"/>
              <a:cs typeface="+mj-cs"/>
            </a:endParaRPr>
          </a:p>
          <a:p>
            <a:r>
              <a:rPr lang="ru-RU" sz="1600" dirty="0">
                <a:solidFill>
                  <a:srgbClr val="7030A0"/>
                </a:solidFill>
                <a:latin typeface="Montserrat"/>
                <a:ea typeface="+mj-ea"/>
                <a:cs typeface="+mj-cs"/>
              </a:rPr>
              <a:t>Контактный телефон: </a:t>
            </a:r>
            <a:r>
              <a:rPr lang="ru-RU" sz="1600" dirty="0">
                <a:solidFill>
                  <a:srgbClr val="7030A0"/>
                </a:solidFill>
                <a:latin typeface="Montserrat"/>
              </a:rPr>
              <a:t>83438544148</a:t>
            </a:r>
            <a:endParaRPr lang="en-US" sz="1600" dirty="0">
              <a:solidFill>
                <a:srgbClr val="7030A0"/>
              </a:solidFill>
              <a:latin typeface="Montserrat"/>
              <a:ea typeface="+mj-ea"/>
              <a:cs typeface="+mj-cs"/>
            </a:endParaRPr>
          </a:p>
          <a:p>
            <a:r>
              <a:rPr lang="ru-RU" sz="1600" dirty="0">
                <a:solidFill>
                  <a:srgbClr val="7030A0"/>
                </a:solidFill>
                <a:latin typeface="Montserrat"/>
                <a:ea typeface="+mj-ea"/>
                <a:cs typeface="+mj-cs"/>
              </a:rPr>
              <a:t>Электронная почта: </a:t>
            </a:r>
            <a:r>
              <a:rPr lang="en-US" sz="1600" dirty="0">
                <a:solidFill>
                  <a:srgbClr val="7030A0"/>
                </a:solidFill>
                <a:latin typeface="Montserrat"/>
                <a:ea typeface="+mj-ea"/>
                <a:cs typeface="+mj-cs"/>
              </a:rPr>
              <a:t>ddt_soswa@mail.ru</a:t>
            </a:r>
            <a:endParaRPr lang="ru-RU" sz="1600" dirty="0">
              <a:solidFill>
                <a:srgbClr val="7030A0"/>
              </a:solidFill>
              <a:latin typeface="Montserrat"/>
              <a:ea typeface="+mj-ea"/>
              <a:cs typeface="+mj-cs"/>
            </a:endParaRPr>
          </a:p>
          <a:p>
            <a:r>
              <a:rPr lang="ru-RU" sz="1600" dirty="0">
                <a:solidFill>
                  <a:srgbClr val="7030A0"/>
                </a:solidFill>
                <a:latin typeface="Montserrat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5300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320891" y="1549123"/>
            <a:ext cx="110124" cy="110124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7" name="object 7"/>
          <p:cNvSpPr txBox="1"/>
          <p:nvPr/>
        </p:nvSpPr>
        <p:spPr>
          <a:xfrm>
            <a:off x="1685884" y="2174338"/>
            <a:ext cx="3327024" cy="558971"/>
          </a:xfrm>
          <a:prstGeom prst="rect">
            <a:avLst/>
          </a:prstGeom>
        </p:spPr>
        <p:txBody>
          <a:bodyPr vert="horz" wrap="square" lIns="0" tIns="7719" rIns="0" bIns="0" rtlCol="0">
            <a:spAutoFit/>
          </a:bodyPr>
          <a:lstStyle/>
          <a:p>
            <a:pPr marL="8125">
              <a:spcBef>
                <a:spcPts val="61"/>
              </a:spcBef>
            </a:pPr>
            <a:r>
              <a:rPr lang="ru-RU" sz="1791" spc="-3" dirty="0">
                <a:solidFill>
                  <a:srgbClr val="C00000"/>
                </a:solidFill>
                <a:latin typeface="Montserrat"/>
                <a:cs typeface="Montserrat"/>
              </a:rPr>
              <a:t>2 492 </a:t>
            </a:r>
            <a:r>
              <a:rPr lang="ru-RU" sz="1791" spc="-3" dirty="0">
                <a:solidFill>
                  <a:srgbClr val="682F8D"/>
                </a:solidFill>
                <a:latin typeface="Montserrat"/>
                <a:cs typeface="Montserrat"/>
              </a:rPr>
              <a:t>Количество детей в возрасте от 5 до 18 лет</a:t>
            </a:r>
            <a:endParaRPr sz="1791" dirty="0">
              <a:solidFill>
                <a:srgbClr val="682F8D"/>
              </a:solidFill>
              <a:latin typeface="Montserrat"/>
              <a:cs typeface="Montserra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320893" y="2257275"/>
            <a:ext cx="110122" cy="110122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9" name="object 9"/>
          <p:cNvSpPr txBox="1"/>
          <p:nvPr/>
        </p:nvSpPr>
        <p:spPr>
          <a:xfrm>
            <a:off x="1685884" y="3099042"/>
            <a:ext cx="3750291" cy="834559"/>
          </a:xfrm>
          <a:prstGeom prst="rect">
            <a:avLst/>
          </a:prstGeom>
        </p:spPr>
        <p:txBody>
          <a:bodyPr vert="horz" wrap="square" lIns="0" tIns="7719" rIns="0" bIns="0" rtlCol="0">
            <a:spAutoFit/>
          </a:bodyPr>
          <a:lstStyle/>
          <a:p>
            <a:pPr marL="8125">
              <a:spcBef>
                <a:spcPts val="61"/>
              </a:spcBef>
            </a:pPr>
            <a:r>
              <a:rPr lang="ru-RU" sz="1791" spc="-3" dirty="0">
                <a:solidFill>
                  <a:srgbClr val="C00000"/>
                </a:solidFill>
                <a:latin typeface="Montserrat"/>
                <a:cs typeface="Montserrat"/>
              </a:rPr>
              <a:t>1 850 </a:t>
            </a:r>
            <a:r>
              <a:rPr lang="ru-RU" sz="1791" spc="-3" dirty="0">
                <a:solidFill>
                  <a:srgbClr val="682F8D"/>
                </a:solidFill>
                <a:latin typeface="Montserrat"/>
                <a:cs typeface="Montserrat"/>
              </a:rPr>
              <a:t>Количество детей </a:t>
            </a:r>
            <a:br>
              <a:rPr lang="ru-RU" sz="1791" spc="-3" dirty="0">
                <a:solidFill>
                  <a:srgbClr val="682F8D"/>
                </a:solidFill>
                <a:latin typeface="Montserrat"/>
                <a:cs typeface="Montserrat"/>
              </a:rPr>
            </a:br>
            <a:r>
              <a:rPr lang="ru-RU" sz="1791" spc="-3" dirty="0">
                <a:solidFill>
                  <a:srgbClr val="682F8D"/>
                </a:solidFill>
                <a:latin typeface="Montserrat"/>
                <a:cs typeface="Montserrat"/>
              </a:rPr>
              <a:t>в возрасте от 5 до 18 лет, охваченных дополнительным образованием</a:t>
            </a:r>
            <a:endParaRPr lang="ru-RU" sz="1791" dirty="0">
              <a:solidFill>
                <a:srgbClr val="682F8D"/>
              </a:solidFill>
              <a:latin typeface="Montserrat"/>
              <a:cs typeface="Montserra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320895" y="3185670"/>
            <a:ext cx="110120" cy="105872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13" name="object 13"/>
          <p:cNvSpPr/>
          <p:nvPr/>
        </p:nvSpPr>
        <p:spPr>
          <a:xfrm>
            <a:off x="1418894" y="368533"/>
            <a:ext cx="136366" cy="556603"/>
          </a:xfrm>
          <a:custGeom>
            <a:avLst/>
            <a:gdLst/>
            <a:ahLst/>
            <a:cxnLst/>
            <a:rect l="l" t="t" r="r" b="b"/>
            <a:pathLst>
              <a:path h="869950">
                <a:moveTo>
                  <a:pt x="0" y="0"/>
                </a:moveTo>
                <a:lnTo>
                  <a:pt x="0" y="869847"/>
                </a:lnTo>
              </a:path>
            </a:pathLst>
          </a:custGeom>
          <a:ln w="17999">
            <a:solidFill>
              <a:srgbClr val="682F8D"/>
            </a:solidFill>
          </a:ln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14" name="object 14"/>
          <p:cNvSpPr txBox="1"/>
          <p:nvPr/>
        </p:nvSpPr>
        <p:spPr>
          <a:xfrm>
            <a:off x="481201" y="164006"/>
            <a:ext cx="937693" cy="839202"/>
          </a:xfrm>
          <a:prstGeom prst="rect">
            <a:avLst/>
          </a:prstGeom>
        </p:spPr>
        <p:txBody>
          <a:bodyPr vert="horz" wrap="square" lIns="0" tIns="8126" rIns="0" bIns="0" rtlCol="0">
            <a:spAutoFit/>
          </a:bodyPr>
          <a:lstStyle/>
          <a:p>
            <a:pPr marL="8125">
              <a:spcBef>
                <a:spcPts val="64"/>
              </a:spcBef>
            </a:pPr>
            <a:r>
              <a:rPr sz="5400" dirty="0">
                <a:solidFill>
                  <a:srgbClr val="682F8D"/>
                </a:solidFill>
                <a:latin typeface="Montserrat Light"/>
                <a:cs typeface="Montserrat Light"/>
              </a:rPr>
              <a:t>0</a:t>
            </a:r>
            <a:r>
              <a:rPr lang="en-US" sz="5400" dirty="0">
                <a:solidFill>
                  <a:srgbClr val="682F8D"/>
                </a:solidFill>
                <a:latin typeface="Montserrat Light"/>
                <a:cs typeface="Montserrat Light"/>
              </a:rPr>
              <a:t>1</a:t>
            </a:r>
            <a:endParaRPr sz="5400" dirty="0">
              <a:solidFill>
                <a:srgbClr val="682F8D"/>
              </a:solidFill>
              <a:latin typeface="Montserrat Light"/>
              <a:cs typeface="Montserrat Ligh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55587" y="490516"/>
            <a:ext cx="7925395" cy="238397"/>
          </a:xfrm>
          <a:prstGeom prst="rect">
            <a:avLst/>
          </a:prstGeom>
        </p:spPr>
        <p:txBody>
          <a:bodyPr vert="horz" wrap="square" lIns="0" tIns="8126" rIns="0" bIns="0" rtlCol="0">
            <a:spAutoFit/>
          </a:bodyPr>
          <a:lstStyle/>
          <a:p>
            <a:pPr marL="8125" marR="3250">
              <a:lnSpc>
                <a:spcPct val="114900"/>
              </a:lnSpc>
              <a:spcBef>
                <a:spcPts val="64"/>
              </a:spcBef>
            </a:pPr>
            <a:r>
              <a:rPr lang="ru-RU" sz="1400" spc="-6" dirty="0">
                <a:solidFill>
                  <a:srgbClr val="682F8D"/>
                </a:solidFill>
                <a:latin typeface="Montserrat"/>
                <a:cs typeface="Montserrat"/>
              </a:rPr>
              <a:t>Статистическая информация</a:t>
            </a:r>
            <a:endParaRPr sz="1400" dirty="0">
              <a:solidFill>
                <a:srgbClr val="FF0000"/>
              </a:solidFill>
              <a:latin typeface="Montserrat"/>
              <a:cs typeface="Montserrat"/>
            </a:endParaRPr>
          </a:p>
        </p:txBody>
      </p:sp>
      <p:sp>
        <p:nvSpPr>
          <p:cNvPr id="17" name="object 2"/>
          <p:cNvSpPr txBox="1"/>
          <p:nvPr/>
        </p:nvSpPr>
        <p:spPr>
          <a:xfrm>
            <a:off x="1685884" y="1483594"/>
            <a:ext cx="3750291" cy="558971"/>
          </a:xfrm>
          <a:prstGeom prst="rect">
            <a:avLst/>
          </a:prstGeom>
        </p:spPr>
        <p:txBody>
          <a:bodyPr vert="horz" wrap="square" lIns="0" tIns="7719" rIns="0" bIns="0" rtlCol="0">
            <a:spAutoFit/>
          </a:bodyPr>
          <a:lstStyle/>
          <a:p>
            <a:pPr marL="8125">
              <a:spcBef>
                <a:spcPts val="61"/>
              </a:spcBef>
            </a:pPr>
            <a:r>
              <a:rPr lang="ru-RU" sz="1791" spc="-3" dirty="0">
                <a:solidFill>
                  <a:srgbClr val="C00000"/>
                </a:solidFill>
                <a:latin typeface="Montserrat"/>
                <a:cs typeface="Montserrat"/>
              </a:rPr>
              <a:t>2 492</a:t>
            </a:r>
            <a:r>
              <a:rPr lang="ru-RU" sz="1791" spc="-3" dirty="0">
                <a:solidFill>
                  <a:srgbClr val="682F8D"/>
                </a:solidFill>
                <a:latin typeface="Montserrat"/>
                <a:cs typeface="Montserrat"/>
              </a:rPr>
              <a:t> Количество детей </a:t>
            </a:r>
            <a:br>
              <a:rPr lang="ru-RU" sz="1791" spc="-3" dirty="0">
                <a:solidFill>
                  <a:srgbClr val="682F8D"/>
                </a:solidFill>
                <a:latin typeface="Montserrat"/>
                <a:cs typeface="Montserrat"/>
              </a:rPr>
            </a:br>
            <a:endParaRPr sz="1791" dirty="0">
              <a:solidFill>
                <a:srgbClr val="682F8D"/>
              </a:solidFill>
              <a:latin typeface="Montserrat"/>
              <a:cs typeface="Montserrat"/>
            </a:endParaRPr>
          </a:p>
        </p:txBody>
      </p:sp>
      <p:sp>
        <p:nvSpPr>
          <p:cNvPr id="18" name="object 10"/>
          <p:cNvSpPr/>
          <p:nvPr/>
        </p:nvSpPr>
        <p:spPr>
          <a:xfrm>
            <a:off x="1320894" y="4505355"/>
            <a:ext cx="110121" cy="110122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16" name="object 3"/>
          <p:cNvSpPr/>
          <p:nvPr/>
        </p:nvSpPr>
        <p:spPr>
          <a:xfrm>
            <a:off x="7536214" y="1549123"/>
            <a:ext cx="110124" cy="110124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19" name="object 3"/>
          <p:cNvSpPr/>
          <p:nvPr/>
        </p:nvSpPr>
        <p:spPr>
          <a:xfrm>
            <a:off x="7664093" y="2442151"/>
            <a:ext cx="110124" cy="110125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20" name="object 3"/>
          <p:cNvSpPr/>
          <p:nvPr/>
        </p:nvSpPr>
        <p:spPr>
          <a:xfrm>
            <a:off x="7646338" y="3317422"/>
            <a:ext cx="110124" cy="110125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21" name="object 3"/>
          <p:cNvSpPr/>
          <p:nvPr/>
        </p:nvSpPr>
        <p:spPr>
          <a:xfrm>
            <a:off x="7646338" y="4612794"/>
            <a:ext cx="110124" cy="110125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25" name="object 2"/>
          <p:cNvSpPr txBox="1"/>
          <p:nvPr/>
        </p:nvSpPr>
        <p:spPr>
          <a:xfrm>
            <a:off x="8210177" y="2257275"/>
            <a:ext cx="3634880" cy="931124"/>
          </a:xfrm>
          <a:prstGeom prst="rect">
            <a:avLst/>
          </a:prstGeom>
        </p:spPr>
        <p:txBody>
          <a:bodyPr vert="horz" wrap="square" lIns="0" tIns="7719" rIns="0" bIns="0" rtlCol="0">
            <a:spAutoFit/>
          </a:bodyPr>
          <a:lstStyle/>
          <a:p>
            <a:pPr marL="8125">
              <a:spcBef>
                <a:spcPts val="61"/>
              </a:spcBef>
            </a:pPr>
            <a:r>
              <a:rPr lang="ru-RU" sz="1500" b="1" spc="-3" dirty="0">
                <a:solidFill>
                  <a:srgbClr val="C00000"/>
                </a:solidFill>
                <a:latin typeface="Montserrat"/>
                <a:cs typeface="Montserrat"/>
              </a:rPr>
              <a:t>8 образовательных организаций </a:t>
            </a:r>
            <a:r>
              <a:rPr lang="ru-RU" sz="1500" b="1" spc="-3" dirty="0">
                <a:solidFill>
                  <a:srgbClr val="521BB5"/>
                </a:solidFill>
                <a:latin typeface="Montserrat"/>
                <a:cs typeface="Montserrat"/>
              </a:rPr>
              <a:t>участвуют в системе </a:t>
            </a:r>
            <a:r>
              <a:rPr lang="ru-RU" sz="1200" b="1" spc="-3" dirty="0">
                <a:solidFill>
                  <a:srgbClr val="521BB5"/>
                </a:solidFill>
                <a:latin typeface="Montserrat"/>
                <a:cs typeface="Montserrat"/>
              </a:rPr>
              <a:t>НАВИГАТОР ДОПОЛНИТЕЛЬНОГО ОБРАЗОВАНИЯ СВЕРДЛОВСКОЙ ОБЛАСТИ,</a:t>
            </a:r>
            <a:r>
              <a:rPr lang="ru-RU" sz="1500" b="1" spc="-3" dirty="0">
                <a:solidFill>
                  <a:srgbClr val="521BB5"/>
                </a:solidFill>
                <a:latin typeface="Montserrat"/>
                <a:cs typeface="Montserrat"/>
              </a:rPr>
              <a:t> реализации социального заказа</a:t>
            </a:r>
          </a:p>
        </p:txBody>
      </p:sp>
      <p:sp>
        <p:nvSpPr>
          <p:cNvPr id="22" name="object 9"/>
          <p:cNvSpPr txBox="1"/>
          <p:nvPr/>
        </p:nvSpPr>
        <p:spPr>
          <a:xfrm>
            <a:off x="8185213" y="1376040"/>
            <a:ext cx="3775256" cy="469459"/>
          </a:xfrm>
          <a:prstGeom prst="rect">
            <a:avLst/>
          </a:prstGeom>
        </p:spPr>
        <p:txBody>
          <a:bodyPr vert="horz" wrap="square" lIns="0" tIns="7719" rIns="0" bIns="0" rtlCol="0">
            <a:spAutoFit/>
          </a:bodyPr>
          <a:lstStyle/>
          <a:p>
            <a:pPr marL="8125">
              <a:spcBef>
                <a:spcPts val="61"/>
              </a:spcBef>
            </a:pPr>
            <a:r>
              <a:rPr lang="ru-RU" sz="1500" b="1" spc="-3" dirty="0">
                <a:solidFill>
                  <a:srgbClr val="C00000"/>
                </a:solidFill>
                <a:latin typeface="Montserrat"/>
                <a:cs typeface="Montserrat"/>
              </a:rPr>
              <a:t>8 образовательных организаций </a:t>
            </a:r>
            <a:r>
              <a:rPr lang="ru-RU" sz="1500" b="1" spc="-3" dirty="0">
                <a:solidFill>
                  <a:srgbClr val="682F8D"/>
                </a:solidFill>
                <a:latin typeface="Montserrat"/>
                <a:cs typeface="Montserrat"/>
              </a:rPr>
              <a:t>имеют лицензию на дополнительное образование</a:t>
            </a:r>
            <a:endParaRPr lang="ru-RU" sz="1500" b="1" dirty="0">
              <a:solidFill>
                <a:srgbClr val="682F8D"/>
              </a:solidFill>
              <a:latin typeface="Montserrat"/>
              <a:cs typeface="Montserra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55587" y="4375640"/>
            <a:ext cx="40931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25">
              <a:spcBef>
                <a:spcPts val="61"/>
              </a:spcBef>
            </a:pPr>
            <a:r>
              <a:rPr lang="ru-RU" spc="-3" dirty="0">
                <a:solidFill>
                  <a:srgbClr val="C00000"/>
                </a:solidFill>
                <a:latin typeface="Montserrat"/>
                <a:cs typeface="Montserrat"/>
              </a:rPr>
              <a:t>81,5 % </a:t>
            </a:r>
            <a:r>
              <a:rPr lang="ru-RU" spc="-3" dirty="0">
                <a:solidFill>
                  <a:srgbClr val="682F8D"/>
                </a:solidFill>
                <a:latin typeface="Montserrat"/>
                <a:cs typeface="Montserrat"/>
              </a:rPr>
              <a:t>Доля детей в возрасте от 5 до 18 лет, охваченных дополнительным образованием</a:t>
            </a:r>
            <a:endParaRPr lang="ru-RU" dirty="0">
              <a:solidFill>
                <a:srgbClr val="682F8D"/>
              </a:solidFill>
              <a:latin typeface="Montserrat"/>
              <a:cs typeface="Montserra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00B486-A598-4C84-A81A-A57A718ABE0F}"/>
              </a:ext>
            </a:extLst>
          </p:cNvPr>
          <p:cNvSpPr txBox="1"/>
          <p:nvPr/>
        </p:nvSpPr>
        <p:spPr>
          <a:xfrm>
            <a:off x="8069800" y="3269894"/>
            <a:ext cx="375029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solidFill>
                  <a:srgbClr val="521BB5"/>
                </a:solidFill>
              </a:rPr>
              <a:t>Реализуются -</a:t>
            </a:r>
            <a:r>
              <a:rPr lang="ru-RU" sz="1500" b="1" dirty="0">
                <a:solidFill>
                  <a:srgbClr val="C00000"/>
                </a:solidFill>
              </a:rPr>
              <a:t>168 </a:t>
            </a:r>
            <a:r>
              <a:rPr lang="ru-RU" sz="1500" b="1" dirty="0">
                <a:solidFill>
                  <a:srgbClr val="521BB5"/>
                </a:solidFill>
              </a:rPr>
              <a:t>разноуровневых дополнительных общеобразовательных (общеразвивающих) программ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19EE78-6653-4B9E-B98D-3B896376ED18}"/>
              </a:ext>
            </a:extLst>
          </p:cNvPr>
          <p:cNvSpPr txBox="1"/>
          <p:nvPr/>
        </p:nvSpPr>
        <p:spPr>
          <a:xfrm>
            <a:off x="8069801" y="4612794"/>
            <a:ext cx="3980361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solidFill>
                  <a:srgbClr val="521BB5"/>
                </a:solidFill>
              </a:rPr>
              <a:t>Реализуется Типовая модель дистанционных курсов по дополнительным образовательным программам на базе  Муниципального бюджетного образовательного учреждения дополнительного образования</a:t>
            </a:r>
            <a:br>
              <a:rPr lang="ru-RU" sz="1500" b="1" dirty="0">
                <a:solidFill>
                  <a:srgbClr val="521BB5"/>
                </a:solidFill>
              </a:rPr>
            </a:br>
            <a:r>
              <a:rPr lang="ru-RU" sz="1500" b="1" dirty="0">
                <a:solidFill>
                  <a:srgbClr val="521BB5"/>
                </a:solidFill>
              </a:rPr>
              <a:t>Дом детского творчества  п. Сосьва</a:t>
            </a:r>
          </a:p>
        </p:txBody>
      </p:sp>
    </p:spTree>
    <p:extLst>
      <p:ext uri="{BB962C8B-B14F-4D97-AF65-F5344CB8AC3E}">
        <p14:creationId xmlns:p14="http://schemas.microsoft.com/office/powerpoint/2010/main" val="2594796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308770" y="2266203"/>
            <a:ext cx="110124" cy="110124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7" name="object 7"/>
          <p:cNvSpPr txBox="1"/>
          <p:nvPr/>
        </p:nvSpPr>
        <p:spPr>
          <a:xfrm>
            <a:off x="1867994" y="2945787"/>
            <a:ext cx="3210033" cy="558971"/>
          </a:xfrm>
          <a:prstGeom prst="rect">
            <a:avLst/>
          </a:prstGeom>
        </p:spPr>
        <p:txBody>
          <a:bodyPr vert="horz" wrap="square" lIns="0" tIns="7719" rIns="0" bIns="0" rtlCol="0">
            <a:spAutoFit/>
          </a:bodyPr>
          <a:lstStyle/>
          <a:p>
            <a:pPr marL="8125">
              <a:spcBef>
                <a:spcPts val="61"/>
              </a:spcBef>
            </a:pPr>
            <a:r>
              <a:rPr lang="ru-RU" sz="1791" spc="-3" dirty="0">
                <a:solidFill>
                  <a:srgbClr val="682F8D"/>
                </a:solidFill>
                <a:latin typeface="Montserrat"/>
                <a:cs typeface="Montserrat"/>
              </a:rPr>
              <a:t>Реализация дистанционных программ</a:t>
            </a:r>
            <a:endParaRPr sz="1791" dirty="0">
              <a:solidFill>
                <a:srgbClr val="682F8D"/>
              </a:solidFill>
              <a:latin typeface="Montserrat"/>
              <a:cs typeface="Montserra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308770" y="2988918"/>
            <a:ext cx="110122" cy="110122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9" name="object 9"/>
          <p:cNvSpPr txBox="1"/>
          <p:nvPr/>
        </p:nvSpPr>
        <p:spPr>
          <a:xfrm>
            <a:off x="1867994" y="3912213"/>
            <a:ext cx="3327023" cy="558971"/>
          </a:xfrm>
          <a:prstGeom prst="rect">
            <a:avLst/>
          </a:prstGeom>
        </p:spPr>
        <p:txBody>
          <a:bodyPr vert="horz" wrap="square" lIns="0" tIns="7719" rIns="0" bIns="0" rtlCol="0">
            <a:spAutoFit/>
          </a:bodyPr>
          <a:lstStyle/>
          <a:p>
            <a:pPr marL="8125">
              <a:spcBef>
                <a:spcPts val="61"/>
              </a:spcBef>
            </a:pPr>
            <a:r>
              <a:rPr lang="ru-RU" sz="1791" spc="-3" dirty="0">
                <a:solidFill>
                  <a:srgbClr val="682F8D"/>
                </a:solidFill>
                <a:latin typeface="Montserrat"/>
                <a:cs typeface="Montserrat"/>
              </a:rPr>
              <a:t>Организация работы с детьми  ТЖС</a:t>
            </a:r>
            <a:endParaRPr sz="1791" dirty="0">
              <a:solidFill>
                <a:srgbClr val="682F8D"/>
              </a:solidFill>
              <a:latin typeface="Montserrat"/>
              <a:cs typeface="Montserra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308772" y="3912213"/>
            <a:ext cx="110120" cy="105872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13" name="object 13"/>
          <p:cNvSpPr/>
          <p:nvPr/>
        </p:nvSpPr>
        <p:spPr>
          <a:xfrm>
            <a:off x="1418894" y="368533"/>
            <a:ext cx="136366" cy="556603"/>
          </a:xfrm>
          <a:custGeom>
            <a:avLst/>
            <a:gdLst/>
            <a:ahLst/>
            <a:cxnLst/>
            <a:rect l="l" t="t" r="r" b="b"/>
            <a:pathLst>
              <a:path h="869950">
                <a:moveTo>
                  <a:pt x="0" y="0"/>
                </a:moveTo>
                <a:lnTo>
                  <a:pt x="0" y="869847"/>
                </a:lnTo>
              </a:path>
            </a:pathLst>
          </a:custGeom>
          <a:ln w="17999">
            <a:solidFill>
              <a:srgbClr val="682F8D"/>
            </a:solidFill>
          </a:ln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14" name="object 14"/>
          <p:cNvSpPr txBox="1"/>
          <p:nvPr/>
        </p:nvSpPr>
        <p:spPr>
          <a:xfrm>
            <a:off x="481201" y="164006"/>
            <a:ext cx="937693" cy="839202"/>
          </a:xfrm>
          <a:prstGeom prst="rect">
            <a:avLst/>
          </a:prstGeom>
        </p:spPr>
        <p:txBody>
          <a:bodyPr vert="horz" wrap="square" lIns="0" tIns="8126" rIns="0" bIns="0" rtlCol="0">
            <a:spAutoFit/>
          </a:bodyPr>
          <a:lstStyle/>
          <a:p>
            <a:pPr marL="8125">
              <a:spcBef>
                <a:spcPts val="64"/>
              </a:spcBef>
            </a:pPr>
            <a:r>
              <a:rPr sz="5400" dirty="0">
                <a:solidFill>
                  <a:srgbClr val="682F8D"/>
                </a:solidFill>
                <a:latin typeface="Montserrat Light"/>
                <a:cs typeface="Montserrat Light"/>
              </a:rPr>
              <a:t>0</a:t>
            </a:r>
            <a:r>
              <a:rPr lang="ru-RU" sz="5400" dirty="0">
                <a:solidFill>
                  <a:srgbClr val="682F8D"/>
                </a:solidFill>
                <a:latin typeface="Montserrat Light"/>
                <a:cs typeface="Montserrat Light"/>
              </a:rPr>
              <a:t>2</a:t>
            </a:r>
            <a:endParaRPr sz="5400" dirty="0">
              <a:solidFill>
                <a:srgbClr val="682F8D"/>
              </a:solidFill>
              <a:latin typeface="Montserrat Light"/>
              <a:cs typeface="Montserrat Ligh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67013" y="403755"/>
            <a:ext cx="7925395" cy="241411"/>
          </a:xfrm>
          <a:prstGeom prst="rect">
            <a:avLst/>
          </a:prstGeom>
        </p:spPr>
        <p:txBody>
          <a:bodyPr vert="horz" wrap="square" lIns="0" tIns="8126" rIns="0" bIns="0" rtlCol="0">
            <a:spAutoFit/>
          </a:bodyPr>
          <a:lstStyle/>
          <a:p>
            <a:pPr marL="8125" marR="3250" algn="ctr">
              <a:lnSpc>
                <a:spcPct val="114900"/>
              </a:lnSpc>
              <a:spcBef>
                <a:spcPts val="64"/>
              </a:spcBef>
            </a:pPr>
            <a:r>
              <a:rPr lang="ru-RU" sz="1400" b="1" spc="-6" dirty="0">
                <a:solidFill>
                  <a:srgbClr val="682F8D"/>
                </a:solidFill>
                <a:latin typeface="Montserrat"/>
                <a:cs typeface="Montserrat"/>
              </a:rPr>
              <a:t>Направления деятельности МОЦ </a:t>
            </a:r>
            <a:r>
              <a:rPr lang="ru-RU" sz="1400" b="1" spc="-6" dirty="0">
                <a:solidFill>
                  <a:srgbClr val="FF0000"/>
                </a:solidFill>
                <a:latin typeface="Montserrat"/>
                <a:cs typeface="Montserrat"/>
              </a:rPr>
              <a:t> Сосьвинского  городского округа </a:t>
            </a:r>
          </a:p>
        </p:txBody>
      </p:sp>
      <p:sp>
        <p:nvSpPr>
          <p:cNvPr id="17" name="object 2"/>
          <p:cNvSpPr txBox="1"/>
          <p:nvPr/>
        </p:nvSpPr>
        <p:spPr>
          <a:xfrm>
            <a:off x="1867994" y="2081951"/>
            <a:ext cx="3488216" cy="558971"/>
          </a:xfrm>
          <a:prstGeom prst="rect">
            <a:avLst/>
          </a:prstGeom>
        </p:spPr>
        <p:txBody>
          <a:bodyPr vert="horz" wrap="square" lIns="0" tIns="7719" rIns="0" bIns="0" rtlCol="0">
            <a:spAutoFit/>
          </a:bodyPr>
          <a:lstStyle/>
          <a:p>
            <a:pPr marL="8125">
              <a:spcBef>
                <a:spcPts val="61"/>
              </a:spcBef>
            </a:pPr>
            <a:r>
              <a:rPr lang="ru-RU" sz="1791" spc="-3" dirty="0">
                <a:solidFill>
                  <a:srgbClr val="682F8D"/>
                </a:solidFill>
                <a:latin typeface="Montserrat"/>
                <a:cs typeface="Montserrat"/>
              </a:rPr>
              <a:t>Реализация сетевых программ</a:t>
            </a:r>
            <a:endParaRPr sz="1791" dirty="0">
              <a:solidFill>
                <a:srgbClr val="682F8D"/>
              </a:solidFill>
              <a:latin typeface="Montserrat"/>
              <a:cs typeface="Montserrat"/>
            </a:endParaRPr>
          </a:p>
        </p:txBody>
      </p:sp>
      <p:sp>
        <p:nvSpPr>
          <p:cNvPr id="18" name="object 10"/>
          <p:cNvSpPr/>
          <p:nvPr/>
        </p:nvSpPr>
        <p:spPr>
          <a:xfrm>
            <a:off x="1308771" y="4859106"/>
            <a:ext cx="110121" cy="110122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5" name="Прямоугольник 4"/>
          <p:cNvSpPr/>
          <p:nvPr/>
        </p:nvSpPr>
        <p:spPr>
          <a:xfrm>
            <a:off x="1763728" y="4859106"/>
            <a:ext cx="31367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25">
              <a:spcBef>
                <a:spcPts val="61"/>
              </a:spcBef>
            </a:pPr>
            <a:r>
              <a:rPr lang="ru-RU" spc="-3" dirty="0">
                <a:solidFill>
                  <a:srgbClr val="682F8D"/>
                </a:solidFill>
                <a:latin typeface="Montserrat"/>
                <a:cs typeface="Montserrat"/>
              </a:rPr>
              <a:t>Организация работы с представителями реального сектора экономики</a:t>
            </a:r>
            <a:endParaRPr lang="ru-RU" dirty="0">
              <a:solidFill>
                <a:srgbClr val="682F8D"/>
              </a:solidFill>
              <a:latin typeface="Montserrat"/>
              <a:cs typeface="Montserrat"/>
            </a:endParaRPr>
          </a:p>
        </p:txBody>
      </p:sp>
      <p:sp>
        <p:nvSpPr>
          <p:cNvPr id="16" name="object 3"/>
          <p:cNvSpPr/>
          <p:nvPr/>
        </p:nvSpPr>
        <p:spPr>
          <a:xfrm>
            <a:off x="6676799" y="2168822"/>
            <a:ext cx="110124" cy="110124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19" name="object 3"/>
          <p:cNvSpPr/>
          <p:nvPr/>
        </p:nvSpPr>
        <p:spPr>
          <a:xfrm>
            <a:off x="6712321" y="2817131"/>
            <a:ext cx="110124" cy="110124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20" name="object 3"/>
          <p:cNvSpPr/>
          <p:nvPr/>
        </p:nvSpPr>
        <p:spPr>
          <a:xfrm>
            <a:off x="6722982" y="4139048"/>
            <a:ext cx="110124" cy="110124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21" name="object 3"/>
          <p:cNvSpPr/>
          <p:nvPr/>
        </p:nvSpPr>
        <p:spPr>
          <a:xfrm>
            <a:off x="6767383" y="5297980"/>
            <a:ext cx="110124" cy="110124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25" name="object 2"/>
          <p:cNvSpPr txBox="1"/>
          <p:nvPr/>
        </p:nvSpPr>
        <p:spPr>
          <a:xfrm>
            <a:off x="6996985" y="2725718"/>
            <a:ext cx="4686030" cy="1202993"/>
          </a:xfrm>
          <a:prstGeom prst="rect">
            <a:avLst/>
          </a:prstGeom>
        </p:spPr>
        <p:txBody>
          <a:bodyPr vert="horz" wrap="square" lIns="0" tIns="7719" rIns="0" bIns="0" rtlCol="0">
            <a:spAutoFit/>
          </a:bodyPr>
          <a:lstStyle/>
          <a:p>
            <a:pPr marL="8125">
              <a:spcBef>
                <a:spcPts val="61"/>
              </a:spcBef>
            </a:pPr>
            <a:r>
              <a:rPr lang="ru-RU" sz="1500" b="1" spc="-3" dirty="0">
                <a:solidFill>
                  <a:srgbClr val="682F8D"/>
                </a:solidFill>
                <a:latin typeface="Montserrat"/>
                <a:cs typeface="Montserrat"/>
              </a:rPr>
              <a:t>Реализуются – </a:t>
            </a:r>
            <a:r>
              <a:rPr lang="ru-RU" sz="1500" b="1" spc="-3" dirty="0">
                <a:solidFill>
                  <a:srgbClr val="C00000"/>
                </a:solidFill>
                <a:latin typeface="Montserrat"/>
                <a:cs typeface="Montserrat"/>
              </a:rPr>
              <a:t>4 дистанционного курса </a:t>
            </a:r>
            <a:r>
              <a:rPr lang="ru-RU" sz="1500" b="1" spc="-3" dirty="0">
                <a:solidFill>
                  <a:srgbClr val="682F8D"/>
                </a:solidFill>
                <a:latin typeface="Montserrat"/>
                <a:cs typeface="Montserrat"/>
              </a:rPr>
              <a:t>по дополнительным общеобразовательным (общеразвивающим программам)</a:t>
            </a:r>
          </a:p>
          <a:p>
            <a:pPr marL="8125">
              <a:spcBef>
                <a:spcPts val="61"/>
              </a:spcBef>
            </a:pPr>
            <a:r>
              <a:rPr lang="ru-RU" sz="1500" b="1" spc="-3" dirty="0">
                <a:solidFill>
                  <a:srgbClr val="682F8D"/>
                </a:solidFill>
                <a:latin typeface="Montserrat"/>
                <a:cs typeface="Montserrat"/>
              </a:rPr>
              <a:t>Охват детей – </a:t>
            </a:r>
            <a:r>
              <a:rPr lang="ru-RU" sz="1500" b="1" spc="-3" dirty="0">
                <a:solidFill>
                  <a:srgbClr val="C00000"/>
                </a:solidFill>
                <a:latin typeface="Montserrat"/>
                <a:cs typeface="Montserrat"/>
              </a:rPr>
              <a:t>67</a:t>
            </a:r>
            <a:r>
              <a:rPr lang="ru-RU" sz="1500" b="1" spc="-3" dirty="0">
                <a:solidFill>
                  <a:srgbClr val="682F8D"/>
                </a:solidFill>
                <a:latin typeface="Montserrat"/>
                <a:cs typeface="Montserrat"/>
              </a:rPr>
              <a:t> человек</a:t>
            </a:r>
          </a:p>
          <a:p>
            <a:pPr marL="8125">
              <a:spcBef>
                <a:spcPts val="61"/>
              </a:spcBef>
            </a:pPr>
            <a:r>
              <a:rPr lang="ru-RU" sz="1600" spc="-3" dirty="0">
                <a:solidFill>
                  <a:srgbClr val="682F8D"/>
                </a:solidFill>
                <a:latin typeface="Montserrat"/>
                <a:cs typeface="Montserrat"/>
              </a:rPr>
              <a:t>   </a:t>
            </a:r>
            <a:endParaRPr sz="1600" dirty="0">
              <a:solidFill>
                <a:srgbClr val="682F8D"/>
              </a:solidFill>
              <a:latin typeface="Montserrat"/>
              <a:cs typeface="Montserrat"/>
            </a:endParaRPr>
          </a:p>
        </p:txBody>
      </p:sp>
      <p:sp>
        <p:nvSpPr>
          <p:cNvPr id="26" name="object 2"/>
          <p:cNvSpPr txBox="1"/>
          <p:nvPr/>
        </p:nvSpPr>
        <p:spPr>
          <a:xfrm>
            <a:off x="6996984" y="4075273"/>
            <a:ext cx="3886245" cy="943948"/>
          </a:xfrm>
          <a:prstGeom prst="rect">
            <a:avLst/>
          </a:prstGeom>
        </p:spPr>
        <p:txBody>
          <a:bodyPr vert="horz" wrap="square" lIns="0" tIns="7719" rIns="0" bIns="0" rtlCol="0">
            <a:spAutoFit/>
          </a:bodyPr>
          <a:lstStyle/>
          <a:p>
            <a:pPr marL="8125">
              <a:spcBef>
                <a:spcPts val="61"/>
              </a:spcBef>
            </a:pPr>
            <a:r>
              <a:rPr lang="ru-RU" sz="1500" b="1" dirty="0">
                <a:solidFill>
                  <a:srgbClr val="682F8D"/>
                </a:solidFill>
                <a:latin typeface="Montserrat"/>
                <a:cs typeface="Montserrat"/>
              </a:rPr>
              <a:t>Реализуются - </a:t>
            </a:r>
            <a:r>
              <a:rPr lang="ru-RU" sz="1500" b="1" dirty="0">
                <a:solidFill>
                  <a:srgbClr val="C00000"/>
                </a:solidFill>
                <a:latin typeface="Montserrat"/>
                <a:cs typeface="Montserrat"/>
              </a:rPr>
              <a:t>6</a:t>
            </a:r>
            <a:r>
              <a:rPr lang="ru-RU" sz="1500" b="1" dirty="0">
                <a:solidFill>
                  <a:srgbClr val="682F8D"/>
                </a:solidFill>
                <a:latin typeface="Montserrat"/>
                <a:cs typeface="Montserrat"/>
              </a:rPr>
              <a:t> дополнительные общеобразовательные (общеразвивающие программы) </a:t>
            </a:r>
          </a:p>
          <a:p>
            <a:pPr marL="8125">
              <a:spcBef>
                <a:spcPts val="61"/>
              </a:spcBef>
            </a:pPr>
            <a:r>
              <a:rPr lang="ru-RU" sz="1500" b="1" dirty="0">
                <a:solidFill>
                  <a:srgbClr val="682F8D"/>
                </a:solidFill>
                <a:latin typeface="Montserrat"/>
                <a:cs typeface="Montserrat"/>
              </a:rPr>
              <a:t>Охват детей – </a:t>
            </a:r>
            <a:r>
              <a:rPr lang="ru-RU" sz="1500" b="1" dirty="0">
                <a:solidFill>
                  <a:srgbClr val="C00000"/>
                </a:solidFill>
                <a:latin typeface="Montserrat"/>
                <a:cs typeface="Montserrat"/>
              </a:rPr>
              <a:t>124</a:t>
            </a:r>
            <a:r>
              <a:rPr lang="ru-RU" sz="1500" b="1" dirty="0">
                <a:solidFill>
                  <a:srgbClr val="682F8D"/>
                </a:solidFill>
                <a:latin typeface="Montserrat"/>
                <a:cs typeface="Montserrat"/>
              </a:rPr>
              <a:t> человека</a:t>
            </a:r>
            <a:endParaRPr sz="1500" b="1" dirty="0">
              <a:solidFill>
                <a:srgbClr val="682F8D"/>
              </a:solidFill>
              <a:latin typeface="Montserrat"/>
              <a:cs typeface="Montserrat"/>
            </a:endParaRPr>
          </a:p>
        </p:txBody>
      </p:sp>
      <p:sp>
        <p:nvSpPr>
          <p:cNvPr id="27" name="object 2"/>
          <p:cNvSpPr txBox="1"/>
          <p:nvPr/>
        </p:nvSpPr>
        <p:spPr>
          <a:xfrm>
            <a:off x="6951216" y="5339822"/>
            <a:ext cx="4545367" cy="1392789"/>
          </a:xfrm>
          <a:prstGeom prst="rect">
            <a:avLst/>
          </a:prstGeom>
        </p:spPr>
        <p:txBody>
          <a:bodyPr vert="horz" wrap="square" lIns="0" tIns="7719" rIns="0" bIns="0" rtlCol="0">
            <a:spAutoFit/>
          </a:bodyPr>
          <a:lstStyle/>
          <a:p>
            <a:pPr marL="8125">
              <a:spcBef>
                <a:spcPts val="61"/>
              </a:spcBef>
            </a:pPr>
            <a:r>
              <a:rPr lang="ru-RU" sz="1500" b="1" dirty="0">
                <a:solidFill>
                  <a:srgbClr val="C00000"/>
                </a:solidFill>
                <a:latin typeface="Montserrat"/>
                <a:cs typeface="Montserrat"/>
              </a:rPr>
              <a:t>4 образовательные организации </a:t>
            </a:r>
            <a:r>
              <a:rPr lang="ru-RU" sz="1500" b="1" dirty="0">
                <a:solidFill>
                  <a:srgbClr val="682F8D"/>
                </a:solidFill>
                <a:latin typeface="Montserrat"/>
                <a:cs typeface="Montserrat"/>
              </a:rPr>
              <a:t>успешно работают с представителями реального сектора экономики Сосьвинского городского округа, социальными партнерами производственными организациями </a:t>
            </a:r>
            <a:r>
              <a:rPr lang="ru-RU" sz="1500" b="1" dirty="0" err="1">
                <a:solidFill>
                  <a:srgbClr val="682F8D"/>
                </a:solidFill>
                <a:latin typeface="Montserrat"/>
                <a:cs typeface="Montserrat"/>
              </a:rPr>
              <a:t>Серовского</a:t>
            </a:r>
            <a:r>
              <a:rPr lang="ru-RU" sz="1500" b="1" dirty="0">
                <a:solidFill>
                  <a:srgbClr val="682F8D"/>
                </a:solidFill>
                <a:latin typeface="Montserrat"/>
                <a:cs typeface="Montserrat"/>
              </a:rPr>
              <a:t> городского округа, Свердловской области в рамках Всероссийского проекта «Билет в будущее»</a:t>
            </a:r>
            <a:endParaRPr sz="1500" b="1" dirty="0">
              <a:solidFill>
                <a:srgbClr val="682F8D"/>
              </a:solidFill>
              <a:latin typeface="Montserrat"/>
              <a:cs typeface="Montserra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9DDC48-6A55-44DF-9D28-4D35F6221558}"/>
              </a:ext>
            </a:extLst>
          </p:cNvPr>
          <p:cNvSpPr txBox="1"/>
          <p:nvPr/>
        </p:nvSpPr>
        <p:spPr>
          <a:xfrm flipH="1">
            <a:off x="6996983" y="2081951"/>
            <a:ext cx="420663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solidFill>
                  <a:srgbClr val="521BB5"/>
                </a:solidFill>
              </a:rPr>
              <a:t>Реализуются -</a:t>
            </a:r>
            <a:r>
              <a:rPr lang="ru-RU" sz="1500" b="1" dirty="0">
                <a:solidFill>
                  <a:srgbClr val="C00000"/>
                </a:solidFill>
              </a:rPr>
              <a:t>2 </a:t>
            </a:r>
            <a:r>
              <a:rPr lang="ru-RU" sz="1500" b="1" dirty="0">
                <a:solidFill>
                  <a:srgbClr val="521BB5"/>
                </a:solidFill>
              </a:rPr>
              <a:t>сетевые программы</a:t>
            </a:r>
          </a:p>
        </p:txBody>
      </p:sp>
    </p:spTree>
    <p:extLst>
      <p:ext uri="{BB962C8B-B14F-4D97-AF65-F5344CB8AC3E}">
        <p14:creationId xmlns:p14="http://schemas.microsoft.com/office/powerpoint/2010/main" val="3256064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308770" y="2266203"/>
            <a:ext cx="110124" cy="110124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7" name="object 7"/>
          <p:cNvSpPr txBox="1"/>
          <p:nvPr/>
        </p:nvSpPr>
        <p:spPr>
          <a:xfrm>
            <a:off x="1867994" y="2819554"/>
            <a:ext cx="3327024" cy="558971"/>
          </a:xfrm>
          <a:prstGeom prst="rect">
            <a:avLst/>
          </a:prstGeom>
        </p:spPr>
        <p:txBody>
          <a:bodyPr vert="horz" wrap="square" lIns="0" tIns="7719" rIns="0" bIns="0" rtlCol="0">
            <a:spAutoFit/>
          </a:bodyPr>
          <a:lstStyle/>
          <a:p>
            <a:pPr marL="8125">
              <a:spcBef>
                <a:spcPts val="61"/>
              </a:spcBef>
            </a:pPr>
            <a:r>
              <a:rPr lang="ru-RU" sz="1791" spc="-3" dirty="0">
                <a:solidFill>
                  <a:srgbClr val="682F8D"/>
                </a:solidFill>
                <a:latin typeface="Montserrat"/>
                <a:cs typeface="Montserrat"/>
              </a:rPr>
              <a:t>Реализация дистанционных программ</a:t>
            </a:r>
            <a:endParaRPr sz="1791" dirty="0">
              <a:solidFill>
                <a:srgbClr val="682F8D"/>
              </a:solidFill>
              <a:latin typeface="Montserrat"/>
              <a:cs typeface="Montserra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308770" y="2988918"/>
            <a:ext cx="110122" cy="110122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9" name="object 9"/>
          <p:cNvSpPr txBox="1"/>
          <p:nvPr/>
        </p:nvSpPr>
        <p:spPr>
          <a:xfrm>
            <a:off x="1867994" y="3635139"/>
            <a:ext cx="3327024" cy="558971"/>
          </a:xfrm>
          <a:prstGeom prst="rect">
            <a:avLst/>
          </a:prstGeom>
        </p:spPr>
        <p:txBody>
          <a:bodyPr vert="horz" wrap="square" lIns="0" tIns="7719" rIns="0" bIns="0" rtlCol="0">
            <a:spAutoFit/>
          </a:bodyPr>
          <a:lstStyle/>
          <a:p>
            <a:pPr marL="8125">
              <a:spcBef>
                <a:spcPts val="61"/>
              </a:spcBef>
            </a:pPr>
            <a:r>
              <a:rPr lang="ru-RU" sz="1791" spc="-3" dirty="0">
                <a:solidFill>
                  <a:srgbClr val="682F8D"/>
                </a:solidFill>
                <a:latin typeface="Montserrat"/>
                <a:cs typeface="Montserrat"/>
              </a:rPr>
              <a:t>Организация работы с детьми ТЖС</a:t>
            </a:r>
            <a:endParaRPr sz="1791" dirty="0">
              <a:solidFill>
                <a:srgbClr val="682F8D"/>
              </a:solidFill>
              <a:latin typeface="Montserrat"/>
              <a:cs typeface="Montserra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308772" y="3912213"/>
            <a:ext cx="110120" cy="105872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13" name="object 13"/>
          <p:cNvSpPr/>
          <p:nvPr/>
        </p:nvSpPr>
        <p:spPr>
          <a:xfrm>
            <a:off x="1418894" y="368533"/>
            <a:ext cx="136366" cy="556603"/>
          </a:xfrm>
          <a:custGeom>
            <a:avLst/>
            <a:gdLst/>
            <a:ahLst/>
            <a:cxnLst/>
            <a:rect l="l" t="t" r="r" b="b"/>
            <a:pathLst>
              <a:path h="869950">
                <a:moveTo>
                  <a:pt x="0" y="0"/>
                </a:moveTo>
                <a:lnTo>
                  <a:pt x="0" y="869847"/>
                </a:lnTo>
              </a:path>
            </a:pathLst>
          </a:custGeom>
          <a:ln w="17999">
            <a:solidFill>
              <a:srgbClr val="682F8D"/>
            </a:solidFill>
          </a:ln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14" name="object 14"/>
          <p:cNvSpPr txBox="1"/>
          <p:nvPr/>
        </p:nvSpPr>
        <p:spPr>
          <a:xfrm>
            <a:off x="481201" y="164006"/>
            <a:ext cx="937693" cy="839202"/>
          </a:xfrm>
          <a:prstGeom prst="rect">
            <a:avLst/>
          </a:prstGeom>
        </p:spPr>
        <p:txBody>
          <a:bodyPr vert="horz" wrap="square" lIns="0" tIns="8126" rIns="0" bIns="0" rtlCol="0">
            <a:spAutoFit/>
          </a:bodyPr>
          <a:lstStyle/>
          <a:p>
            <a:pPr marL="8125">
              <a:spcBef>
                <a:spcPts val="64"/>
              </a:spcBef>
            </a:pPr>
            <a:r>
              <a:rPr sz="5400" dirty="0">
                <a:solidFill>
                  <a:srgbClr val="682F8D"/>
                </a:solidFill>
                <a:latin typeface="Montserrat Light"/>
                <a:cs typeface="Montserrat Light"/>
              </a:rPr>
              <a:t>0</a:t>
            </a:r>
            <a:r>
              <a:rPr lang="ru-RU" sz="5400" dirty="0">
                <a:solidFill>
                  <a:srgbClr val="682F8D"/>
                </a:solidFill>
                <a:latin typeface="Montserrat Light"/>
                <a:cs typeface="Montserrat Light"/>
              </a:rPr>
              <a:t>3</a:t>
            </a:r>
            <a:endParaRPr sz="5400" dirty="0">
              <a:solidFill>
                <a:srgbClr val="682F8D"/>
              </a:solidFill>
              <a:latin typeface="Montserrat Light"/>
              <a:cs typeface="Montserrat Ligh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555261" y="390958"/>
            <a:ext cx="8037148" cy="503726"/>
          </a:xfrm>
          <a:prstGeom prst="rect">
            <a:avLst/>
          </a:prstGeom>
        </p:spPr>
        <p:txBody>
          <a:bodyPr vert="horz" wrap="square" lIns="0" tIns="8126" rIns="0" bIns="0" rtlCol="0">
            <a:spAutoFit/>
          </a:bodyPr>
          <a:lstStyle/>
          <a:p>
            <a:pPr marL="8125" marR="3250" algn="ctr">
              <a:lnSpc>
                <a:spcPct val="114900"/>
              </a:lnSpc>
              <a:spcBef>
                <a:spcPts val="64"/>
              </a:spcBef>
            </a:pPr>
            <a:r>
              <a:rPr lang="ru-RU" sz="1400" b="1" spc="-6" dirty="0">
                <a:solidFill>
                  <a:srgbClr val="682F8D"/>
                </a:solidFill>
                <a:latin typeface="Montserrat"/>
                <a:cs typeface="Montserrat"/>
              </a:rPr>
              <a:t>Направления деятельности МОЦ </a:t>
            </a:r>
            <a:r>
              <a:rPr lang="ru-RU" sz="1400" b="1" spc="-6" dirty="0">
                <a:solidFill>
                  <a:srgbClr val="FF0000"/>
                </a:solidFill>
                <a:latin typeface="Montserrat"/>
                <a:cs typeface="Montserrat"/>
              </a:rPr>
              <a:t>Сосьвинского  городского округа </a:t>
            </a:r>
            <a:r>
              <a:rPr lang="ru-RU" sz="1400" b="1" spc="-6" dirty="0">
                <a:solidFill>
                  <a:srgbClr val="682F8D"/>
                </a:solidFill>
                <a:latin typeface="Montserrat"/>
                <a:cs typeface="Montserrat"/>
              </a:rPr>
              <a:t>не реализует. </a:t>
            </a:r>
          </a:p>
          <a:p>
            <a:pPr marL="8125" marR="3250" algn="ctr">
              <a:lnSpc>
                <a:spcPct val="114900"/>
              </a:lnSpc>
              <a:spcBef>
                <a:spcPts val="64"/>
              </a:spcBef>
            </a:pPr>
            <a:r>
              <a:rPr lang="ru-RU" sz="1400" b="1" spc="-6" dirty="0">
                <a:solidFill>
                  <a:srgbClr val="682F8D"/>
                </a:solidFill>
                <a:latin typeface="Montserrat"/>
                <a:cs typeface="Montserrat"/>
              </a:rPr>
              <a:t>Почему они не являются актуальными?</a:t>
            </a:r>
            <a:endParaRPr sz="1400" b="1" dirty="0">
              <a:solidFill>
                <a:srgbClr val="FF0000"/>
              </a:solidFill>
              <a:latin typeface="Montserrat"/>
              <a:cs typeface="Montserrat"/>
            </a:endParaRPr>
          </a:p>
        </p:txBody>
      </p:sp>
      <p:sp>
        <p:nvSpPr>
          <p:cNvPr id="17" name="object 2"/>
          <p:cNvSpPr txBox="1"/>
          <p:nvPr/>
        </p:nvSpPr>
        <p:spPr>
          <a:xfrm>
            <a:off x="1867994" y="2081951"/>
            <a:ext cx="3488216" cy="558971"/>
          </a:xfrm>
          <a:prstGeom prst="rect">
            <a:avLst/>
          </a:prstGeom>
        </p:spPr>
        <p:txBody>
          <a:bodyPr vert="horz" wrap="square" lIns="0" tIns="7719" rIns="0" bIns="0" rtlCol="0">
            <a:spAutoFit/>
          </a:bodyPr>
          <a:lstStyle/>
          <a:p>
            <a:pPr marL="8125">
              <a:spcBef>
                <a:spcPts val="61"/>
              </a:spcBef>
            </a:pPr>
            <a:r>
              <a:rPr lang="ru-RU" sz="1791" spc="-3" dirty="0">
                <a:solidFill>
                  <a:srgbClr val="682F8D"/>
                </a:solidFill>
                <a:latin typeface="Montserrat"/>
                <a:cs typeface="Montserrat"/>
              </a:rPr>
              <a:t>Реализация сетевых программ</a:t>
            </a:r>
            <a:endParaRPr sz="1791" dirty="0">
              <a:solidFill>
                <a:srgbClr val="682F8D"/>
              </a:solidFill>
              <a:latin typeface="Montserrat"/>
              <a:cs typeface="Montserrat"/>
            </a:endParaRPr>
          </a:p>
        </p:txBody>
      </p:sp>
      <p:sp>
        <p:nvSpPr>
          <p:cNvPr id="18" name="object 10"/>
          <p:cNvSpPr/>
          <p:nvPr/>
        </p:nvSpPr>
        <p:spPr>
          <a:xfrm>
            <a:off x="1308771" y="4859106"/>
            <a:ext cx="110121" cy="110122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5" name="Прямоугольник 4"/>
          <p:cNvSpPr/>
          <p:nvPr/>
        </p:nvSpPr>
        <p:spPr>
          <a:xfrm>
            <a:off x="1763728" y="4535940"/>
            <a:ext cx="33270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25">
              <a:spcBef>
                <a:spcPts val="61"/>
              </a:spcBef>
            </a:pPr>
            <a:r>
              <a:rPr lang="ru-RU" spc="-3" dirty="0">
                <a:solidFill>
                  <a:srgbClr val="682F8D"/>
                </a:solidFill>
                <a:latin typeface="Montserrat"/>
                <a:cs typeface="Montserrat"/>
              </a:rPr>
              <a:t>Организация работы с представителями реального сектора экономики</a:t>
            </a:r>
            <a:endParaRPr lang="ru-RU" dirty="0">
              <a:solidFill>
                <a:srgbClr val="682F8D"/>
              </a:solidFill>
              <a:latin typeface="Montserrat"/>
              <a:cs typeface="Montserrat"/>
            </a:endParaRPr>
          </a:p>
        </p:txBody>
      </p:sp>
      <p:sp>
        <p:nvSpPr>
          <p:cNvPr id="16" name="object 3"/>
          <p:cNvSpPr/>
          <p:nvPr/>
        </p:nvSpPr>
        <p:spPr>
          <a:xfrm>
            <a:off x="6734703" y="2151893"/>
            <a:ext cx="110124" cy="110124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19" name="object 3"/>
          <p:cNvSpPr/>
          <p:nvPr/>
        </p:nvSpPr>
        <p:spPr>
          <a:xfrm>
            <a:off x="6734703" y="3239204"/>
            <a:ext cx="110124" cy="110124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20" name="object 3"/>
          <p:cNvSpPr/>
          <p:nvPr/>
        </p:nvSpPr>
        <p:spPr>
          <a:xfrm>
            <a:off x="6763958" y="3857151"/>
            <a:ext cx="110124" cy="110124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21" name="object 3"/>
          <p:cNvSpPr/>
          <p:nvPr/>
        </p:nvSpPr>
        <p:spPr>
          <a:xfrm>
            <a:off x="6708896" y="4872797"/>
            <a:ext cx="110124" cy="110124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23" name="object 2"/>
          <p:cNvSpPr txBox="1"/>
          <p:nvPr/>
        </p:nvSpPr>
        <p:spPr>
          <a:xfrm>
            <a:off x="6996984" y="1677881"/>
            <a:ext cx="4934604" cy="1418437"/>
          </a:xfrm>
          <a:prstGeom prst="rect">
            <a:avLst/>
          </a:prstGeom>
        </p:spPr>
        <p:txBody>
          <a:bodyPr vert="horz" wrap="square" lIns="0" tIns="7719" rIns="0" bIns="0" rtlCol="0">
            <a:spAutoFit/>
          </a:bodyPr>
          <a:lstStyle/>
          <a:p>
            <a:pPr marL="8125">
              <a:spcBef>
                <a:spcPts val="61"/>
              </a:spcBef>
            </a:pPr>
            <a:r>
              <a:rPr lang="ru-RU" sz="1500" b="1" spc="-3" dirty="0">
                <a:solidFill>
                  <a:srgbClr val="521BB5"/>
                </a:solidFill>
                <a:latin typeface="Montserrat"/>
                <a:cs typeface="Montserrat"/>
              </a:rPr>
              <a:t>Осуществляется, не в полном объеме.</a:t>
            </a:r>
          </a:p>
          <a:p>
            <a:pPr marL="8125">
              <a:spcBef>
                <a:spcPts val="61"/>
              </a:spcBef>
            </a:pPr>
            <a:r>
              <a:rPr lang="ru-RU" sz="1500" b="1" spc="-3" dirty="0">
                <a:solidFill>
                  <a:srgbClr val="521BB5"/>
                </a:solidFill>
                <a:latin typeface="Montserrat"/>
                <a:cs typeface="Montserrat"/>
              </a:rPr>
              <a:t>Наибольшим спросом пользуются программы  реализуемые через сетевое взаимодействие образовательных учреждений Сосьвинского городского округа. </a:t>
            </a:r>
          </a:p>
          <a:p>
            <a:pPr marL="8125">
              <a:spcBef>
                <a:spcPts val="61"/>
              </a:spcBef>
            </a:pPr>
            <a:r>
              <a:rPr lang="ru-RU" sz="1500" b="1" spc="-3" dirty="0">
                <a:solidFill>
                  <a:srgbClr val="521BB5"/>
                </a:solidFill>
                <a:latin typeface="Montserrat"/>
                <a:cs typeface="Montserrat"/>
              </a:rPr>
              <a:t>-</a:t>
            </a:r>
            <a:r>
              <a:rPr lang="ru-RU" sz="1500" b="1" spc="-3" dirty="0">
                <a:solidFill>
                  <a:srgbClr val="C00000"/>
                </a:solidFill>
                <a:latin typeface="Montserrat"/>
                <a:cs typeface="Montserrat"/>
              </a:rPr>
              <a:t>38</a:t>
            </a:r>
            <a:r>
              <a:rPr lang="ru-RU" sz="1500" b="1" spc="-3" dirty="0">
                <a:solidFill>
                  <a:srgbClr val="521BB5"/>
                </a:solidFill>
                <a:latin typeface="Montserrat"/>
                <a:cs typeface="Montserrat"/>
              </a:rPr>
              <a:t> программ. Охват обучающихся - </a:t>
            </a:r>
            <a:r>
              <a:rPr lang="ru-RU" sz="1500" b="1" spc="-3" dirty="0">
                <a:solidFill>
                  <a:srgbClr val="C00000"/>
                </a:solidFill>
                <a:latin typeface="Montserrat"/>
                <a:cs typeface="Montserrat"/>
              </a:rPr>
              <a:t>891</a:t>
            </a:r>
            <a:endParaRPr sz="1500" b="1" dirty="0">
              <a:solidFill>
                <a:srgbClr val="C00000"/>
              </a:solidFill>
              <a:latin typeface="Montserrat"/>
              <a:cs typeface="Montserrat"/>
            </a:endParaRPr>
          </a:p>
        </p:txBody>
      </p:sp>
      <p:sp>
        <p:nvSpPr>
          <p:cNvPr id="25" name="object 2"/>
          <p:cNvSpPr txBox="1"/>
          <p:nvPr/>
        </p:nvSpPr>
        <p:spPr>
          <a:xfrm>
            <a:off x="6996984" y="3204049"/>
            <a:ext cx="3762752" cy="238627"/>
          </a:xfrm>
          <a:prstGeom prst="rect">
            <a:avLst/>
          </a:prstGeom>
        </p:spPr>
        <p:txBody>
          <a:bodyPr vert="horz" wrap="square" lIns="0" tIns="7719" rIns="0" bIns="0" rtlCol="0">
            <a:spAutoFit/>
          </a:bodyPr>
          <a:lstStyle/>
          <a:p>
            <a:pPr marL="8125">
              <a:spcBef>
                <a:spcPts val="61"/>
              </a:spcBef>
            </a:pPr>
            <a:r>
              <a:rPr lang="ru-RU" sz="1500" b="1" spc="-3" dirty="0">
                <a:solidFill>
                  <a:srgbClr val="521BB5"/>
                </a:solidFill>
                <a:latin typeface="Montserrat"/>
                <a:cs typeface="Montserrat"/>
              </a:rPr>
              <a:t>Осуществляется </a:t>
            </a:r>
          </a:p>
        </p:txBody>
      </p:sp>
      <p:sp>
        <p:nvSpPr>
          <p:cNvPr id="26" name="object 2"/>
          <p:cNvSpPr txBox="1"/>
          <p:nvPr/>
        </p:nvSpPr>
        <p:spPr>
          <a:xfrm>
            <a:off x="6996984" y="3823457"/>
            <a:ext cx="4701410" cy="238627"/>
          </a:xfrm>
          <a:prstGeom prst="rect">
            <a:avLst/>
          </a:prstGeom>
        </p:spPr>
        <p:txBody>
          <a:bodyPr vert="horz" wrap="square" lIns="0" tIns="7719" rIns="0" bIns="0" rtlCol="0">
            <a:spAutoFit/>
          </a:bodyPr>
          <a:lstStyle/>
          <a:p>
            <a:pPr marL="8125">
              <a:spcBef>
                <a:spcPts val="61"/>
              </a:spcBef>
            </a:pPr>
            <a:r>
              <a:rPr lang="ru-RU" sz="1500" b="1" spc="-3" dirty="0">
                <a:solidFill>
                  <a:srgbClr val="682F8D"/>
                </a:solidFill>
                <a:latin typeface="Montserrat"/>
                <a:cs typeface="Montserrat"/>
              </a:rPr>
              <a:t>Осуществляется </a:t>
            </a:r>
          </a:p>
        </p:txBody>
      </p:sp>
      <p:sp>
        <p:nvSpPr>
          <p:cNvPr id="27" name="object 2"/>
          <p:cNvSpPr txBox="1"/>
          <p:nvPr/>
        </p:nvSpPr>
        <p:spPr>
          <a:xfrm>
            <a:off x="6874082" y="4772474"/>
            <a:ext cx="4824312" cy="1623621"/>
          </a:xfrm>
          <a:prstGeom prst="rect">
            <a:avLst/>
          </a:prstGeom>
        </p:spPr>
        <p:txBody>
          <a:bodyPr vert="horz" wrap="square" lIns="0" tIns="7719" rIns="0" bIns="0" rtlCol="0">
            <a:spAutoFit/>
          </a:bodyPr>
          <a:lstStyle/>
          <a:p>
            <a:pPr marL="8125" algn="just">
              <a:spcBef>
                <a:spcPts val="61"/>
              </a:spcBef>
            </a:pPr>
            <a:r>
              <a:rPr lang="ru-RU" sz="1500" b="1" spc="-3" dirty="0">
                <a:solidFill>
                  <a:srgbClr val="682F8D"/>
                </a:solidFill>
                <a:latin typeface="Montserrat"/>
                <a:cs typeface="Montserrat"/>
              </a:rPr>
              <a:t>В </a:t>
            </a:r>
            <a:r>
              <a:rPr lang="ru-RU" sz="1500" b="1" spc="-3" dirty="0" err="1">
                <a:solidFill>
                  <a:srgbClr val="682F8D"/>
                </a:solidFill>
                <a:latin typeface="Montserrat"/>
                <a:cs typeface="Montserrat"/>
              </a:rPr>
              <a:t>Сосьвинском</a:t>
            </a:r>
            <a:r>
              <a:rPr lang="ru-RU" sz="1500" b="1" spc="-3" dirty="0">
                <a:solidFill>
                  <a:srgbClr val="682F8D"/>
                </a:solidFill>
                <a:latin typeface="Montserrat"/>
                <a:cs typeface="Montserrat"/>
              </a:rPr>
              <a:t> городском округе почти нет производственных предприятий (лесная, деревообрабатывающая промышленность-частные предприниматели), поэтому организация работы с представителями реального сектора экономики в основном осуществляется через всероссийский проект «Билет в будущее» </a:t>
            </a:r>
            <a:endParaRPr sz="1500" b="1" dirty="0">
              <a:solidFill>
                <a:srgbClr val="682F8D"/>
              </a:solidFill>
              <a:latin typeface="Montserrat"/>
              <a:cs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4205970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308770" y="2266203"/>
            <a:ext cx="110124" cy="110124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13" name="object 13"/>
          <p:cNvSpPr/>
          <p:nvPr/>
        </p:nvSpPr>
        <p:spPr>
          <a:xfrm>
            <a:off x="1454945" y="305305"/>
            <a:ext cx="136366" cy="556603"/>
          </a:xfrm>
          <a:custGeom>
            <a:avLst/>
            <a:gdLst/>
            <a:ahLst/>
            <a:cxnLst/>
            <a:rect l="l" t="t" r="r" b="b"/>
            <a:pathLst>
              <a:path h="869950">
                <a:moveTo>
                  <a:pt x="0" y="0"/>
                </a:moveTo>
                <a:lnTo>
                  <a:pt x="0" y="869847"/>
                </a:lnTo>
              </a:path>
            </a:pathLst>
          </a:custGeom>
          <a:ln w="17999">
            <a:solidFill>
              <a:srgbClr val="682F8D"/>
            </a:solidFill>
          </a:ln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14" name="object 14"/>
          <p:cNvSpPr txBox="1"/>
          <p:nvPr/>
        </p:nvSpPr>
        <p:spPr>
          <a:xfrm>
            <a:off x="481201" y="164006"/>
            <a:ext cx="937693" cy="839202"/>
          </a:xfrm>
          <a:prstGeom prst="rect">
            <a:avLst/>
          </a:prstGeom>
        </p:spPr>
        <p:txBody>
          <a:bodyPr vert="horz" wrap="square" lIns="0" tIns="8126" rIns="0" bIns="0" rtlCol="0">
            <a:spAutoFit/>
          </a:bodyPr>
          <a:lstStyle/>
          <a:p>
            <a:pPr marL="8125">
              <a:spcBef>
                <a:spcPts val="64"/>
              </a:spcBef>
            </a:pPr>
            <a:r>
              <a:rPr sz="5400" dirty="0">
                <a:solidFill>
                  <a:srgbClr val="682F8D"/>
                </a:solidFill>
                <a:latin typeface="Montserrat Light"/>
                <a:cs typeface="Montserrat Light"/>
              </a:rPr>
              <a:t>0</a:t>
            </a:r>
            <a:r>
              <a:rPr lang="ru-RU" sz="5400" dirty="0">
                <a:solidFill>
                  <a:srgbClr val="682F8D"/>
                </a:solidFill>
                <a:latin typeface="Montserrat Light"/>
                <a:cs typeface="Montserrat Light"/>
              </a:rPr>
              <a:t>4</a:t>
            </a:r>
            <a:endParaRPr sz="5400" dirty="0">
              <a:solidFill>
                <a:srgbClr val="682F8D"/>
              </a:solidFill>
              <a:latin typeface="Montserrat Light"/>
              <a:cs typeface="Montserrat Ligh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702182" y="331743"/>
            <a:ext cx="7925395" cy="503726"/>
          </a:xfrm>
          <a:prstGeom prst="rect">
            <a:avLst/>
          </a:prstGeom>
        </p:spPr>
        <p:txBody>
          <a:bodyPr vert="horz" wrap="square" lIns="0" tIns="8126" rIns="0" bIns="0" rtlCol="0">
            <a:spAutoFit/>
          </a:bodyPr>
          <a:lstStyle/>
          <a:p>
            <a:pPr marL="8125" marR="3250">
              <a:lnSpc>
                <a:spcPct val="114900"/>
              </a:lnSpc>
              <a:spcBef>
                <a:spcPts val="64"/>
              </a:spcBef>
            </a:pPr>
            <a:r>
              <a:rPr lang="ru-RU" sz="1400" b="1" spc="-6" dirty="0">
                <a:solidFill>
                  <a:srgbClr val="682F8D"/>
                </a:solidFill>
                <a:latin typeface="Montserrat"/>
                <a:cs typeface="Montserrat"/>
              </a:rPr>
              <a:t>Какие направления деятельности </a:t>
            </a:r>
            <a:r>
              <a:rPr lang="ru-RU" sz="1400" b="1" spc="-6" dirty="0">
                <a:solidFill>
                  <a:srgbClr val="C00000"/>
                </a:solidFill>
                <a:latin typeface="Montserrat"/>
                <a:cs typeface="Montserrat"/>
              </a:rPr>
              <a:t>МОЦ Сосьвинского городского округа </a:t>
            </a:r>
            <a:r>
              <a:rPr lang="ru-RU" sz="1400" b="1" spc="-6" dirty="0">
                <a:solidFill>
                  <a:srgbClr val="682F8D"/>
                </a:solidFill>
                <a:latin typeface="Montserrat"/>
                <a:cs typeface="Montserrat"/>
              </a:rPr>
              <a:t>считаются наиболее перспективными</a:t>
            </a:r>
            <a:r>
              <a:rPr lang="ru-RU" sz="1400" b="1" spc="-6" dirty="0">
                <a:solidFill>
                  <a:srgbClr val="7030A0"/>
                </a:solidFill>
                <a:latin typeface="Montserrat"/>
                <a:cs typeface="Montserrat"/>
              </a:rPr>
              <a:t>? Какие из них могут стать ближайшей перспективой для роста и развития? Почему?</a:t>
            </a:r>
            <a:endParaRPr sz="1400" b="1" dirty="0">
              <a:solidFill>
                <a:srgbClr val="FF0000"/>
              </a:solidFill>
              <a:latin typeface="Montserrat"/>
              <a:cs typeface="Montserrat"/>
            </a:endParaRPr>
          </a:p>
        </p:txBody>
      </p:sp>
      <p:sp>
        <p:nvSpPr>
          <p:cNvPr id="17" name="object 2"/>
          <p:cNvSpPr txBox="1"/>
          <p:nvPr/>
        </p:nvSpPr>
        <p:spPr>
          <a:xfrm>
            <a:off x="1867994" y="2215012"/>
            <a:ext cx="3488216" cy="283383"/>
          </a:xfrm>
          <a:prstGeom prst="rect">
            <a:avLst/>
          </a:prstGeom>
        </p:spPr>
        <p:txBody>
          <a:bodyPr vert="horz" wrap="square" lIns="0" tIns="7719" rIns="0" bIns="0" rtlCol="0">
            <a:spAutoFit/>
          </a:bodyPr>
          <a:lstStyle/>
          <a:p>
            <a:pPr marL="8125">
              <a:spcBef>
                <a:spcPts val="61"/>
              </a:spcBef>
            </a:pPr>
            <a:r>
              <a:rPr lang="ru-RU" sz="1791" spc="-3" dirty="0">
                <a:solidFill>
                  <a:srgbClr val="682F8D"/>
                </a:solidFill>
                <a:latin typeface="Montserrat"/>
                <a:cs typeface="Montserrat"/>
              </a:rPr>
              <a:t>Направления деятельности</a:t>
            </a:r>
            <a:endParaRPr sz="1791" dirty="0">
              <a:solidFill>
                <a:srgbClr val="682F8D"/>
              </a:solidFill>
              <a:latin typeface="Montserrat"/>
              <a:cs typeface="Montserra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63730" y="4635696"/>
            <a:ext cx="29437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25">
              <a:spcBef>
                <a:spcPts val="61"/>
              </a:spcBef>
            </a:pPr>
            <a:r>
              <a:rPr lang="ru-RU" spc="-3" dirty="0">
                <a:solidFill>
                  <a:srgbClr val="682F8D"/>
                </a:solidFill>
                <a:latin typeface="Montserrat"/>
                <a:cs typeface="Montserrat"/>
              </a:rPr>
              <a:t>Организация работы с представителями реального сектора экономики</a:t>
            </a:r>
            <a:endParaRPr lang="ru-RU" dirty="0">
              <a:solidFill>
                <a:srgbClr val="682F8D"/>
              </a:solidFill>
              <a:latin typeface="Montserrat"/>
              <a:cs typeface="Montserrat"/>
            </a:endParaRPr>
          </a:p>
        </p:txBody>
      </p:sp>
      <p:sp>
        <p:nvSpPr>
          <p:cNvPr id="16" name="object 3"/>
          <p:cNvSpPr/>
          <p:nvPr/>
        </p:nvSpPr>
        <p:spPr>
          <a:xfrm>
            <a:off x="6167359" y="2246579"/>
            <a:ext cx="110124" cy="110124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23" name="object 2"/>
          <p:cNvSpPr txBox="1"/>
          <p:nvPr/>
        </p:nvSpPr>
        <p:spPr>
          <a:xfrm>
            <a:off x="6462944" y="2077219"/>
            <a:ext cx="5450633" cy="283383"/>
          </a:xfrm>
          <a:prstGeom prst="rect">
            <a:avLst/>
          </a:prstGeom>
        </p:spPr>
        <p:txBody>
          <a:bodyPr vert="horz" wrap="square" lIns="0" tIns="7719" rIns="0" bIns="0" rtlCol="0">
            <a:spAutoFit/>
          </a:bodyPr>
          <a:lstStyle/>
          <a:p>
            <a:pPr marL="8125">
              <a:spcBef>
                <a:spcPts val="61"/>
              </a:spcBef>
            </a:pPr>
            <a:r>
              <a:rPr lang="ru-RU" sz="1791" spc="-3" dirty="0">
                <a:solidFill>
                  <a:srgbClr val="682F8D"/>
                </a:solidFill>
                <a:latin typeface="Montserrat"/>
                <a:cs typeface="Montserrat"/>
              </a:rPr>
              <a:t>Причины, почему необходимо развивать</a:t>
            </a:r>
            <a:endParaRPr sz="1791" dirty="0">
              <a:solidFill>
                <a:srgbClr val="682F8D"/>
              </a:solidFill>
              <a:latin typeface="Montserrat"/>
              <a:cs typeface="Montserrat"/>
            </a:endParaRPr>
          </a:p>
        </p:txBody>
      </p:sp>
      <p:sp>
        <p:nvSpPr>
          <p:cNvPr id="26" name="object 2"/>
          <p:cNvSpPr txBox="1"/>
          <p:nvPr/>
        </p:nvSpPr>
        <p:spPr>
          <a:xfrm>
            <a:off x="5202314" y="4586709"/>
            <a:ext cx="5992428" cy="931124"/>
          </a:xfrm>
          <a:prstGeom prst="rect">
            <a:avLst/>
          </a:prstGeom>
        </p:spPr>
        <p:txBody>
          <a:bodyPr vert="horz" wrap="square" lIns="0" tIns="7719" rIns="0" bIns="0" rtlCol="0">
            <a:spAutoFit/>
          </a:bodyPr>
          <a:lstStyle/>
          <a:p>
            <a:pPr marL="8125">
              <a:spcBef>
                <a:spcPts val="61"/>
              </a:spcBef>
            </a:pPr>
            <a:r>
              <a:rPr lang="ru-RU" sz="1500" b="1" spc="-3" dirty="0">
                <a:solidFill>
                  <a:srgbClr val="521BB5"/>
                </a:solidFill>
                <a:latin typeface="Montserrat"/>
                <a:cs typeface="Montserrat"/>
              </a:rPr>
              <a:t>В </a:t>
            </a:r>
            <a:r>
              <a:rPr lang="ru-RU" sz="1500" b="1" spc="-3" dirty="0" err="1">
                <a:solidFill>
                  <a:srgbClr val="521BB5"/>
                </a:solidFill>
                <a:latin typeface="Montserrat"/>
                <a:cs typeface="Montserrat"/>
              </a:rPr>
              <a:t>Сосьвинском</a:t>
            </a:r>
            <a:r>
              <a:rPr lang="ru-RU" sz="1500" b="1" spc="-3" dirty="0">
                <a:solidFill>
                  <a:srgbClr val="521BB5"/>
                </a:solidFill>
                <a:latin typeface="Montserrat"/>
                <a:cs typeface="Montserrat"/>
              </a:rPr>
              <a:t> городском округе апробируется и внедряется стратегия социально –экономического развития СГО на период до 2035 года. Планируется расширение производственных предприятий, развитие сельского хозяйства, транспортной инфраструктуры.  </a:t>
            </a:r>
            <a:endParaRPr sz="1500" b="1" dirty="0">
              <a:solidFill>
                <a:srgbClr val="521BB5"/>
              </a:solidFill>
              <a:latin typeface="Montserrat"/>
              <a:cs typeface="Montserrat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BF14D03-87FB-4679-85CC-BD39F41BFF2E}"/>
              </a:ext>
            </a:extLst>
          </p:cNvPr>
          <p:cNvSpPr/>
          <p:nvPr/>
        </p:nvSpPr>
        <p:spPr>
          <a:xfrm>
            <a:off x="1867994" y="2760956"/>
            <a:ext cx="2943702" cy="643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25" lvl="0">
              <a:spcBef>
                <a:spcPts val="61"/>
              </a:spcBef>
            </a:pPr>
            <a:r>
              <a:rPr lang="ru-RU" sz="1791" spc="-3" dirty="0">
                <a:solidFill>
                  <a:srgbClr val="682F8D"/>
                </a:solidFill>
                <a:latin typeface="Montserrat"/>
                <a:cs typeface="Montserrat"/>
              </a:rPr>
              <a:t>Реализация сетевых программ</a:t>
            </a:r>
            <a:endParaRPr lang="ru-RU" sz="1791" dirty="0">
              <a:solidFill>
                <a:srgbClr val="682F8D"/>
              </a:solidFill>
              <a:latin typeface="Montserrat"/>
              <a:cs typeface="Montserra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13F3BA-0D7E-437F-8F95-44FC0ECBBC54}"/>
              </a:ext>
            </a:extLst>
          </p:cNvPr>
          <p:cNvSpPr txBox="1"/>
          <p:nvPr/>
        </p:nvSpPr>
        <p:spPr>
          <a:xfrm>
            <a:off x="5063232" y="2688472"/>
            <a:ext cx="7128768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solidFill>
                  <a:srgbClr val="521BB5"/>
                </a:solidFill>
              </a:rPr>
              <a:t>Апробация новых организационных форм сетевых программ по профориентации, обучению аддитивным технологиям, технологиям БПА, блогер (</a:t>
            </a:r>
            <a:r>
              <a:rPr lang="en-US" sz="1500" b="1" dirty="0">
                <a:solidFill>
                  <a:srgbClr val="521BB5"/>
                </a:solidFill>
              </a:rPr>
              <a:t>web log)</a:t>
            </a:r>
            <a:endParaRPr lang="ru-RU" sz="1500" b="1" dirty="0">
              <a:solidFill>
                <a:srgbClr val="521BB5"/>
              </a:solidFill>
            </a:endParaRPr>
          </a:p>
          <a:p>
            <a:r>
              <a:rPr lang="ru-RU" sz="1500" b="1" dirty="0">
                <a:solidFill>
                  <a:srgbClr val="521BB5"/>
                </a:solidFill>
              </a:rPr>
              <a:t> (Согласно результатов  мониторинга обучающихся СГО старшего школьного возраста</a:t>
            </a:r>
            <a:r>
              <a:rPr lang="en-US" sz="1500" b="1" dirty="0">
                <a:solidFill>
                  <a:srgbClr val="521BB5"/>
                </a:solidFill>
              </a:rPr>
              <a:t> </a:t>
            </a:r>
            <a:r>
              <a:rPr lang="ru-RU" sz="1500" b="1" dirty="0">
                <a:solidFill>
                  <a:srgbClr val="521BB5"/>
                </a:solidFill>
              </a:rPr>
              <a:t> «Профессия Будущего», с целью определения направлений сетевых программ в СГО. Было опрошено 100 человек, 20 % респондентов отметили профессии с использованием аддитивных технологий, 30% респондентов отметили профессии с использованием технологии БПА)  </a:t>
            </a:r>
          </a:p>
        </p:txBody>
      </p:sp>
    </p:spTree>
    <p:extLst>
      <p:ext uri="{BB962C8B-B14F-4D97-AF65-F5344CB8AC3E}">
        <p14:creationId xmlns:p14="http://schemas.microsoft.com/office/powerpoint/2010/main" val="347987447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3906</TotalTime>
  <Words>486</Words>
  <Application>Microsoft Office PowerPoint</Application>
  <PresentationFormat>Широкоэкранный</PresentationFormat>
  <Paragraphs>53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Montserrat</vt:lpstr>
      <vt:lpstr>Montserrat Light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Николаевна Юровская</dc:creator>
  <cp:lastModifiedBy>DDT - 5</cp:lastModifiedBy>
  <cp:revision>293</cp:revision>
  <dcterms:created xsi:type="dcterms:W3CDTF">2021-06-04T06:08:56Z</dcterms:created>
  <dcterms:modified xsi:type="dcterms:W3CDTF">2023-12-20T11:31:45Z</dcterms:modified>
</cp:coreProperties>
</file>