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7332663" cy="1011396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41" d="100"/>
          <a:sy n="41" d="100"/>
        </p:scale>
        <p:origin x="2052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9950" y="1655226"/>
            <a:ext cx="6232764" cy="3521157"/>
          </a:xfrm>
        </p:spPr>
        <p:txBody>
          <a:bodyPr anchor="b"/>
          <a:lstStyle>
            <a:lvl1pPr algn="ctr">
              <a:defRPr sz="481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6583" y="5312172"/>
            <a:ext cx="5499497" cy="2441866"/>
          </a:xfrm>
        </p:spPr>
        <p:txBody>
          <a:bodyPr/>
          <a:lstStyle>
            <a:lvl1pPr marL="0" indent="0" algn="ctr">
              <a:buNone/>
              <a:defRPr sz="1925"/>
            </a:lvl1pPr>
            <a:lvl2pPr marL="366629" indent="0" algn="ctr">
              <a:buNone/>
              <a:defRPr sz="1604"/>
            </a:lvl2pPr>
            <a:lvl3pPr marL="733257" indent="0" algn="ctr">
              <a:buNone/>
              <a:defRPr sz="1443"/>
            </a:lvl3pPr>
            <a:lvl4pPr marL="1099886" indent="0" algn="ctr">
              <a:buNone/>
              <a:defRPr sz="1283"/>
            </a:lvl4pPr>
            <a:lvl5pPr marL="1466515" indent="0" algn="ctr">
              <a:buNone/>
              <a:defRPr sz="1283"/>
            </a:lvl5pPr>
            <a:lvl6pPr marL="1833143" indent="0" algn="ctr">
              <a:buNone/>
              <a:defRPr sz="1283"/>
            </a:lvl6pPr>
            <a:lvl7pPr marL="2199772" indent="0" algn="ctr">
              <a:buNone/>
              <a:defRPr sz="1283"/>
            </a:lvl7pPr>
            <a:lvl8pPr marL="2566401" indent="0" algn="ctr">
              <a:buNone/>
              <a:defRPr sz="1283"/>
            </a:lvl8pPr>
            <a:lvl9pPr marL="2933029" indent="0" algn="ctr">
              <a:buNone/>
              <a:defRPr sz="1283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D1F7C-1800-4342-A782-BDEDE7873A11}" type="datetimeFigureOut">
              <a:rPr lang="ru-RU" smtClean="0"/>
              <a:t>24.02.2026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1E852-0592-4CA3-A1A4-3641B2DBCB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79447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D1F7C-1800-4342-A782-BDEDE7873A11}" type="datetimeFigureOut">
              <a:rPr lang="ru-RU" smtClean="0"/>
              <a:t>24.02.2026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1E852-0592-4CA3-A1A4-3641B2DBCB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98203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247438" y="538475"/>
            <a:ext cx="1581105" cy="8571116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121" y="538475"/>
            <a:ext cx="4651658" cy="8571116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D1F7C-1800-4342-A782-BDEDE7873A11}" type="datetimeFigureOut">
              <a:rPr lang="ru-RU" smtClean="0"/>
              <a:t>24.02.2026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1E852-0592-4CA3-A1A4-3641B2DBCB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62503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D1F7C-1800-4342-A782-BDEDE7873A11}" type="datetimeFigureOut">
              <a:rPr lang="ru-RU" smtClean="0"/>
              <a:t>24.02.2026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1E852-0592-4CA3-A1A4-3641B2DBCB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04521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302" y="2521470"/>
            <a:ext cx="6324422" cy="4207127"/>
          </a:xfrm>
        </p:spPr>
        <p:txBody>
          <a:bodyPr anchor="b"/>
          <a:lstStyle>
            <a:lvl1pPr>
              <a:defRPr sz="481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0302" y="6768398"/>
            <a:ext cx="6324422" cy="2212429"/>
          </a:xfrm>
        </p:spPr>
        <p:txBody>
          <a:bodyPr/>
          <a:lstStyle>
            <a:lvl1pPr marL="0" indent="0">
              <a:buNone/>
              <a:defRPr sz="1925">
                <a:solidFill>
                  <a:schemeClr val="tx1"/>
                </a:solidFill>
              </a:defRPr>
            </a:lvl1pPr>
            <a:lvl2pPr marL="366629" indent="0">
              <a:buNone/>
              <a:defRPr sz="1604">
                <a:solidFill>
                  <a:schemeClr val="tx1">
                    <a:tint val="75000"/>
                  </a:schemeClr>
                </a:solidFill>
              </a:defRPr>
            </a:lvl2pPr>
            <a:lvl3pPr marL="733257" indent="0">
              <a:buNone/>
              <a:defRPr sz="1443">
                <a:solidFill>
                  <a:schemeClr val="tx1">
                    <a:tint val="75000"/>
                  </a:schemeClr>
                </a:solidFill>
              </a:defRPr>
            </a:lvl3pPr>
            <a:lvl4pPr marL="1099886" indent="0">
              <a:buNone/>
              <a:defRPr sz="1283">
                <a:solidFill>
                  <a:schemeClr val="tx1">
                    <a:tint val="75000"/>
                  </a:schemeClr>
                </a:solidFill>
              </a:defRPr>
            </a:lvl4pPr>
            <a:lvl5pPr marL="1466515" indent="0">
              <a:buNone/>
              <a:defRPr sz="1283">
                <a:solidFill>
                  <a:schemeClr val="tx1">
                    <a:tint val="75000"/>
                  </a:schemeClr>
                </a:solidFill>
              </a:defRPr>
            </a:lvl5pPr>
            <a:lvl6pPr marL="1833143" indent="0">
              <a:buNone/>
              <a:defRPr sz="1283">
                <a:solidFill>
                  <a:schemeClr val="tx1">
                    <a:tint val="75000"/>
                  </a:schemeClr>
                </a:solidFill>
              </a:defRPr>
            </a:lvl6pPr>
            <a:lvl7pPr marL="2199772" indent="0">
              <a:buNone/>
              <a:defRPr sz="1283">
                <a:solidFill>
                  <a:schemeClr val="tx1">
                    <a:tint val="75000"/>
                  </a:schemeClr>
                </a:solidFill>
              </a:defRPr>
            </a:lvl7pPr>
            <a:lvl8pPr marL="2566401" indent="0">
              <a:buNone/>
              <a:defRPr sz="1283">
                <a:solidFill>
                  <a:schemeClr val="tx1">
                    <a:tint val="75000"/>
                  </a:schemeClr>
                </a:solidFill>
              </a:defRPr>
            </a:lvl8pPr>
            <a:lvl9pPr marL="2933029" indent="0">
              <a:buNone/>
              <a:defRPr sz="128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D1F7C-1800-4342-A782-BDEDE7873A11}" type="datetimeFigureOut">
              <a:rPr lang="ru-RU" smtClean="0"/>
              <a:t>24.02.2026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1E852-0592-4CA3-A1A4-3641B2DBCB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80505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120" y="2692374"/>
            <a:ext cx="3116382" cy="641721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2161" y="2692374"/>
            <a:ext cx="3116382" cy="641721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D1F7C-1800-4342-A782-BDEDE7873A11}" type="datetimeFigureOut">
              <a:rPr lang="ru-RU" smtClean="0"/>
              <a:t>24.02.2026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1E852-0592-4CA3-A1A4-3641B2DBCB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7088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5076" y="538477"/>
            <a:ext cx="6324422" cy="195489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5076" y="2479326"/>
            <a:ext cx="3102060" cy="1215080"/>
          </a:xfrm>
        </p:spPr>
        <p:txBody>
          <a:bodyPr anchor="b"/>
          <a:lstStyle>
            <a:lvl1pPr marL="0" indent="0">
              <a:buNone/>
              <a:defRPr sz="1925" b="1"/>
            </a:lvl1pPr>
            <a:lvl2pPr marL="366629" indent="0">
              <a:buNone/>
              <a:defRPr sz="1604" b="1"/>
            </a:lvl2pPr>
            <a:lvl3pPr marL="733257" indent="0">
              <a:buNone/>
              <a:defRPr sz="1443" b="1"/>
            </a:lvl3pPr>
            <a:lvl4pPr marL="1099886" indent="0">
              <a:buNone/>
              <a:defRPr sz="1283" b="1"/>
            </a:lvl4pPr>
            <a:lvl5pPr marL="1466515" indent="0">
              <a:buNone/>
              <a:defRPr sz="1283" b="1"/>
            </a:lvl5pPr>
            <a:lvl6pPr marL="1833143" indent="0">
              <a:buNone/>
              <a:defRPr sz="1283" b="1"/>
            </a:lvl6pPr>
            <a:lvl7pPr marL="2199772" indent="0">
              <a:buNone/>
              <a:defRPr sz="1283" b="1"/>
            </a:lvl7pPr>
            <a:lvl8pPr marL="2566401" indent="0">
              <a:buNone/>
              <a:defRPr sz="1283" b="1"/>
            </a:lvl8pPr>
            <a:lvl9pPr marL="2933029" indent="0">
              <a:buNone/>
              <a:defRPr sz="1283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5076" y="3694406"/>
            <a:ext cx="3102060" cy="543391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12161" y="2479326"/>
            <a:ext cx="3117337" cy="1215080"/>
          </a:xfrm>
        </p:spPr>
        <p:txBody>
          <a:bodyPr anchor="b"/>
          <a:lstStyle>
            <a:lvl1pPr marL="0" indent="0">
              <a:buNone/>
              <a:defRPr sz="1925" b="1"/>
            </a:lvl1pPr>
            <a:lvl2pPr marL="366629" indent="0">
              <a:buNone/>
              <a:defRPr sz="1604" b="1"/>
            </a:lvl2pPr>
            <a:lvl3pPr marL="733257" indent="0">
              <a:buNone/>
              <a:defRPr sz="1443" b="1"/>
            </a:lvl3pPr>
            <a:lvl4pPr marL="1099886" indent="0">
              <a:buNone/>
              <a:defRPr sz="1283" b="1"/>
            </a:lvl4pPr>
            <a:lvl5pPr marL="1466515" indent="0">
              <a:buNone/>
              <a:defRPr sz="1283" b="1"/>
            </a:lvl5pPr>
            <a:lvl6pPr marL="1833143" indent="0">
              <a:buNone/>
              <a:defRPr sz="1283" b="1"/>
            </a:lvl6pPr>
            <a:lvl7pPr marL="2199772" indent="0">
              <a:buNone/>
              <a:defRPr sz="1283" b="1"/>
            </a:lvl7pPr>
            <a:lvl8pPr marL="2566401" indent="0">
              <a:buNone/>
              <a:defRPr sz="1283" b="1"/>
            </a:lvl8pPr>
            <a:lvl9pPr marL="2933029" indent="0">
              <a:buNone/>
              <a:defRPr sz="1283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2161" y="3694406"/>
            <a:ext cx="3117337" cy="543391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D1F7C-1800-4342-A782-BDEDE7873A11}" type="datetimeFigureOut">
              <a:rPr lang="ru-RU" smtClean="0"/>
              <a:t>24.02.2026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1E852-0592-4CA3-A1A4-3641B2DBCB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55798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D1F7C-1800-4342-A782-BDEDE7873A11}" type="datetimeFigureOut">
              <a:rPr lang="ru-RU" smtClean="0"/>
              <a:t>24.02.2026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1E852-0592-4CA3-A1A4-3641B2DBCB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65063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D1F7C-1800-4342-A782-BDEDE7873A11}" type="datetimeFigureOut">
              <a:rPr lang="ru-RU" smtClean="0"/>
              <a:t>24.02.2026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1E852-0592-4CA3-A1A4-3641B2DBCB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64130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5075" y="674264"/>
            <a:ext cx="2364975" cy="2359925"/>
          </a:xfrm>
        </p:spPr>
        <p:txBody>
          <a:bodyPr anchor="b"/>
          <a:lstStyle>
            <a:lvl1pPr>
              <a:defRPr sz="2566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17337" y="1456226"/>
            <a:ext cx="3712161" cy="7187469"/>
          </a:xfrm>
        </p:spPr>
        <p:txBody>
          <a:bodyPr/>
          <a:lstStyle>
            <a:lvl1pPr>
              <a:defRPr sz="2566"/>
            </a:lvl1pPr>
            <a:lvl2pPr>
              <a:defRPr sz="2245"/>
            </a:lvl2pPr>
            <a:lvl3pPr>
              <a:defRPr sz="1925"/>
            </a:lvl3pPr>
            <a:lvl4pPr>
              <a:defRPr sz="1604"/>
            </a:lvl4pPr>
            <a:lvl5pPr>
              <a:defRPr sz="1604"/>
            </a:lvl5pPr>
            <a:lvl6pPr>
              <a:defRPr sz="1604"/>
            </a:lvl6pPr>
            <a:lvl7pPr>
              <a:defRPr sz="1604"/>
            </a:lvl7pPr>
            <a:lvl8pPr>
              <a:defRPr sz="1604"/>
            </a:lvl8pPr>
            <a:lvl9pPr>
              <a:defRPr sz="1604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5075" y="3034189"/>
            <a:ext cx="2364975" cy="5621210"/>
          </a:xfrm>
        </p:spPr>
        <p:txBody>
          <a:bodyPr/>
          <a:lstStyle>
            <a:lvl1pPr marL="0" indent="0">
              <a:buNone/>
              <a:defRPr sz="1283"/>
            </a:lvl1pPr>
            <a:lvl2pPr marL="366629" indent="0">
              <a:buNone/>
              <a:defRPr sz="1123"/>
            </a:lvl2pPr>
            <a:lvl3pPr marL="733257" indent="0">
              <a:buNone/>
              <a:defRPr sz="962"/>
            </a:lvl3pPr>
            <a:lvl4pPr marL="1099886" indent="0">
              <a:buNone/>
              <a:defRPr sz="802"/>
            </a:lvl4pPr>
            <a:lvl5pPr marL="1466515" indent="0">
              <a:buNone/>
              <a:defRPr sz="802"/>
            </a:lvl5pPr>
            <a:lvl6pPr marL="1833143" indent="0">
              <a:buNone/>
              <a:defRPr sz="802"/>
            </a:lvl6pPr>
            <a:lvl7pPr marL="2199772" indent="0">
              <a:buNone/>
              <a:defRPr sz="802"/>
            </a:lvl7pPr>
            <a:lvl8pPr marL="2566401" indent="0">
              <a:buNone/>
              <a:defRPr sz="802"/>
            </a:lvl8pPr>
            <a:lvl9pPr marL="2933029" indent="0">
              <a:buNone/>
              <a:defRPr sz="802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D1F7C-1800-4342-A782-BDEDE7873A11}" type="datetimeFigureOut">
              <a:rPr lang="ru-RU" smtClean="0"/>
              <a:t>24.02.2026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1E852-0592-4CA3-A1A4-3641B2DBCB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97393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5075" y="674264"/>
            <a:ext cx="2364975" cy="2359925"/>
          </a:xfrm>
        </p:spPr>
        <p:txBody>
          <a:bodyPr anchor="b"/>
          <a:lstStyle>
            <a:lvl1pPr>
              <a:defRPr sz="2566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117337" y="1456226"/>
            <a:ext cx="3712161" cy="7187469"/>
          </a:xfrm>
        </p:spPr>
        <p:txBody>
          <a:bodyPr anchor="t"/>
          <a:lstStyle>
            <a:lvl1pPr marL="0" indent="0">
              <a:buNone/>
              <a:defRPr sz="2566"/>
            </a:lvl1pPr>
            <a:lvl2pPr marL="366629" indent="0">
              <a:buNone/>
              <a:defRPr sz="2245"/>
            </a:lvl2pPr>
            <a:lvl3pPr marL="733257" indent="0">
              <a:buNone/>
              <a:defRPr sz="1925"/>
            </a:lvl3pPr>
            <a:lvl4pPr marL="1099886" indent="0">
              <a:buNone/>
              <a:defRPr sz="1604"/>
            </a:lvl4pPr>
            <a:lvl5pPr marL="1466515" indent="0">
              <a:buNone/>
              <a:defRPr sz="1604"/>
            </a:lvl5pPr>
            <a:lvl6pPr marL="1833143" indent="0">
              <a:buNone/>
              <a:defRPr sz="1604"/>
            </a:lvl6pPr>
            <a:lvl7pPr marL="2199772" indent="0">
              <a:buNone/>
              <a:defRPr sz="1604"/>
            </a:lvl7pPr>
            <a:lvl8pPr marL="2566401" indent="0">
              <a:buNone/>
              <a:defRPr sz="1604"/>
            </a:lvl8pPr>
            <a:lvl9pPr marL="2933029" indent="0">
              <a:buNone/>
              <a:defRPr sz="1604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5075" y="3034189"/>
            <a:ext cx="2364975" cy="5621210"/>
          </a:xfrm>
        </p:spPr>
        <p:txBody>
          <a:bodyPr/>
          <a:lstStyle>
            <a:lvl1pPr marL="0" indent="0">
              <a:buNone/>
              <a:defRPr sz="1283"/>
            </a:lvl1pPr>
            <a:lvl2pPr marL="366629" indent="0">
              <a:buNone/>
              <a:defRPr sz="1123"/>
            </a:lvl2pPr>
            <a:lvl3pPr marL="733257" indent="0">
              <a:buNone/>
              <a:defRPr sz="962"/>
            </a:lvl3pPr>
            <a:lvl4pPr marL="1099886" indent="0">
              <a:buNone/>
              <a:defRPr sz="802"/>
            </a:lvl4pPr>
            <a:lvl5pPr marL="1466515" indent="0">
              <a:buNone/>
              <a:defRPr sz="802"/>
            </a:lvl5pPr>
            <a:lvl6pPr marL="1833143" indent="0">
              <a:buNone/>
              <a:defRPr sz="802"/>
            </a:lvl6pPr>
            <a:lvl7pPr marL="2199772" indent="0">
              <a:buNone/>
              <a:defRPr sz="802"/>
            </a:lvl7pPr>
            <a:lvl8pPr marL="2566401" indent="0">
              <a:buNone/>
              <a:defRPr sz="802"/>
            </a:lvl8pPr>
            <a:lvl9pPr marL="2933029" indent="0">
              <a:buNone/>
              <a:defRPr sz="802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D1F7C-1800-4342-A782-BDEDE7873A11}" type="datetimeFigureOut">
              <a:rPr lang="ru-RU" smtClean="0"/>
              <a:t>24.02.2026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1E852-0592-4CA3-A1A4-3641B2DBCB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6232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4121" y="538477"/>
            <a:ext cx="6324422" cy="19548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121" y="2692374"/>
            <a:ext cx="6324422" cy="64172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121" y="9374147"/>
            <a:ext cx="1649849" cy="5384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6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9D1F7C-1800-4342-A782-BDEDE7873A11}" type="datetimeFigureOut">
              <a:rPr lang="ru-RU" smtClean="0"/>
              <a:t>24.02.2026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28945" y="9374147"/>
            <a:ext cx="2474774" cy="5384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6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178693" y="9374147"/>
            <a:ext cx="1649849" cy="5384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6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41E852-0592-4CA3-A1A4-3641B2DBCB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9929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33257" rtl="0" eaLnBrk="1" latinLnBrk="0" hangingPunct="1">
        <a:lnSpc>
          <a:spcPct val="90000"/>
        </a:lnSpc>
        <a:spcBef>
          <a:spcPct val="0"/>
        </a:spcBef>
        <a:buNone/>
        <a:defRPr sz="352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3314" indent="-183314" algn="l" defTabSz="733257" rtl="0" eaLnBrk="1" latinLnBrk="0" hangingPunct="1">
        <a:lnSpc>
          <a:spcPct val="90000"/>
        </a:lnSpc>
        <a:spcBef>
          <a:spcPts val="802"/>
        </a:spcBef>
        <a:buFont typeface="Arial" panose="020B0604020202020204" pitchFamily="34" charset="0"/>
        <a:buChar char="•"/>
        <a:defRPr sz="2245" kern="1200">
          <a:solidFill>
            <a:schemeClr val="tx1"/>
          </a:solidFill>
          <a:latin typeface="+mn-lt"/>
          <a:ea typeface="+mn-ea"/>
          <a:cs typeface="+mn-cs"/>
        </a:defRPr>
      </a:lvl1pPr>
      <a:lvl2pPr marL="549943" indent="-183314" algn="l" defTabSz="733257" rtl="0" eaLnBrk="1" latinLnBrk="0" hangingPunct="1">
        <a:lnSpc>
          <a:spcPct val="90000"/>
        </a:lnSpc>
        <a:spcBef>
          <a:spcPts val="401"/>
        </a:spcBef>
        <a:buFont typeface="Arial" panose="020B0604020202020204" pitchFamily="34" charset="0"/>
        <a:buChar char="•"/>
        <a:defRPr sz="1925" kern="1200">
          <a:solidFill>
            <a:schemeClr val="tx1"/>
          </a:solidFill>
          <a:latin typeface="+mn-lt"/>
          <a:ea typeface="+mn-ea"/>
          <a:cs typeface="+mn-cs"/>
        </a:defRPr>
      </a:lvl2pPr>
      <a:lvl3pPr marL="916572" indent="-183314" algn="l" defTabSz="733257" rtl="0" eaLnBrk="1" latinLnBrk="0" hangingPunct="1">
        <a:lnSpc>
          <a:spcPct val="90000"/>
        </a:lnSpc>
        <a:spcBef>
          <a:spcPts val="401"/>
        </a:spcBef>
        <a:buFont typeface="Arial" panose="020B0604020202020204" pitchFamily="34" charset="0"/>
        <a:buChar char="•"/>
        <a:defRPr sz="1604" kern="1200">
          <a:solidFill>
            <a:schemeClr val="tx1"/>
          </a:solidFill>
          <a:latin typeface="+mn-lt"/>
          <a:ea typeface="+mn-ea"/>
          <a:cs typeface="+mn-cs"/>
        </a:defRPr>
      </a:lvl3pPr>
      <a:lvl4pPr marL="1283200" indent="-183314" algn="l" defTabSz="733257" rtl="0" eaLnBrk="1" latinLnBrk="0" hangingPunct="1">
        <a:lnSpc>
          <a:spcPct val="90000"/>
        </a:lnSpc>
        <a:spcBef>
          <a:spcPts val="401"/>
        </a:spcBef>
        <a:buFont typeface="Arial" panose="020B0604020202020204" pitchFamily="34" charset="0"/>
        <a:buChar char="•"/>
        <a:defRPr sz="1443" kern="1200">
          <a:solidFill>
            <a:schemeClr val="tx1"/>
          </a:solidFill>
          <a:latin typeface="+mn-lt"/>
          <a:ea typeface="+mn-ea"/>
          <a:cs typeface="+mn-cs"/>
        </a:defRPr>
      </a:lvl4pPr>
      <a:lvl5pPr marL="1649829" indent="-183314" algn="l" defTabSz="733257" rtl="0" eaLnBrk="1" latinLnBrk="0" hangingPunct="1">
        <a:lnSpc>
          <a:spcPct val="90000"/>
        </a:lnSpc>
        <a:spcBef>
          <a:spcPts val="401"/>
        </a:spcBef>
        <a:buFont typeface="Arial" panose="020B0604020202020204" pitchFamily="34" charset="0"/>
        <a:buChar char="•"/>
        <a:defRPr sz="1443" kern="1200">
          <a:solidFill>
            <a:schemeClr val="tx1"/>
          </a:solidFill>
          <a:latin typeface="+mn-lt"/>
          <a:ea typeface="+mn-ea"/>
          <a:cs typeface="+mn-cs"/>
        </a:defRPr>
      </a:lvl5pPr>
      <a:lvl6pPr marL="2016458" indent="-183314" algn="l" defTabSz="733257" rtl="0" eaLnBrk="1" latinLnBrk="0" hangingPunct="1">
        <a:lnSpc>
          <a:spcPct val="90000"/>
        </a:lnSpc>
        <a:spcBef>
          <a:spcPts val="401"/>
        </a:spcBef>
        <a:buFont typeface="Arial" panose="020B0604020202020204" pitchFamily="34" charset="0"/>
        <a:buChar char="•"/>
        <a:defRPr sz="1443" kern="1200">
          <a:solidFill>
            <a:schemeClr val="tx1"/>
          </a:solidFill>
          <a:latin typeface="+mn-lt"/>
          <a:ea typeface="+mn-ea"/>
          <a:cs typeface="+mn-cs"/>
        </a:defRPr>
      </a:lvl6pPr>
      <a:lvl7pPr marL="2383086" indent="-183314" algn="l" defTabSz="733257" rtl="0" eaLnBrk="1" latinLnBrk="0" hangingPunct="1">
        <a:lnSpc>
          <a:spcPct val="90000"/>
        </a:lnSpc>
        <a:spcBef>
          <a:spcPts val="401"/>
        </a:spcBef>
        <a:buFont typeface="Arial" panose="020B0604020202020204" pitchFamily="34" charset="0"/>
        <a:buChar char="•"/>
        <a:defRPr sz="1443" kern="1200">
          <a:solidFill>
            <a:schemeClr val="tx1"/>
          </a:solidFill>
          <a:latin typeface="+mn-lt"/>
          <a:ea typeface="+mn-ea"/>
          <a:cs typeface="+mn-cs"/>
        </a:defRPr>
      </a:lvl7pPr>
      <a:lvl8pPr marL="2749715" indent="-183314" algn="l" defTabSz="733257" rtl="0" eaLnBrk="1" latinLnBrk="0" hangingPunct="1">
        <a:lnSpc>
          <a:spcPct val="90000"/>
        </a:lnSpc>
        <a:spcBef>
          <a:spcPts val="401"/>
        </a:spcBef>
        <a:buFont typeface="Arial" panose="020B0604020202020204" pitchFamily="34" charset="0"/>
        <a:buChar char="•"/>
        <a:defRPr sz="1443" kern="1200">
          <a:solidFill>
            <a:schemeClr val="tx1"/>
          </a:solidFill>
          <a:latin typeface="+mn-lt"/>
          <a:ea typeface="+mn-ea"/>
          <a:cs typeface="+mn-cs"/>
        </a:defRPr>
      </a:lvl8pPr>
      <a:lvl9pPr marL="3116344" indent="-183314" algn="l" defTabSz="733257" rtl="0" eaLnBrk="1" latinLnBrk="0" hangingPunct="1">
        <a:lnSpc>
          <a:spcPct val="90000"/>
        </a:lnSpc>
        <a:spcBef>
          <a:spcPts val="401"/>
        </a:spcBef>
        <a:buFont typeface="Arial" panose="020B0604020202020204" pitchFamily="34" charset="0"/>
        <a:buChar char="•"/>
        <a:defRPr sz="144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33257" rtl="0" eaLnBrk="1" latinLnBrk="0" hangingPunct="1">
        <a:defRPr sz="1443" kern="1200">
          <a:solidFill>
            <a:schemeClr val="tx1"/>
          </a:solidFill>
          <a:latin typeface="+mn-lt"/>
          <a:ea typeface="+mn-ea"/>
          <a:cs typeface="+mn-cs"/>
        </a:defRPr>
      </a:lvl1pPr>
      <a:lvl2pPr marL="366629" algn="l" defTabSz="733257" rtl="0" eaLnBrk="1" latinLnBrk="0" hangingPunct="1">
        <a:defRPr sz="1443" kern="1200">
          <a:solidFill>
            <a:schemeClr val="tx1"/>
          </a:solidFill>
          <a:latin typeface="+mn-lt"/>
          <a:ea typeface="+mn-ea"/>
          <a:cs typeface="+mn-cs"/>
        </a:defRPr>
      </a:lvl2pPr>
      <a:lvl3pPr marL="733257" algn="l" defTabSz="733257" rtl="0" eaLnBrk="1" latinLnBrk="0" hangingPunct="1">
        <a:defRPr sz="1443" kern="1200">
          <a:solidFill>
            <a:schemeClr val="tx1"/>
          </a:solidFill>
          <a:latin typeface="+mn-lt"/>
          <a:ea typeface="+mn-ea"/>
          <a:cs typeface="+mn-cs"/>
        </a:defRPr>
      </a:lvl3pPr>
      <a:lvl4pPr marL="1099886" algn="l" defTabSz="733257" rtl="0" eaLnBrk="1" latinLnBrk="0" hangingPunct="1">
        <a:defRPr sz="1443" kern="1200">
          <a:solidFill>
            <a:schemeClr val="tx1"/>
          </a:solidFill>
          <a:latin typeface="+mn-lt"/>
          <a:ea typeface="+mn-ea"/>
          <a:cs typeface="+mn-cs"/>
        </a:defRPr>
      </a:lvl4pPr>
      <a:lvl5pPr marL="1466515" algn="l" defTabSz="733257" rtl="0" eaLnBrk="1" latinLnBrk="0" hangingPunct="1">
        <a:defRPr sz="1443" kern="1200">
          <a:solidFill>
            <a:schemeClr val="tx1"/>
          </a:solidFill>
          <a:latin typeface="+mn-lt"/>
          <a:ea typeface="+mn-ea"/>
          <a:cs typeface="+mn-cs"/>
        </a:defRPr>
      </a:lvl5pPr>
      <a:lvl6pPr marL="1833143" algn="l" defTabSz="733257" rtl="0" eaLnBrk="1" latinLnBrk="0" hangingPunct="1">
        <a:defRPr sz="1443" kern="1200">
          <a:solidFill>
            <a:schemeClr val="tx1"/>
          </a:solidFill>
          <a:latin typeface="+mn-lt"/>
          <a:ea typeface="+mn-ea"/>
          <a:cs typeface="+mn-cs"/>
        </a:defRPr>
      </a:lvl6pPr>
      <a:lvl7pPr marL="2199772" algn="l" defTabSz="733257" rtl="0" eaLnBrk="1" latinLnBrk="0" hangingPunct="1">
        <a:defRPr sz="1443" kern="1200">
          <a:solidFill>
            <a:schemeClr val="tx1"/>
          </a:solidFill>
          <a:latin typeface="+mn-lt"/>
          <a:ea typeface="+mn-ea"/>
          <a:cs typeface="+mn-cs"/>
        </a:defRPr>
      </a:lvl7pPr>
      <a:lvl8pPr marL="2566401" algn="l" defTabSz="733257" rtl="0" eaLnBrk="1" latinLnBrk="0" hangingPunct="1">
        <a:defRPr sz="1443" kern="1200">
          <a:solidFill>
            <a:schemeClr val="tx1"/>
          </a:solidFill>
          <a:latin typeface="+mn-lt"/>
          <a:ea typeface="+mn-ea"/>
          <a:cs typeface="+mn-cs"/>
        </a:defRPr>
      </a:lvl8pPr>
      <a:lvl9pPr marL="2933029" algn="l" defTabSz="733257" rtl="0" eaLnBrk="1" latinLnBrk="0" hangingPunct="1">
        <a:defRPr sz="144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4000" b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313" r="100000">
                        <a14:foregroundMark x1="37188" y1="24688" x2="62813" y2="31875"/>
                        <a14:foregroundMark x1="70313" y1="31875" x2="64375" y2="35938"/>
                        <a14:foregroundMark x1="74688" y1="38750" x2="54063" y2="60313"/>
                        <a14:foregroundMark x1="46563" y1="69375" x2="15625" y2="47188"/>
                        <a14:foregroundMark x1="44063" y1="32813" x2="56250" y2="19063"/>
                        <a14:foregroundMark x1="48750" y1="70313" x2="30000" y2="79688"/>
                        <a14:foregroundMark x1="83438" y1="53750" x2="81563" y2="50938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428626" y="4394996"/>
            <a:ext cx="5847554" cy="5847554"/>
          </a:xfrm>
          <a:prstGeom prst="rect">
            <a:avLst/>
          </a:prstGeom>
        </p:spPr>
      </p:pic>
      <p:sp>
        <p:nvSpPr>
          <p:cNvPr id="5" name="Скругленный прямоугольник 4"/>
          <p:cNvSpPr/>
          <p:nvPr/>
        </p:nvSpPr>
        <p:spPr>
          <a:xfrm>
            <a:off x="185737" y="171450"/>
            <a:ext cx="6986587" cy="9801225"/>
          </a:xfrm>
          <a:prstGeom prst="roundRect">
            <a:avLst>
              <a:gd name="adj" fmla="val 9683"/>
            </a:avLst>
          </a:prstGeom>
          <a:noFill/>
          <a:ln w="571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11111" y="3010440"/>
            <a:ext cx="7335837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i="0" dirty="0" smtClean="0">
                <a:solidFill>
                  <a:srgbClr val="181818"/>
                </a:solidFill>
                <a:effectLst/>
                <a:latin typeface="a_Simpler3D" panose="04020904020B03060204" pitchFamily="82" charset="-52"/>
                <a:cs typeface="MV Boli" panose="02000500030200090000" pitchFamily="2" charset="0"/>
              </a:rPr>
              <a:t>«Профилактика ОРВИ и гриппа»</a:t>
            </a:r>
            <a:endParaRPr lang="ru-RU" sz="4000" i="0" dirty="0">
              <a:solidFill>
                <a:srgbClr val="181818"/>
              </a:solidFill>
              <a:effectLst/>
              <a:latin typeface="a_Simpler3D" panose="04020904020B03060204" pitchFamily="82" charset="-52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61846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4000" b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кругленный прямоугольник 4"/>
          <p:cNvSpPr/>
          <p:nvPr/>
        </p:nvSpPr>
        <p:spPr>
          <a:xfrm>
            <a:off x="185737" y="171450"/>
            <a:ext cx="6986587" cy="9801225"/>
          </a:xfrm>
          <a:prstGeom prst="roundRect">
            <a:avLst>
              <a:gd name="adj" fmla="val 9683"/>
            </a:avLst>
          </a:prstGeom>
          <a:noFill/>
          <a:ln w="571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511526" y="603488"/>
            <a:ext cx="666079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b="0" i="0" dirty="0" smtClean="0">
                <a:solidFill>
                  <a:srgbClr val="000000"/>
                </a:solidFill>
                <a:effectLst/>
                <a:latin typeface="a_Simpler3D" panose="04020904020B03060204" pitchFamily="82" charset="-52"/>
              </a:rPr>
              <a:t>Что такое грипп и ОРВИ</a:t>
            </a:r>
            <a:r>
              <a:rPr lang="en-US" sz="4000" b="0" i="0" dirty="0" smtClean="0">
                <a:solidFill>
                  <a:srgbClr val="000000"/>
                </a:solidFill>
                <a:effectLst/>
                <a:latin typeface="Roboto"/>
              </a:rPr>
              <a:t>:</a:t>
            </a:r>
            <a:endParaRPr lang="ru-RU" sz="4000" dirty="0">
              <a:latin typeface="a_Simpler3D" panose="04020904020B03060204" pitchFamily="82" charset="-52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19084" y="1671707"/>
            <a:ext cx="6719891" cy="79406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000" b="0" i="0" dirty="0" smtClean="0">
                <a:solidFill>
                  <a:srgbClr val="000000"/>
                </a:solidFill>
                <a:effectLst/>
                <a:latin typeface="Monotype Corsiva" panose="03010101010201010101" pitchFamily="66" charset="0"/>
              </a:rPr>
              <a:t>В холодное время года дети особенно подвержены острым респираторным вирусным инфекциям (ОРВИ) и гриппу. Важно знать, что это разные заболевания, хотя симптомы у них могут быть похожи.</a:t>
            </a:r>
            <a:r>
              <a:rPr lang="ru-RU" sz="3000" dirty="0" smtClean="0">
                <a:latin typeface="Monotype Corsiva" panose="03010101010201010101" pitchFamily="66" charset="0"/>
              </a:rPr>
              <a:t/>
            </a:r>
            <a:br>
              <a:rPr lang="ru-RU" sz="3000" dirty="0" smtClean="0">
                <a:latin typeface="Monotype Corsiva" panose="03010101010201010101" pitchFamily="66" charset="0"/>
              </a:rPr>
            </a:br>
            <a:r>
              <a:rPr lang="ru-RU" sz="3000" dirty="0" smtClean="0">
                <a:latin typeface="Monotype Corsiva" panose="03010101010201010101" pitchFamily="66" charset="0"/>
              </a:rPr>
              <a:t/>
            </a:r>
            <a:br>
              <a:rPr lang="ru-RU" sz="3000" dirty="0" smtClean="0">
                <a:latin typeface="Monotype Corsiva" panose="03010101010201010101" pitchFamily="66" charset="0"/>
              </a:rPr>
            </a:br>
            <a:r>
              <a:rPr lang="ru-RU" sz="3000" b="0" i="0" dirty="0" smtClean="0">
                <a:solidFill>
                  <a:srgbClr val="000000"/>
                </a:solidFill>
                <a:effectLst/>
                <a:latin typeface="Monotype Corsiva" panose="03010101010201010101" pitchFamily="66" charset="0"/>
              </a:rPr>
              <a:t>• ОРВИ (острые респираторные вирусные инфекции) – это группа заболеваний, вызываемых различными вирусами (аденовирусы, </a:t>
            </a:r>
            <a:r>
              <a:rPr lang="ru-RU" sz="3000" b="0" i="0" dirty="0" err="1" smtClean="0">
                <a:solidFill>
                  <a:srgbClr val="000000"/>
                </a:solidFill>
                <a:effectLst/>
                <a:latin typeface="Monotype Corsiva" panose="03010101010201010101" pitchFamily="66" charset="0"/>
              </a:rPr>
              <a:t>риновирусы</a:t>
            </a:r>
            <a:r>
              <a:rPr lang="ru-RU" sz="3000" b="0" i="0" dirty="0" smtClean="0">
                <a:solidFill>
                  <a:srgbClr val="000000"/>
                </a:solidFill>
                <a:effectLst/>
                <a:latin typeface="Monotype Corsiva" panose="03010101010201010101" pitchFamily="66" charset="0"/>
              </a:rPr>
              <a:t>, </a:t>
            </a:r>
            <a:r>
              <a:rPr lang="ru-RU" sz="3000" b="0" i="0" dirty="0" err="1" smtClean="0">
                <a:solidFill>
                  <a:srgbClr val="000000"/>
                </a:solidFill>
                <a:effectLst/>
                <a:latin typeface="Monotype Corsiva" panose="03010101010201010101" pitchFamily="66" charset="0"/>
              </a:rPr>
              <a:t>реовирусы</a:t>
            </a:r>
            <a:r>
              <a:rPr lang="ru-RU" sz="3000" b="0" i="0" dirty="0" smtClean="0">
                <a:solidFill>
                  <a:srgbClr val="000000"/>
                </a:solidFill>
                <a:effectLst/>
                <a:latin typeface="Monotype Corsiva" panose="03010101010201010101" pitchFamily="66" charset="0"/>
              </a:rPr>
              <a:t> и др.). ОРВИ поражают верхние дыхательные пути (нос, горло, трахею).</a:t>
            </a:r>
            <a:r>
              <a:rPr lang="ru-RU" sz="3000" dirty="0" smtClean="0">
                <a:latin typeface="Monotype Corsiva" panose="03010101010201010101" pitchFamily="66" charset="0"/>
              </a:rPr>
              <a:t/>
            </a:r>
            <a:br>
              <a:rPr lang="ru-RU" sz="3000" dirty="0" smtClean="0">
                <a:latin typeface="Monotype Corsiva" panose="03010101010201010101" pitchFamily="66" charset="0"/>
              </a:rPr>
            </a:br>
            <a:r>
              <a:rPr lang="ru-RU" sz="3000" b="0" i="0" dirty="0" smtClean="0">
                <a:solidFill>
                  <a:srgbClr val="000000"/>
                </a:solidFill>
                <a:effectLst/>
                <a:latin typeface="Monotype Corsiva" panose="03010101010201010101" pitchFamily="66" charset="0"/>
              </a:rPr>
              <a:t>• Грипп – это острое инфекционное заболевание, вызываемое вирусами гриппа А, В и С. Грипп протекает тяжелее, чем ОРВИ, и может приводить к серьезным осложнениям.</a:t>
            </a:r>
            <a:endParaRPr lang="ru-RU" sz="3000" dirty="0">
              <a:latin typeface="Monotype Corsiva" panose="03010101010201010101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71218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4000" b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кругленный прямоугольник 4"/>
          <p:cNvSpPr/>
          <p:nvPr/>
        </p:nvSpPr>
        <p:spPr>
          <a:xfrm>
            <a:off x="185737" y="171450"/>
            <a:ext cx="6986587" cy="9801225"/>
          </a:xfrm>
          <a:prstGeom prst="roundRect">
            <a:avLst>
              <a:gd name="adj" fmla="val 9683"/>
            </a:avLst>
          </a:prstGeom>
          <a:noFill/>
          <a:ln w="571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-33339" y="632510"/>
            <a:ext cx="742473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0" i="0" dirty="0" smtClean="0">
                <a:solidFill>
                  <a:srgbClr val="000000"/>
                </a:solidFill>
                <a:effectLst/>
                <a:latin typeface="a_Simpler3D" panose="04020904020B03060204" pitchFamily="82" charset="-52"/>
              </a:rPr>
              <a:t>Что делать, если ребенок заболел</a:t>
            </a:r>
            <a:r>
              <a:rPr lang="en-US" sz="3600" b="0" i="0" dirty="0" smtClean="0">
                <a:solidFill>
                  <a:srgbClr val="000000"/>
                </a:solidFill>
                <a:effectLst/>
                <a:latin typeface="Roboto"/>
              </a:rPr>
              <a:t>:</a:t>
            </a:r>
            <a:endParaRPr lang="ru-RU" sz="3600" dirty="0">
              <a:latin typeface="a_Simpler3D" panose="04020904020B03060204" pitchFamily="82" charset="-52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85737" y="1832839"/>
            <a:ext cx="6986587" cy="74789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000" dirty="0">
                <a:latin typeface="Monotype Corsiva" panose="03010101010201010101" pitchFamily="66" charset="0"/>
              </a:rPr>
              <a:t>При появлении первых признаков заболевания (повышение температуры, кашель, насморк, боль в горле, слабость) необходимо:</a:t>
            </a:r>
            <a:br>
              <a:rPr lang="ru-RU" sz="3000" dirty="0">
                <a:latin typeface="Monotype Corsiva" panose="03010101010201010101" pitchFamily="66" charset="0"/>
              </a:rPr>
            </a:br>
            <a:r>
              <a:rPr lang="ru-RU" sz="3000" dirty="0">
                <a:latin typeface="Monotype Corsiva" panose="03010101010201010101" pitchFamily="66" charset="0"/>
              </a:rPr>
              <a:t/>
            </a:r>
            <a:br>
              <a:rPr lang="ru-RU" sz="3000" dirty="0">
                <a:latin typeface="Monotype Corsiva" panose="03010101010201010101" pitchFamily="66" charset="0"/>
              </a:rPr>
            </a:br>
            <a:r>
              <a:rPr lang="ru-RU" sz="3000" dirty="0">
                <a:latin typeface="Monotype Corsiva" panose="03010101010201010101" pitchFamily="66" charset="0"/>
              </a:rPr>
              <a:t>• Оставить ребенка дома и вызвать врача. Самолечение опасно! Только врач может правильно поставить диагноз и назначить лечение.</a:t>
            </a:r>
            <a:br>
              <a:rPr lang="ru-RU" sz="3000" dirty="0">
                <a:latin typeface="Monotype Corsiva" panose="03010101010201010101" pitchFamily="66" charset="0"/>
              </a:rPr>
            </a:br>
            <a:r>
              <a:rPr lang="ru-RU" sz="3000" dirty="0">
                <a:latin typeface="Monotype Corsiva" panose="03010101010201010101" pitchFamily="66" charset="0"/>
              </a:rPr>
              <a:t>• Обеспечить ребенку постельный режим.</a:t>
            </a:r>
            <a:br>
              <a:rPr lang="ru-RU" sz="3000" dirty="0">
                <a:latin typeface="Monotype Corsiva" panose="03010101010201010101" pitchFamily="66" charset="0"/>
              </a:rPr>
            </a:br>
            <a:r>
              <a:rPr lang="ru-RU" sz="3000" dirty="0">
                <a:latin typeface="Monotype Corsiva" panose="03010101010201010101" pitchFamily="66" charset="0"/>
              </a:rPr>
              <a:t>• Давать ребенку обильное теплое питье (чай, компот, морс, отвар шиповника).</a:t>
            </a:r>
            <a:br>
              <a:rPr lang="ru-RU" sz="3000" dirty="0">
                <a:latin typeface="Monotype Corsiva" panose="03010101010201010101" pitchFamily="66" charset="0"/>
              </a:rPr>
            </a:br>
            <a:r>
              <a:rPr lang="ru-RU" sz="3000" dirty="0">
                <a:latin typeface="Monotype Corsiva" panose="03010101010201010101" pitchFamily="66" charset="0"/>
              </a:rPr>
              <a:t>• Регулярно проветривать помещение.</a:t>
            </a:r>
            <a:br>
              <a:rPr lang="ru-RU" sz="3000" dirty="0">
                <a:latin typeface="Monotype Corsiva" panose="03010101010201010101" pitchFamily="66" charset="0"/>
              </a:rPr>
            </a:br>
            <a:r>
              <a:rPr lang="ru-RU" sz="3000" dirty="0">
                <a:latin typeface="Monotype Corsiva" panose="03010101010201010101" pitchFamily="66" charset="0"/>
              </a:rPr>
              <a:t>• Проводить влажную уборку в комнате.</a:t>
            </a:r>
            <a:br>
              <a:rPr lang="ru-RU" sz="3000" dirty="0">
                <a:latin typeface="Monotype Corsiva" panose="03010101010201010101" pitchFamily="66" charset="0"/>
              </a:rPr>
            </a:br>
            <a:r>
              <a:rPr lang="ru-RU" sz="3000" dirty="0">
                <a:latin typeface="Monotype Corsiva" panose="03010101010201010101" pitchFamily="66" charset="0"/>
              </a:rPr>
              <a:t>• Изолировать ребенка от других детей и членов семьи (по возможности).</a:t>
            </a:r>
            <a:br>
              <a:rPr lang="ru-RU" sz="3000" dirty="0">
                <a:latin typeface="Monotype Corsiva" panose="03010101010201010101" pitchFamily="66" charset="0"/>
              </a:rPr>
            </a:br>
            <a:r>
              <a:rPr lang="ru-RU" sz="3000" dirty="0">
                <a:latin typeface="Monotype Corsiva" panose="03010101010201010101" pitchFamily="66" charset="0"/>
              </a:rPr>
              <a:t>• Строго следовать рекомендациям врача.</a:t>
            </a:r>
          </a:p>
        </p:txBody>
      </p:sp>
    </p:spTree>
    <p:extLst>
      <p:ext uri="{BB962C8B-B14F-4D97-AF65-F5344CB8AC3E}">
        <p14:creationId xmlns:p14="http://schemas.microsoft.com/office/powerpoint/2010/main" val="18186219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4000" b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кругленный прямоугольник 4"/>
          <p:cNvSpPr/>
          <p:nvPr/>
        </p:nvSpPr>
        <p:spPr>
          <a:xfrm>
            <a:off x="185737" y="171450"/>
            <a:ext cx="6986587" cy="9801225"/>
          </a:xfrm>
          <a:prstGeom prst="roundRect">
            <a:avLst>
              <a:gd name="adj" fmla="val 9683"/>
            </a:avLst>
          </a:prstGeom>
          <a:noFill/>
          <a:ln w="571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185737" y="455064"/>
            <a:ext cx="699135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0" i="0" dirty="0" smtClean="0">
                <a:solidFill>
                  <a:srgbClr val="000000"/>
                </a:solidFill>
                <a:effectLst/>
                <a:latin typeface="a_Simpler3D" panose="04020904020B03060204" pitchFamily="82" charset="-52"/>
              </a:rPr>
              <a:t>Ежедневная защита:</a:t>
            </a:r>
            <a:endParaRPr lang="ru-RU" sz="4000" dirty="0">
              <a:latin typeface="a_Simpler3D" panose="04020904020B03060204" pitchFamily="82" charset="-52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03184" y="1446564"/>
            <a:ext cx="7151691" cy="81714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500" b="0" i="0" dirty="0" smtClean="0">
                <a:solidFill>
                  <a:srgbClr val="000000"/>
                </a:solidFill>
                <a:effectLst/>
                <a:latin typeface="Monotype Corsiva" panose="03010101010201010101" pitchFamily="66" charset="0"/>
              </a:rPr>
              <a:t>• Соблюдение правил личной гигиены: Регулярно мойте руки с мылом, особенно после посещения общественных мест и перед едой. Научите этому ребенка.</a:t>
            </a:r>
            <a:r>
              <a:rPr lang="ru-RU" sz="2500" dirty="0" smtClean="0">
                <a:latin typeface="Monotype Corsiva" panose="03010101010201010101" pitchFamily="66" charset="0"/>
              </a:rPr>
              <a:t/>
            </a:r>
            <a:br>
              <a:rPr lang="ru-RU" sz="2500" dirty="0" smtClean="0">
                <a:latin typeface="Monotype Corsiva" panose="03010101010201010101" pitchFamily="66" charset="0"/>
              </a:rPr>
            </a:br>
            <a:r>
              <a:rPr lang="ru-RU" sz="2500" b="0" i="0" dirty="0" smtClean="0">
                <a:solidFill>
                  <a:srgbClr val="000000"/>
                </a:solidFill>
                <a:effectLst/>
                <a:latin typeface="Monotype Corsiva" panose="03010101010201010101" pitchFamily="66" charset="0"/>
              </a:rPr>
              <a:t>• Регулярное проветривание помещения: Проветривайте комнату несколько раз в день, особенно перед сном.</a:t>
            </a:r>
            <a:r>
              <a:rPr lang="ru-RU" sz="2500" dirty="0" smtClean="0">
                <a:latin typeface="Monotype Corsiva" panose="03010101010201010101" pitchFamily="66" charset="0"/>
              </a:rPr>
              <a:t/>
            </a:r>
            <a:br>
              <a:rPr lang="ru-RU" sz="2500" dirty="0" smtClean="0">
                <a:latin typeface="Monotype Corsiva" panose="03010101010201010101" pitchFamily="66" charset="0"/>
              </a:rPr>
            </a:br>
            <a:r>
              <a:rPr lang="ru-RU" sz="2500" b="0" i="0" dirty="0" smtClean="0">
                <a:solidFill>
                  <a:srgbClr val="000000"/>
                </a:solidFill>
                <a:effectLst/>
                <a:latin typeface="Monotype Corsiva" panose="03010101010201010101" pitchFamily="66" charset="0"/>
              </a:rPr>
              <a:t>• Увлажнение воздуха: Сухой воздух способствует распространению вирусов. Используйте увлажнитель воздуха или поставьте в комнате емкость с водой.</a:t>
            </a:r>
            <a:r>
              <a:rPr lang="ru-RU" sz="2500" dirty="0" smtClean="0">
                <a:latin typeface="Monotype Corsiva" panose="03010101010201010101" pitchFamily="66" charset="0"/>
              </a:rPr>
              <a:t/>
            </a:r>
            <a:br>
              <a:rPr lang="ru-RU" sz="2500" dirty="0" smtClean="0">
                <a:latin typeface="Monotype Corsiva" panose="03010101010201010101" pitchFamily="66" charset="0"/>
              </a:rPr>
            </a:br>
            <a:r>
              <a:rPr lang="ru-RU" sz="2500" b="0" i="0" dirty="0" smtClean="0">
                <a:solidFill>
                  <a:srgbClr val="000000"/>
                </a:solidFill>
                <a:effectLst/>
                <a:latin typeface="Monotype Corsiva" panose="03010101010201010101" pitchFamily="66" charset="0"/>
              </a:rPr>
              <a:t>• Достаточное пребывание на свежем воздухе: Регулярные прогулки укрепляют иммунитет.</a:t>
            </a:r>
            <a:r>
              <a:rPr lang="ru-RU" sz="2500" dirty="0" smtClean="0">
                <a:latin typeface="Monotype Corsiva" panose="03010101010201010101" pitchFamily="66" charset="0"/>
              </a:rPr>
              <a:t/>
            </a:r>
            <a:br>
              <a:rPr lang="ru-RU" sz="2500" dirty="0" smtClean="0">
                <a:latin typeface="Monotype Corsiva" panose="03010101010201010101" pitchFamily="66" charset="0"/>
              </a:rPr>
            </a:br>
            <a:r>
              <a:rPr lang="ru-RU" sz="2500" b="0" i="0" dirty="0" smtClean="0">
                <a:solidFill>
                  <a:srgbClr val="000000"/>
                </a:solidFill>
                <a:effectLst/>
                <a:latin typeface="Monotype Corsiva" panose="03010101010201010101" pitchFamily="66" charset="0"/>
              </a:rPr>
              <a:t>• Правильное питание: В рационе ребенка должны присутствовать фрукты, овощи, продукты, богатые витаминами и микроэлементами.</a:t>
            </a:r>
            <a:r>
              <a:rPr lang="ru-RU" sz="2500" dirty="0" smtClean="0">
                <a:latin typeface="Monotype Corsiva" panose="03010101010201010101" pitchFamily="66" charset="0"/>
              </a:rPr>
              <a:t/>
            </a:r>
            <a:br>
              <a:rPr lang="ru-RU" sz="2500" dirty="0" smtClean="0">
                <a:latin typeface="Monotype Corsiva" panose="03010101010201010101" pitchFamily="66" charset="0"/>
              </a:rPr>
            </a:br>
            <a:r>
              <a:rPr lang="ru-RU" sz="2500" b="0" i="0" dirty="0" smtClean="0">
                <a:solidFill>
                  <a:srgbClr val="000000"/>
                </a:solidFill>
                <a:effectLst/>
                <a:latin typeface="Monotype Corsiva" panose="03010101010201010101" pitchFamily="66" charset="0"/>
              </a:rPr>
              <a:t>• Достаточный сон и отдых: Переутомление ослабляет иммунитет.</a:t>
            </a:r>
            <a:r>
              <a:rPr lang="ru-RU" sz="2500" dirty="0" smtClean="0">
                <a:latin typeface="Monotype Corsiva" panose="03010101010201010101" pitchFamily="66" charset="0"/>
              </a:rPr>
              <a:t/>
            </a:r>
            <a:br>
              <a:rPr lang="ru-RU" sz="2500" dirty="0" smtClean="0">
                <a:latin typeface="Monotype Corsiva" panose="03010101010201010101" pitchFamily="66" charset="0"/>
              </a:rPr>
            </a:br>
            <a:r>
              <a:rPr lang="ru-RU" sz="2500" b="0" i="0" dirty="0" smtClean="0">
                <a:solidFill>
                  <a:srgbClr val="000000"/>
                </a:solidFill>
                <a:effectLst/>
                <a:latin typeface="Monotype Corsiva" panose="03010101010201010101" pitchFamily="66" charset="0"/>
              </a:rPr>
              <a:t>• Ограничение контактов с больными людьми: Старайтесь избегать посещения мест скопления людей в период эпидемий.</a:t>
            </a:r>
            <a:r>
              <a:rPr lang="ru-RU" sz="2500" dirty="0" smtClean="0">
                <a:latin typeface="Monotype Corsiva" panose="03010101010201010101" pitchFamily="66" charset="0"/>
              </a:rPr>
              <a:t/>
            </a:r>
            <a:br>
              <a:rPr lang="ru-RU" sz="2500" dirty="0" smtClean="0">
                <a:latin typeface="Monotype Corsiva" panose="03010101010201010101" pitchFamily="66" charset="0"/>
              </a:rPr>
            </a:br>
            <a:r>
              <a:rPr lang="ru-RU" sz="2500" b="0" i="0" dirty="0" smtClean="0">
                <a:solidFill>
                  <a:srgbClr val="000000"/>
                </a:solidFill>
                <a:effectLst/>
                <a:latin typeface="Monotype Corsiva" panose="03010101010201010101" pitchFamily="66" charset="0"/>
              </a:rPr>
              <a:t>• Прием витаминов (по назначению врача): Врач может назначить ребенку прием витаминов для укрепления иммунитета.</a:t>
            </a:r>
            <a:endParaRPr lang="ru-RU" sz="2500" dirty="0">
              <a:latin typeface="Monotype Corsiva" panose="03010101010201010101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84078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4000" b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кругленный прямоугольник 4"/>
          <p:cNvSpPr/>
          <p:nvPr/>
        </p:nvSpPr>
        <p:spPr>
          <a:xfrm>
            <a:off x="185737" y="171450"/>
            <a:ext cx="6986587" cy="9801225"/>
          </a:xfrm>
          <a:prstGeom prst="roundRect">
            <a:avLst>
              <a:gd name="adj" fmla="val 9683"/>
            </a:avLst>
          </a:prstGeom>
          <a:noFill/>
          <a:ln w="571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185737" y="3708698"/>
            <a:ext cx="716756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0" i="0" dirty="0" smtClean="0">
                <a:solidFill>
                  <a:srgbClr val="000000"/>
                </a:solidFill>
                <a:effectLst/>
                <a:latin typeface="a_Simpler3D" panose="04020904020B03060204" pitchFamily="82" charset="-52"/>
              </a:rPr>
              <a:t>Помните: Профилактика – лучшее лечение! Заботьтесь о здоровье своих детей!</a:t>
            </a:r>
            <a:endParaRPr lang="ru-RU" sz="3600" dirty="0">
              <a:latin typeface="a_Simpler3D" panose="04020904020B03060204" pitchFamily="82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307631413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44</TotalTime>
  <Words>95</Words>
  <Application>Microsoft Office PowerPoint</Application>
  <PresentationFormat>Произвольный</PresentationFormat>
  <Paragraphs>8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3" baseType="lpstr">
      <vt:lpstr>a_Simpler3D</vt:lpstr>
      <vt:lpstr>Arial</vt:lpstr>
      <vt:lpstr>Calibri</vt:lpstr>
      <vt:lpstr>Calibri Light</vt:lpstr>
      <vt:lpstr>Monotype Corsiva</vt:lpstr>
      <vt:lpstr>MV Boli</vt:lpstr>
      <vt:lpstr>Roboto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Katya-PC</dc:creator>
  <cp:lastModifiedBy>Zverdvd.org</cp:lastModifiedBy>
  <cp:revision>2</cp:revision>
  <dcterms:created xsi:type="dcterms:W3CDTF">2025-10-15T16:24:52Z</dcterms:created>
  <dcterms:modified xsi:type="dcterms:W3CDTF">2026-02-24T03:45:48Z</dcterms:modified>
</cp:coreProperties>
</file>