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0" r:id="rId1"/>
  </p:sldMasterIdLst>
  <p:sldIdLst>
    <p:sldId id="290" r:id="rId2"/>
    <p:sldId id="288" r:id="rId3"/>
    <p:sldId id="260" r:id="rId4"/>
    <p:sldId id="287" r:id="rId5"/>
    <p:sldId id="265" r:id="rId6"/>
    <p:sldId id="269" r:id="rId7"/>
    <p:sldId id="261" r:id="rId8"/>
    <p:sldId id="262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1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5AB54-1019-485F-9FBE-6D14E6B329D4}" type="datetimeFigureOut">
              <a:rPr lang="ru-RU" smtClean="0"/>
              <a:pPr/>
              <a:t>14.10.2025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561D0-03F3-4EA5-8880-6366A351ED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5AB54-1019-485F-9FBE-6D14E6B329D4}" type="datetimeFigureOut">
              <a:rPr lang="ru-RU" smtClean="0"/>
              <a:pPr/>
              <a:t>14.10.2025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561D0-03F3-4EA5-8880-6366A351ED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5AB54-1019-485F-9FBE-6D14E6B329D4}" type="datetimeFigureOut">
              <a:rPr lang="ru-RU" smtClean="0"/>
              <a:pPr/>
              <a:t>14.10.2025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561D0-03F3-4EA5-8880-6366A351ED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5AB54-1019-485F-9FBE-6D14E6B329D4}" type="datetimeFigureOut">
              <a:rPr lang="ru-RU" smtClean="0"/>
              <a:pPr/>
              <a:t>14.10.2025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561D0-03F3-4EA5-8880-6366A351ED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5AB54-1019-485F-9FBE-6D14E6B329D4}" type="datetimeFigureOut">
              <a:rPr lang="ru-RU" smtClean="0"/>
              <a:pPr/>
              <a:t>14.10.2025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561D0-03F3-4EA5-8880-6366A351ED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5AB54-1019-485F-9FBE-6D14E6B329D4}" type="datetimeFigureOut">
              <a:rPr lang="ru-RU" smtClean="0"/>
              <a:pPr/>
              <a:t>14.10.2025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561D0-03F3-4EA5-8880-6366A351ED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5AB54-1019-485F-9FBE-6D14E6B329D4}" type="datetimeFigureOut">
              <a:rPr lang="ru-RU" smtClean="0"/>
              <a:pPr/>
              <a:t>14.10.2025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561D0-03F3-4EA5-8880-6366A351ED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5AB54-1019-485F-9FBE-6D14E6B329D4}" type="datetimeFigureOut">
              <a:rPr lang="ru-RU" smtClean="0"/>
              <a:pPr/>
              <a:t>14.10.2025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561D0-03F3-4EA5-8880-6366A351ED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5AB54-1019-485F-9FBE-6D14E6B329D4}" type="datetimeFigureOut">
              <a:rPr lang="ru-RU" smtClean="0"/>
              <a:pPr/>
              <a:t>14.10.2025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561D0-03F3-4EA5-8880-6366A351ED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5AB54-1019-485F-9FBE-6D14E6B329D4}" type="datetimeFigureOut">
              <a:rPr lang="ru-RU" smtClean="0"/>
              <a:pPr/>
              <a:t>14.10.2025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6D561D0-03F3-4EA5-8880-6366A351ED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5AB54-1019-485F-9FBE-6D14E6B329D4}" type="datetimeFigureOut">
              <a:rPr lang="ru-RU" smtClean="0"/>
              <a:pPr/>
              <a:t>14.10.2025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561D0-03F3-4EA5-8880-6366A351ED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C5B5AB54-1019-485F-9FBE-6D14E6B329D4}" type="datetimeFigureOut">
              <a:rPr lang="ru-RU" smtClean="0"/>
              <a:pPr/>
              <a:t>14.10.2025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C6D561D0-03F3-4EA5-8880-6366A351ED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14282" y="142852"/>
            <a:ext cx="8786874" cy="65008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 Отделение Муниципального казенного учреждения</a:t>
            </a:r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дополнительного образования </a:t>
            </a:r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Дома </a:t>
            </a:r>
            <a:r>
              <a:rPr lang="ru-RU" b="1" dirty="0" smtClean="0">
                <a:solidFill>
                  <a:schemeClr val="tx1"/>
                </a:solidFill>
              </a:rPr>
              <a:t>детского </a:t>
            </a:r>
            <a:r>
              <a:rPr lang="ru-RU" b="1" dirty="0" smtClean="0">
                <a:solidFill>
                  <a:schemeClr val="tx1"/>
                </a:solidFill>
              </a:rPr>
              <a:t>творчества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Детско-юношеская спортивная школа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Гаринского МО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sz="2800" dirty="0" smtClean="0">
                <a:solidFill>
                  <a:schemeClr val="tx1"/>
                </a:solidFill>
              </a:rPr>
              <a:t> </a:t>
            </a:r>
          </a:p>
          <a:p>
            <a:endParaRPr lang="ru-RU" sz="2800" dirty="0" smtClean="0">
              <a:solidFill>
                <a:schemeClr val="tx1"/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</a:rPr>
              <a:t>«Спортивный </a:t>
            </a:r>
            <a:r>
              <a:rPr lang="ru-RU" sz="2400" b="1" dirty="0" smtClean="0">
                <a:solidFill>
                  <a:schemeClr val="tx1"/>
                </a:solidFill>
              </a:rPr>
              <a:t>туризм»</a:t>
            </a:r>
            <a:endParaRPr lang="ru-RU" sz="2400" dirty="0" smtClean="0">
              <a:solidFill>
                <a:schemeClr val="tx1"/>
              </a:solidFill>
            </a:endParaRPr>
          </a:p>
          <a:p>
            <a:r>
              <a:rPr lang="ru-RU" sz="2800" b="1" dirty="0" smtClean="0">
                <a:solidFill>
                  <a:schemeClr val="tx1"/>
                </a:solidFill>
              </a:rPr>
              <a:t> </a:t>
            </a:r>
            <a:endParaRPr lang="ru-RU" sz="2800" dirty="0" smtClean="0">
              <a:solidFill>
                <a:schemeClr val="tx1"/>
              </a:solidFill>
            </a:endParaRPr>
          </a:p>
          <a:p>
            <a:r>
              <a:rPr lang="ru-RU" sz="2800" b="1" dirty="0" smtClean="0">
                <a:solidFill>
                  <a:schemeClr val="tx1"/>
                </a:solidFill>
              </a:rPr>
              <a:t> </a:t>
            </a:r>
            <a:endParaRPr lang="ru-RU" sz="2800" dirty="0" smtClean="0">
              <a:solidFill>
                <a:schemeClr val="tx1"/>
              </a:solidFill>
            </a:endParaRPr>
          </a:p>
          <a:p>
            <a:pPr algn="r"/>
            <a:r>
              <a:rPr lang="ru-RU" b="1" dirty="0" smtClean="0">
                <a:solidFill>
                  <a:schemeClr val="tx1"/>
                </a:solidFill>
              </a:rPr>
              <a:t>Балыбердин </a:t>
            </a:r>
            <a:r>
              <a:rPr lang="ru-RU" b="1" dirty="0" smtClean="0">
                <a:solidFill>
                  <a:schemeClr val="tx1"/>
                </a:solidFill>
              </a:rPr>
              <a:t>Сергей</a:t>
            </a:r>
            <a:endParaRPr lang="ru-RU" dirty="0" smtClean="0">
              <a:solidFill>
                <a:schemeClr val="tx1"/>
              </a:solidFill>
            </a:endParaRPr>
          </a:p>
          <a:p>
            <a:pPr algn="r"/>
            <a:r>
              <a:rPr lang="ru-RU" b="1" dirty="0" smtClean="0">
                <a:solidFill>
                  <a:schemeClr val="tx1"/>
                </a:solidFill>
              </a:rPr>
              <a:t>Владимирович</a:t>
            </a:r>
            <a:endParaRPr lang="ru-RU" dirty="0" smtClean="0">
              <a:solidFill>
                <a:schemeClr val="tx1"/>
              </a:solidFill>
            </a:endParaRPr>
          </a:p>
          <a:p>
            <a:pPr algn="r"/>
            <a:r>
              <a:rPr lang="ru-RU" b="1" dirty="0" smtClean="0">
                <a:solidFill>
                  <a:schemeClr val="tx1"/>
                </a:solidFill>
              </a:rPr>
              <a:t>тренер-преподаватель</a:t>
            </a:r>
          </a:p>
          <a:p>
            <a:pPr algn="r"/>
            <a:r>
              <a:rPr lang="ru-RU" b="1" dirty="0" smtClean="0">
                <a:solidFill>
                  <a:schemeClr val="tx1"/>
                </a:solidFill>
              </a:rPr>
              <a:t>Высшей категории</a:t>
            </a:r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990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14290"/>
            <a:ext cx="8568952" cy="6311054"/>
          </a:xfrm>
        </p:spPr>
        <p:txBody>
          <a:bodyPr>
            <a:noAutofit/>
          </a:bodyPr>
          <a:lstStyle/>
          <a:p>
            <a:pPr marL="0" algn="ctr">
              <a:lnSpc>
                <a:spcPct val="150000"/>
              </a:lnSpc>
              <a:spcBef>
                <a:spcPts val="0"/>
              </a:spcBef>
            </a:pPr>
            <a:r>
              <a:rPr lang="ru-RU" sz="2000" dirty="0" smtClean="0"/>
              <a:t> </a:t>
            </a:r>
          </a:p>
          <a:p>
            <a:pPr marL="0" algn="just">
              <a:lnSpc>
                <a:spcPct val="150000"/>
              </a:lnSpc>
              <a:spcBef>
                <a:spcPts val="0"/>
              </a:spcBef>
              <a:buFont typeface="Arial" pitchFamily="34" charset="0"/>
              <a:buChar char="•"/>
            </a:pPr>
            <a:endParaRPr lang="ru-RU" b="0" dirty="0"/>
          </a:p>
        </p:txBody>
      </p:sp>
      <p:pic>
        <p:nvPicPr>
          <p:cNvPr id="9218" name="Picture 2" descr="C:\Users\1\Desktop\Фото\20220924_1314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5089909"/>
            <a:ext cx="2357454" cy="1768091"/>
          </a:xfrm>
          <a:prstGeom prst="rect">
            <a:avLst/>
          </a:prstGeom>
          <a:noFill/>
        </p:spPr>
      </p:pic>
      <p:pic>
        <p:nvPicPr>
          <p:cNvPr id="9219" name="Picture 3" descr="C:\Users\1\Desktop\Фото\IMG_20221016_115114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5089909"/>
            <a:ext cx="2357454" cy="1768091"/>
          </a:xfrm>
          <a:prstGeom prst="rect">
            <a:avLst/>
          </a:prstGeom>
          <a:noFill/>
        </p:spPr>
      </p:pic>
      <p:pic>
        <p:nvPicPr>
          <p:cNvPr id="9220" name="Picture 4" descr="C:\Users\1\Desktop\Фото\IMG_20221016_115934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5074" y="5072074"/>
            <a:ext cx="2381235" cy="178592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Спортивный туризм - вид спорта, в основе которого лежат соревнования по прохождению спортивных туристских маршрутов в природной среде, включающих преодоление различных препятствий, а также соревнования по прохождению дистанций, проложенных в природной среде и (или) на искусственном рельефе.</a:t>
            </a:r>
          </a:p>
          <a:p>
            <a:pPr algn="just">
              <a:lnSpc>
                <a:spcPct val="150000"/>
              </a:lnSpc>
            </a:pPr>
            <a:r>
              <a:rPr lang="ru-RU" sz="1600" dirty="0" smtClean="0"/>
              <a:t>	Вид спорта "Спортивный туризм" регламентируется правилами, которые разработаны общероссийской спортивной федерацией по виду спорта «спортивный туризм».</a:t>
            </a:r>
          </a:p>
          <a:p>
            <a:pPr algn="just">
              <a:lnSpc>
                <a:spcPct val="150000"/>
              </a:lnSpc>
            </a:pPr>
            <a:r>
              <a:rPr lang="ru-RU" sz="1600" dirty="0" smtClean="0"/>
              <a:t>	</a:t>
            </a:r>
            <a:r>
              <a:rPr lang="ru-RU" sz="1600" u="sng" dirty="0" smtClean="0"/>
              <a:t>Спортивные разряды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sz="1600" dirty="0" smtClean="0"/>
              <a:t> Юношеские спортивные разряды 1, 2 и 3,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sz="1600" dirty="0" smtClean="0"/>
              <a:t>спортивные разряды 1,2,3,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sz="1600" dirty="0" smtClean="0"/>
              <a:t>кандидат мастера спорта и звание мастер спорта России.</a:t>
            </a:r>
          </a:p>
          <a:p>
            <a:pPr algn="just">
              <a:lnSpc>
                <a:spcPct val="150000"/>
              </a:lnSpc>
            </a:pPr>
            <a:r>
              <a:rPr lang="ru-RU" sz="1600" dirty="0" smtClean="0"/>
              <a:t>	 </a:t>
            </a:r>
            <a:r>
              <a:rPr lang="ru-RU" sz="1600" u="sng" dirty="0" smtClean="0"/>
              <a:t>Специализированные профессиональные звания</a:t>
            </a:r>
            <a:endParaRPr lang="ru-RU" sz="1600" dirty="0" smtClean="0"/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sz="1600" dirty="0" smtClean="0"/>
              <a:t> гид-проводник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sz="1600" dirty="0" smtClean="0"/>
              <a:t>инструктор (старший инструктор, инструктор международного класса).</a:t>
            </a:r>
            <a:endParaRPr lang="ru-RU" sz="1600" dirty="0" smtClean="0"/>
          </a:p>
        </p:txBody>
      </p:sp>
    </p:spTree>
    <p:extLst>
      <p:ext uri="{BB962C8B-B14F-4D97-AF65-F5344CB8AC3E}">
        <p14:creationId xmlns:p14="http://schemas.microsoft.com/office/powerpoint/2010/main" xmlns="" val="310820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844" y="214290"/>
            <a:ext cx="8821644" cy="6311054"/>
          </a:xfrm>
        </p:spPr>
        <p:txBody>
          <a:bodyPr>
            <a:noAutofit/>
          </a:bodyPr>
          <a:lstStyle/>
          <a:p>
            <a:pPr marL="0" algn="just">
              <a:lnSpc>
                <a:spcPct val="150000"/>
              </a:lnSpc>
              <a:spcBef>
                <a:spcPts val="0"/>
              </a:spcBef>
            </a:pPr>
            <a:endParaRPr lang="ru-RU" b="0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ru-RU" b="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571472" y="5072075"/>
            <a:ext cx="2412256" cy="1785925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15074" y="5072074"/>
            <a:ext cx="2392310" cy="1785926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8193" name="Picture 1" descr="C:\Users\1\Desktop\Фото\IMG_20221104_111417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8992" y="5089933"/>
            <a:ext cx="2357422" cy="1768067"/>
          </a:xfrm>
          <a:prstGeom prst="rect">
            <a:avLst/>
          </a:prstGeom>
          <a:noFill/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467544" y="142852"/>
            <a:ext cx="8064896" cy="48703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Согласно правилам вида спорта "спортивный туризм" его делят на 2 большие группы спортивных дисциплин, и одну отдельную спортивную дисциплину:</a:t>
            </a:r>
          </a:p>
          <a:p>
            <a:pPr marL="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Группа дисциплин "маршрут"</a:t>
            </a:r>
            <a:endParaRPr kumimoji="0" lang="ru-RU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Группа дисциплин "дистанция" </a:t>
            </a:r>
          </a:p>
          <a:p>
            <a:pPr marL="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Северная ходьба 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820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5720" y="142852"/>
            <a:ext cx="8572560" cy="4857784"/>
          </a:xfrm>
        </p:spPr>
        <p:txBody>
          <a:bodyPr>
            <a:normAutofit/>
          </a:bodyPr>
          <a:lstStyle/>
          <a:p>
            <a:pPr marL="0" algn="just">
              <a:lnSpc>
                <a:spcPct val="150000"/>
              </a:lnSpc>
              <a:spcBef>
                <a:spcPts val="0"/>
              </a:spcBef>
            </a:pPr>
            <a:r>
              <a:rPr lang="ru-RU" b="0" dirty="0" smtClean="0"/>
              <a:t>	</a:t>
            </a:r>
            <a:endParaRPr lang="ru-RU" dirty="0" smtClean="0"/>
          </a:p>
          <a:p>
            <a:pPr marL="0" algn="just">
              <a:lnSpc>
                <a:spcPct val="150000"/>
              </a:lnSpc>
              <a:spcBef>
                <a:spcPts val="0"/>
              </a:spcBef>
            </a:pPr>
            <a:endParaRPr lang="ru-RU" dirty="0" smtClean="0"/>
          </a:p>
          <a:p>
            <a:pPr algn="just">
              <a:lnSpc>
                <a:spcPct val="150000"/>
              </a:lnSpc>
            </a:pPr>
            <a:endParaRPr lang="ru-RU" sz="2400" b="0" dirty="0"/>
          </a:p>
        </p:txBody>
      </p:sp>
      <p:pic>
        <p:nvPicPr>
          <p:cNvPr id="7169" name="Picture 1" descr="C:\Users\1\Desktop\Фото\IMG_20230311_120724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5072074"/>
            <a:ext cx="2381234" cy="1785926"/>
          </a:xfrm>
          <a:prstGeom prst="rect">
            <a:avLst/>
          </a:prstGeom>
          <a:noFill/>
        </p:spPr>
      </p:pic>
      <p:pic>
        <p:nvPicPr>
          <p:cNvPr id="7170" name="Picture 2" descr="C:\Users\1\Desktop\Фото\IMG_20230311_121835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5089909"/>
            <a:ext cx="2357454" cy="1768091"/>
          </a:xfrm>
          <a:prstGeom prst="rect">
            <a:avLst/>
          </a:prstGeom>
          <a:noFill/>
        </p:spPr>
      </p:pic>
      <p:pic>
        <p:nvPicPr>
          <p:cNvPr id="7171" name="Picture 3" descr="C:\Users\1\Desktop\Фото\IMG_20230311_1456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8992" y="5072050"/>
            <a:ext cx="2381267" cy="1785950"/>
          </a:xfrm>
          <a:prstGeom prst="rect">
            <a:avLst/>
          </a:prstGeom>
          <a:noFill/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42844" y="571480"/>
            <a:ext cx="8858312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 подготовке соревнований  необходимо: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Определить  цели и задачи</a:t>
            </a:r>
            <a:endParaRPr lang="ru-RU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Выбрать место проведения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Обеспечить безопасность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Материально-техническое обеспечение.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Подготовить 2 основных документа 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Положение о спортивных соревнованиях  и  условия проведения соревнований в каждом виде и классе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334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034" y="5072074"/>
            <a:ext cx="2448272" cy="16315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29388" y="5072074"/>
            <a:ext cx="2448272" cy="16315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26" name="Picture 2" descr="C:\Users\1\Desktop\Фото\20220924_1232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0430" y="5072074"/>
            <a:ext cx="2428892" cy="1643050"/>
          </a:xfrm>
          <a:prstGeom prst="rect">
            <a:avLst/>
          </a:prstGeom>
          <a:noFill/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642910" y="1142985"/>
          <a:ext cx="7715305" cy="3214710"/>
        </p:xfrm>
        <a:graphic>
          <a:graphicData uri="http://schemas.openxmlformats.org/drawingml/2006/table">
            <a:tbl>
              <a:tblPr/>
              <a:tblGrid>
                <a:gridCol w="3354789"/>
                <a:gridCol w="2348273"/>
                <a:gridCol w="2012243"/>
              </a:tblGrid>
              <a:tr h="642942">
                <a:tc>
                  <a:txBody>
                    <a:bodyPr/>
                    <a:lstStyle/>
                    <a:p>
                      <a:pPr marL="317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Возрастная категория</a:t>
                      </a:r>
                    </a:p>
                  </a:txBody>
                  <a:tcPr marL="68557" marR="71674" marT="2680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Возраст  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57" marR="71674" marT="2680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Примечание </a:t>
                      </a:r>
                    </a:p>
                  </a:txBody>
                  <a:tcPr marL="68557" marR="71674" marT="2680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29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Мальчики/девочки </a:t>
                      </a:r>
                    </a:p>
                  </a:txBody>
                  <a:tcPr marL="68557" marR="71674" marT="2680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10-13</a:t>
                      </a:r>
                    </a:p>
                  </a:txBody>
                  <a:tcPr marL="68557" marR="71674" marT="2680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8-13*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57" marR="71674" marT="2680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29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Юноши/девушки </a:t>
                      </a:r>
                    </a:p>
                  </a:txBody>
                  <a:tcPr marL="68557" marR="71674" marT="2680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14-15</a:t>
                      </a:r>
                    </a:p>
                  </a:txBody>
                  <a:tcPr marL="68557" marR="71674" marT="2680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10-15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57" marR="71674" marT="2680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29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Юниоры/юниорки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57" marR="71674" marT="2680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16-21</a:t>
                      </a:r>
                    </a:p>
                  </a:txBody>
                  <a:tcPr marL="68557" marR="71674" marT="2680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14-21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57" marR="71674" marT="2680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29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Мужчины/женщины</a:t>
                      </a:r>
                    </a:p>
                  </a:txBody>
                  <a:tcPr marL="68557" marR="71674" marT="2680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18 и старше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57" marR="71674" marT="2680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03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 и старше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57" marR="71674" marT="2680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5147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 descr="C:\Users\1\Desktop\Фото\IMG-20240115-WA00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5072074"/>
            <a:ext cx="2708514" cy="1785926"/>
          </a:xfrm>
          <a:prstGeom prst="rect">
            <a:avLst/>
          </a:prstGeom>
          <a:noFill/>
        </p:spPr>
      </p:pic>
      <p:pic>
        <p:nvPicPr>
          <p:cNvPr id="5122" name="Picture 2" descr="C:\Users\1\Desktop\Фото\IMG-20240115-WA00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5072074"/>
            <a:ext cx="2286016" cy="1785926"/>
          </a:xfrm>
          <a:prstGeom prst="rect">
            <a:avLst/>
          </a:prstGeom>
          <a:noFill/>
        </p:spPr>
      </p:pic>
      <p:pic>
        <p:nvPicPr>
          <p:cNvPr id="5123" name="Picture 3" descr="C:\Users\1\Desktop\Фото\IMG-20240115-WA00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8701" y="5072074"/>
            <a:ext cx="2699580" cy="1785926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1. Правила вида спорта «Спортивный туризм» (редакции 2021 года)</a:t>
            </a:r>
          </a:p>
          <a:p>
            <a:r>
              <a:rPr lang="ru-RU" dirty="0" smtClean="0"/>
              <a:t>2. Положение </a:t>
            </a:r>
            <a:r>
              <a:rPr lang="ru-RU" dirty="0" smtClean="0"/>
              <a:t>о спортивных </a:t>
            </a:r>
            <a:r>
              <a:rPr lang="ru-RU" dirty="0" smtClean="0"/>
              <a:t>судьях</a:t>
            </a:r>
            <a:r>
              <a:rPr lang="ru-RU" dirty="0" smtClean="0"/>
              <a:t> (редакции </a:t>
            </a:r>
            <a:r>
              <a:rPr lang="ru-RU" dirty="0" smtClean="0"/>
              <a:t>2023 </a:t>
            </a:r>
            <a:r>
              <a:rPr lang="ru-RU" dirty="0" smtClean="0"/>
              <a:t>года</a:t>
            </a:r>
            <a:r>
              <a:rPr lang="ru-RU" dirty="0" smtClean="0"/>
              <a:t>)</a:t>
            </a:r>
          </a:p>
          <a:p>
            <a:r>
              <a:rPr lang="ru-RU" dirty="0" smtClean="0"/>
              <a:t>3. Квалификационные требования к спортивным судьям по виду спорта «спортивный </a:t>
            </a:r>
            <a:r>
              <a:rPr lang="ru-RU" dirty="0" smtClean="0"/>
              <a:t>туризм» </a:t>
            </a:r>
            <a:r>
              <a:rPr lang="ru-RU" dirty="0" smtClean="0"/>
              <a:t>(редакции </a:t>
            </a:r>
            <a:r>
              <a:rPr lang="ru-RU" dirty="0" smtClean="0"/>
              <a:t>2017 </a:t>
            </a:r>
            <a:r>
              <a:rPr lang="ru-RU" dirty="0" smtClean="0"/>
              <a:t>года</a:t>
            </a:r>
            <a:r>
              <a:rPr lang="ru-RU" dirty="0" smtClean="0"/>
              <a:t>)</a:t>
            </a:r>
          </a:p>
          <a:p>
            <a:endParaRPr lang="ru-RU" dirty="0" smtClean="0"/>
          </a:p>
          <a:p>
            <a:r>
              <a:rPr lang="ru-RU" dirty="0" smtClean="0"/>
              <a:t>Работой судейской коллегии руководит ГСК. В её состав входят: </a:t>
            </a:r>
          </a:p>
          <a:p>
            <a:r>
              <a:rPr lang="ru-RU" dirty="0" smtClean="0"/>
              <a:t>­Главный судья; </a:t>
            </a:r>
          </a:p>
          <a:p>
            <a:r>
              <a:rPr lang="ru-RU" dirty="0" smtClean="0"/>
              <a:t>­заместители главного судьи; </a:t>
            </a:r>
          </a:p>
          <a:p>
            <a:r>
              <a:rPr lang="ru-RU" dirty="0" smtClean="0"/>
              <a:t>­Главный секретарь; </a:t>
            </a:r>
          </a:p>
          <a:p>
            <a:r>
              <a:rPr lang="ru-RU" dirty="0" smtClean="0"/>
              <a:t>­заместители главного секретаря; </a:t>
            </a:r>
          </a:p>
          <a:p>
            <a:r>
              <a:rPr lang="ru-RU" dirty="0" smtClean="0"/>
              <a:t>­начальники дистанции. 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7584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501122" cy="4214842"/>
          </a:xfrm>
        </p:spPr>
        <p:txBody>
          <a:bodyPr/>
          <a:lstStyle/>
          <a:p>
            <a:pPr algn="ctr" fontAlgn="base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Физическая подготовка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Техническая подготовка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Психологическая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подготовка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9018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28596" y="1097280"/>
            <a:ext cx="8358246" cy="371246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Правильная </a:t>
            </a:r>
            <a:r>
              <a:rPr lang="ru-RU" dirty="0" smtClean="0"/>
              <a:t>подготовка команды включает сбалансированное сочетание физического, технического и </a:t>
            </a:r>
            <a:r>
              <a:rPr lang="ru-RU" dirty="0" err="1" smtClean="0"/>
              <a:t>психоэмоционального</a:t>
            </a:r>
            <a:r>
              <a:rPr lang="ru-RU" dirty="0" smtClean="0"/>
              <a:t> компонентов, обеспечивающих высокий уровень конкурентоспособности на соревнованиях любого уровня.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34495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85786" y="214290"/>
            <a:ext cx="7520940" cy="1224136"/>
          </a:xfrm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714348" y="1097280"/>
            <a:ext cx="7715304" cy="3903356"/>
          </a:xfrm>
        </p:spPr>
        <p:txBody>
          <a:bodyPr>
            <a:normAutofit/>
          </a:bodyPr>
          <a:lstStyle/>
          <a:p>
            <a:pPr marL="0" algn="ctr">
              <a:lnSpc>
                <a:spcPct val="170000"/>
              </a:lnSpc>
              <a:spcBef>
                <a:spcPts val="0"/>
              </a:spcBef>
            </a:pPr>
            <a:r>
              <a:rPr lang="ru-RU" sz="4400" dirty="0" smtClean="0"/>
              <a:t>Спасибо </a:t>
            </a:r>
            <a:r>
              <a:rPr lang="ru-RU" sz="4400" dirty="0" smtClean="0"/>
              <a:t>за внимание!!!</a:t>
            </a:r>
            <a:endParaRPr lang="ru-RU" sz="4400" dirty="0"/>
          </a:p>
        </p:txBody>
      </p:sp>
      <p:pic>
        <p:nvPicPr>
          <p:cNvPr id="3074" name="Picture 2" descr="C:\Users\1\Desktop\Фото\IMG_20230412_172011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5036332"/>
            <a:ext cx="2428891" cy="1821668"/>
          </a:xfrm>
          <a:prstGeom prst="rect">
            <a:avLst/>
          </a:prstGeom>
          <a:noFill/>
        </p:spPr>
      </p:pic>
      <p:pic>
        <p:nvPicPr>
          <p:cNvPr id="3076" name="Picture 4" descr="C:\Users\1\Desktop\Фото\IMG_20240203_1326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8" y="5036331"/>
            <a:ext cx="2428892" cy="1821669"/>
          </a:xfrm>
          <a:prstGeom prst="rect">
            <a:avLst/>
          </a:prstGeom>
          <a:noFill/>
        </p:spPr>
      </p:pic>
      <p:pic>
        <p:nvPicPr>
          <p:cNvPr id="3077" name="Picture 5" descr="C:\Users\1\Desktop\Фото\IMG-20240115-WA00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3240" y="5046325"/>
            <a:ext cx="2936860" cy="18116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02790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2343</TotalTime>
  <Words>212</Words>
  <Application>Microsoft Office PowerPoint</Application>
  <PresentationFormat>Экран (4:3)</PresentationFormat>
  <Paragraphs>64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Углы</vt:lpstr>
      <vt:lpstr>Слайд 1</vt:lpstr>
      <vt:lpstr>Слайд 2</vt:lpstr>
      <vt:lpstr>Слайд 3</vt:lpstr>
      <vt:lpstr>Слайд 4</vt:lpstr>
      <vt:lpstr>Слайд 5</vt:lpstr>
      <vt:lpstr>Слайд 6</vt:lpstr>
      <vt:lpstr>Физическая подготовка    Техническая подготовка   Психологическая подготовка  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Спортивный туризм дистанции пешеходные</dc:title>
  <dc:creator>Елена</dc:creator>
  <cp:lastModifiedBy>1</cp:lastModifiedBy>
  <cp:revision>74</cp:revision>
  <dcterms:created xsi:type="dcterms:W3CDTF">2015-12-10T18:19:55Z</dcterms:created>
  <dcterms:modified xsi:type="dcterms:W3CDTF">2025-10-14T19:57:16Z</dcterms:modified>
</cp:coreProperties>
</file>