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321" r:id="rId4"/>
    <p:sldId id="322" r:id="rId5"/>
    <p:sldId id="310" r:id="rId6"/>
    <p:sldId id="325" r:id="rId7"/>
    <p:sldId id="32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B5"/>
    <a:srgbClr val="9900CC"/>
    <a:srgbClr val="99CC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>
                <a:solidFill>
                  <a:srgbClr val="FF0000"/>
                </a:solidFill>
                <a:latin typeface="Montserrat" panose="00000500000000000000" pitchFamily="50" charset="-52"/>
              </a:rPr>
              <a:t>Сосьвинского городского округа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(Алешкевич Елена Анатольевна)</a:t>
            </a:r>
            <a:endParaRPr lang="ru-RU" sz="1200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 83438544147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ddt_soswa@mail.ru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3832" y="162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Сосьвинского городского округа определённые</a:t>
            </a:r>
          </a:p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60503" y="2920353"/>
            <a:ext cx="110124" cy="12338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559671" y="119368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568414" y="314002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EBCB88-EEA6-47F5-B82A-6600C8616D63}"/>
              </a:ext>
            </a:extLst>
          </p:cNvPr>
          <p:cNvSpPr/>
          <p:nvPr/>
        </p:nvSpPr>
        <p:spPr>
          <a:xfrm>
            <a:off x="1784413" y="1483594"/>
            <a:ext cx="4136993" cy="36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</a:t>
            </a: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D5DBBE-3EF8-4943-83CF-3BAC13341405}"/>
              </a:ext>
            </a:extLst>
          </p:cNvPr>
          <p:cNvSpPr/>
          <p:nvPr/>
        </p:nvSpPr>
        <p:spPr>
          <a:xfrm>
            <a:off x="6755827" y="1096738"/>
            <a:ext cx="5069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Реализуются - 6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/>
              </a:rPr>
              <a:t>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сетевых программ</a:t>
            </a:r>
          </a:p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Из них 4 новые сетевые программы</a:t>
            </a:r>
            <a:r>
              <a:rPr lang="en-US" sz="1400" dirty="0">
                <a:solidFill>
                  <a:srgbClr val="521BB5"/>
                </a:solidFill>
              </a:rPr>
              <a:t>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реализуются в 2024-2025 учебном году:</a:t>
            </a:r>
          </a:p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«Основы управления БПЛА»</a:t>
            </a:r>
          </a:p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«Медиацентр»</a:t>
            </a:r>
          </a:p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«Основы робототехники </a:t>
            </a:r>
            <a:r>
              <a:rPr lang="en-US" sz="1400" dirty="0">
                <a:solidFill>
                  <a:srgbClr val="521BB5"/>
                </a:solidFill>
              </a:rPr>
              <a:t>LEGO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»</a:t>
            </a:r>
          </a:p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«Авиамоделирование»</a:t>
            </a:r>
          </a:p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По данным программам обучаются -162 обучающихся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00C0C4-202C-497F-B3B7-31CEE21C02C3}"/>
              </a:ext>
            </a:extLst>
          </p:cNvPr>
          <p:cNvSpPr/>
          <p:nvPr/>
        </p:nvSpPr>
        <p:spPr>
          <a:xfrm>
            <a:off x="1685884" y="2871922"/>
            <a:ext cx="45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представителями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9869C-D842-4247-90F9-8AFC5C763951}"/>
              </a:ext>
            </a:extLst>
          </p:cNvPr>
          <p:cNvSpPr txBox="1"/>
          <p:nvPr/>
        </p:nvSpPr>
        <p:spPr>
          <a:xfrm>
            <a:off x="6810888" y="4134269"/>
            <a:ext cx="494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Планируется в рамках реализации исследовательской деятельности естественнонаучной направленности совместный проект «Влияние отходов деревообработки (в виде горбыля) на экологическую обстановку в Сосьвинском городском округе» с новым предприятием ООО «Капитал-Строй»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887EE-C62C-4BC6-A8BD-1FACF2FC41B7}"/>
              </a:ext>
            </a:extLst>
          </p:cNvPr>
          <p:cNvSpPr txBox="1"/>
          <p:nvPr/>
        </p:nvSpPr>
        <p:spPr>
          <a:xfrm>
            <a:off x="6810888" y="3023488"/>
            <a:ext cx="5014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Летняя занятость детей и подростков через организацию Палаточного лагеря нестационарного типа на территории ДОЭЦ «Юность» с участием ООО Аргус СФК  (2 смены- 80 участников)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B920C362-8EB0-4D0E-83B2-67B47D679115}"/>
              </a:ext>
            </a:extLst>
          </p:cNvPr>
          <p:cNvSpPr/>
          <p:nvPr/>
        </p:nvSpPr>
        <p:spPr>
          <a:xfrm flipH="1">
            <a:off x="6614733" y="427272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C5F0CE4-851D-477D-95A7-FA2A6D3DA35C}"/>
              </a:ext>
            </a:extLst>
          </p:cNvPr>
          <p:cNvSpPr/>
          <p:nvPr/>
        </p:nvSpPr>
        <p:spPr>
          <a:xfrm flipH="1">
            <a:off x="6568414" y="548316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493C5-8AC5-4B20-B96A-3DAF94A5FA7E}"/>
              </a:ext>
            </a:extLst>
          </p:cNvPr>
          <p:cNvSpPr txBox="1"/>
          <p:nvPr/>
        </p:nvSpPr>
        <p:spPr>
          <a:xfrm flipH="1">
            <a:off x="6880192" y="5483884"/>
            <a:ext cx="494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Запланировано сетевое взаимодействие с клубом</a:t>
            </a:r>
          </a:p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«Феникс» </a:t>
            </a:r>
            <a:r>
              <a:rPr lang="ru-RU" sz="1400" dirty="0" err="1">
                <a:solidFill>
                  <a:srgbClr val="521BB5"/>
                </a:solidFill>
                <a:latin typeface="Montserrat" panose="00000500000000000000"/>
              </a:rPr>
              <a:t>Серовского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механического завода в рамках реализация сетевых программ </a:t>
            </a:r>
          </a:p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«Основы управления БПЛА», «Авиамоделирование».</a:t>
            </a:r>
          </a:p>
          <a:p>
            <a:endParaRPr lang="ru-RU" sz="1400" dirty="0">
              <a:solidFill>
                <a:srgbClr val="521BB5"/>
              </a:solidFill>
              <a:latin typeface="Montserrat" panose="00000500000000000000"/>
            </a:endParaRPr>
          </a:p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1400" y="1183836"/>
            <a:ext cx="110124" cy="103078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51092" y="4473855"/>
            <a:ext cx="110125" cy="10587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49214" y="5397064"/>
            <a:ext cx="110118" cy="10587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Сосьвинском городском округе, реализованные в 2024 году</a:t>
            </a:r>
          </a:p>
        </p:txBody>
      </p:sp>
      <p:sp>
        <p:nvSpPr>
          <p:cNvPr id="19" name="object 3"/>
          <p:cNvSpPr/>
          <p:nvPr/>
        </p:nvSpPr>
        <p:spPr>
          <a:xfrm>
            <a:off x="6732075" y="286106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18696-2CD8-46ED-8888-1B3AE2B7FAC1}"/>
              </a:ext>
            </a:extLst>
          </p:cNvPr>
          <p:cNvSpPr/>
          <p:nvPr/>
        </p:nvSpPr>
        <p:spPr>
          <a:xfrm>
            <a:off x="1589102" y="4393909"/>
            <a:ext cx="4953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 algn="just">
              <a:spcBef>
                <a:spcPts val="61"/>
              </a:spcBef>
            </a:pPr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Проблемный семинар «Сетевая форма реализации дополнительных общеобразовательных программ как инструмент обновления системы дополнительного образования» - 27 сентября  2024 года.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5C5CB7-19F0-4875-8F68-30DB94BCD511}"/>
              </a:ext>
            </a:extLst>
          </p:cNvPr>
          <p:cNvSpPr/>
          <p:nvPr/>
        </p:nvSpPr>
        <p:spPr>
          <a:xfrm>
            <a:off x="1589102" y="5286461"/>
            <a:ext cx="4816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 algn="just">
              <a:spcBef>
                <a:spcPts val="61"/>
              </a:spcBef>
            </a:pPr>
            <a:r>
              <a:rPr lang="ru-RU" sz="1400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Семинар-практикум «Применение ИКТ в образовательной деятельности педагога дополнительного образования»  - 22 сентября 2024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A7F7B3-E2BD-4B0B-B8A3-4AB1E3187E9F}"/>
              </a:ext>
            </a:extLst>
          </p:cNvPr>
          <p:cNvSpPr/>
          <p:nvPr/>
        </p:nvSpPr>
        <p:spPr>
          <a:xfrm>
            <a:off x="1589102" y="3809134"/>
            <a:ext cx="4179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400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9F0D83-5B04-4DAC-A00D-E34EDDFBEAE2}"/>
              </a:ext>
            </a:extLst>
          </p:cNvPr>
          <p:cNvSpPr/>
          <p:nvPr/>
        </p:nvSpPr>
        <p:spPr>
          <a:xfrm>
            <a:off x="6936608" y="2890089"/>
            <a:ext cx="4179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400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58C78FD-A342-4CA4-A61E-35C1E5B827F2}"/>
              </a:ext>
            </a:extLst>
          </p:cNvPr>
          <p:cNvSpPr/>
          <p:nvPr/>
        </p:nvSpPr>
        <p:spPr>
          <a:xfrm flipV="1">
            <a:off x="1555259" y="2322710"/>
            <a:ext cx="4625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400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DC026D-2B07-4C41-864F-95CF7A72C225}"/>
              </a:ext>
            </a:extLst>
          </p:cNvPr>
          <p:cNvSpPr/>
          <p:nvPr/>
        </p:nvSpPr>
        <p:spPr>
          <a:xfrm>
            <a:off x="1589103" y="5981840"/>
            <a:ext cx="4816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Практическая лаборатория «Сетевое взаимодействие как средство реализации внеурочной деятельности и дополнительного образования» 16 ноября 2024 года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634D5E-6561-4CA5-ADA3-26E558C81298}"/>
              </a:ext>
            </a:extLst>
          </p:cNvPr>
          <p:cNvSpPr/>
          <p:nvPr/>
        </p:nvSpPr>
        <p:spPr>
          <a:xfrm>
            <a:off x="6888906" y="2794561"/>
            <a:ext cx="4627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Семинар-практикум для педагогов дополнительного образования, педагогов Точки Роста технического направления «Подготовка к соревнованиям по робототехнике, категория «Сумо»  27 октября 2024 год</a:t>
            </a: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B78DFCB0-32B4-46B2-B576-32291B36B5F0}"/>
              </a:ext>
            </a:extLst>
          </p:cNvPr>
          <p:cNvSpPr/>
          <p:nvPr/>
        </p:nvSpPr>
        <p:spPr>
          <a:xfrm flipV="1">
            <a:off x="1346090" y="6161940"/>
            <a:ext cx="110118" cy="103078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80FCBD06-6448-4640-A0C7-26B6B8E05ADA}"/>
              </a:ext>
            </a:extLst>
          </p:cNvPr>
          <p:cNvSpPr/>
          <p:nvPr/>
        </p:nvSpPr>
        <p:spPr>
          <a:xfrm>
            <a:off x="1324778" y="2688687"/>
            <a:ext cx="120135" cy="10587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180849-9415-4A87-A8A7-7D7D1810AEA1}"/>
              </a:ext>
            </a:extLst>
          </p:cNvPr>
          <p:cNvSpPr txBox="1"/>
          <p:nvPr/>
        </p:nvSpPr>
        <p:spPr>
          <a:xfrm>
            <a:off x="1603900" y="2601855"/>
            <a:ext cx="4814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Круглый стол Представление опыта работы по организации и реализации ДООП в форме сетевого  взаимодействия» 31 мая 2024 года</a:t>
            </a:r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9F9BB195-89AE-44B8-B43E-B794DAD4E0F2}"/>
              </a:ext>
            </a:extLst>
          </p:cNvPr>
          <p:cNvSpPr/>
          <p:nvPr/>
        </p:nvSpPr>
        <p:spPr>
          <a:xfrm>
            <a:off x="6748892" y="1207581"/>
            <a:ext cx="110123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DFD054-AE86-43F9-B705-05B726998914}"/>
              </a:ext>
            </a:extLst>
          </p:cNvPr>
          <p:cNvSpPr txBox="1"/>
          <p:nvPr/>
        </p:nvSpPr>
        <p:spPr>
          <a:xfrm>
            <a:off x="6837770" y="1092083"/>
            <a:ext cx="47493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Запланирован Методический практикум для педагогов дополнительного образования Сосьвинского городского округа «Оформление дополнительной общеобразовательной (общеразвивающей) программы для сертификации в системе Навигатор дополнительного образования детей Свердловской области» на 14 декабря 2024 года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DB434F-CFAD-4AC3-9E44-D53F462DC9F6}"/>
              </a:ext>
            </a:extLst>
          </p:cNvPr>
          <p:cNvSpPr txBox="1"/>
          <p:nvPr/>
        </p:nvSpPr>
        <p:spPr>
          <a:xfrm>
            <a:off x="1793289" y="2630487"/>
            <a:ext cx="474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A06BBDD-85C3-48FE-A180-E535CDA18113}"/>
              </a:ext>
            </a:extLst>
          </p:cNvPr>
          <p:cNvSpPr/>
          <p:nvPr/>
        </p:nvSpPr>
        <p:spPr>
          <a:xfrm>
            <a:off x="1537965" y="1092083"/>
            <a:ext cx="5004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Вебинар «Порядок организации и осуществления образовательной деятельности по дополнительным общеобразовательным программам» 28 марта 2024 год</a:t>
            </a: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385D7BD2-CECF-4472-89D6-578C60F3E43B}"/>
              </a:ext>
            </a:extLst>
          </p:cNvPr>
          <p:cNvSpPr/>
          <p:nvPr/>
        </p:nvSpPr>
        <p:spPr>
          <a:xfrm flipV="1">
            <a:off x="1341082" y="3482585"/>
            <a:ext cx="120136" cy="10587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BCE717-9575-48B9-979E-3C920FEBFDD8}"/>
              </a:ext>
            </a:extLst>
          </p:cNvPr>
          <p:cNvSpPr txBox="1"/>
          <p:nvPr/>
        </p:nvSpPr>
        <p:spPr>
          <a:xfrm>
            <a:off x="1667015" y="3369151"/>
            <a:ext cx="4751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В рамках проведения Августовской педагогической конференции 2024 в Сосьвинском городском округе проведена секция «Реализация Концепции развития дополнительного образования детей» 28 августа 2024 года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B6AC70C-3BB9-43C0-9486-BDA4F573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97" y="1971074"/>
            <a:ext cx="109738" cy="10973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AAF56D-20C2-4E79-A8E6-8FAC2AB44F33}"/>
              </a:ext>
            </a:extLst>
          </p:cNvPr>
          <p:cNvSpPr txBox="1"/>
          <p:nvPr/>
        </p:nvSpPr>
        <p:spPr>
          <a:xfrm>
            <a:off x="1589102" y="1830747"/>
            <a:ext cx="480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Муниципальный конкурс профессионального мастерства педагогов Сосьвинского городского округа «Мой лучший урок» 16  февраля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6729" y="71889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68091" y="1218895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74194" y="1744427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289905" y="368533"/>
            <a:ext cx="265355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2" y="164006"/>
            <a:ext cx="80870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162152"/>
            <a:ext cx="8014868" cy="24141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77534" y="2183852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40707" y="67144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57670" y="129655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72695" y="182861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57670" y="225443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9F8A5-3927-446F-BAFC-0736671E9358}"/>
              </a:ext>
            </a:extLst>
          </p:cNvPr>
          <p:cNvSpPr txBox="1"/>
          <p:nvPr/>
        </p:nvSpPr>
        <p:spPr>
          <a:xfrm>
            <a:off x="1555260" y="624711"/>
            <a:ext cx="493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2 492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Количество детей в возрасте от 5 до 18 лет в Сосьвинском городском округе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31B8DA-67C2-48D6-B566-09546A20589C}"/>
              </a:ext>
            </a:extLst>
          </p:cNvPr>
          <p:cNvSpPr/>
          <p:nvPr/>
        </p:nvSpPr>
        <p:spPr>
          <a:xfrm>
            <a:off x="1512961" y="1104866"/>
            <a:ext cx="427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1 850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Количество детей в возрасте от 5 до 18 лет, охваченных дополнительным образованием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0D1033-63C1-496E-A43E-B79616539EBF}"/>
              </a:ext>
            </a:extLst>
          </p:cNvPr>
          <p:cNvSpPr/>
          <p:nvPr/>
        </p:nvSpPr>
        <p:spPr>
          <a:xfrm>
            <a:off x="1512963" y="1616691"/>
            <a:ext cx="4144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81,5 %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Доля детей в возрасте от 5 до 18 лет, охваченных дополнительным образованием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A566EA-DC8E-4163-AD32-B3D1C68F7A18}"/>
              </a:ext>
            </a:extLst>
          </p:cNvPr>
          <p:cNvSpPr/>
          <p:nvPr/>
        </p:nvSpPr>
        <p:spPr>
          <a:xfrm>
            <a:off x="1590985" y="2095279"/>
            <a:ext cx="410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8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образовательных организаций имеют лицензию на дополнительное образование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AD9E1EE4-DEA2-4515-A67D-C77393DDDADD}"/>
              </a:ext>
            </a:extLst>
          </p:cNvPr>
          <p:cNvSpPr/>
          <p:nvPr/>
        </p:nvSpPr>
        <p:spPr>
          <a:xfrm flipH="1">
            <a:off x="1366729" y="2724366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210217-B4BC-46F5-9A57-E9D13D781541}"/>
              </a:ext>
            </a:extLst>
          </p:cNvPr>
          <p:cNvSpPr/>
          <p:nvPr/>
        </p:nvSpPr>
        <p:spPr>
          <a:xfrm>
            <a:off x="1590985" y="2618498"/>
            <a:ext cx="4232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8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образовательных организаций участвуют в системе Навигатор дополнительного образования Свердловской области, реализации социального заказа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6271-3AE8-4D68-88DD-481DB40258A1}"/>
              </a:ext>
            </a:extLst>
          </p:cNvPr>
          <p:cNvSpPr txBox="1"/>
          <p:nvPr/>
        </p:nvSpPr>
        <p:spPr>
          <a:xfrm>
            <a:off x="2485748" y="403564"/>
            <a:ext cx="128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2023 год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71915B-4FED-4DEF-AC14-7B1768F5D901}"/>
              </a:ext>
            </a:extLst>
          </p:cNvPr>
          <p:cNvSpPr txBox="1"/>
          <p:nvPr/>
        </p:nvSpPr>
        <p:spPr>
          <a:xfrm>
            <a:off x="8424909" y="339419"/>
            <a:ext cx="89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2024 год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F301DD1-7517-44AD-B309-E63EFBDEFD93}"/>
              </a:ext>
            </a:extLst>
          </p:cNvPr>
          <p:cNvSpPr/>
          <p:nvPr/>
        </p:nvSpPr>
        <p:spPr>
          <a:xfrm>
            <a:off x="7223218" y="647196"/>
            <a:ext cx="4104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2 455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Количество детей в возрасте от 5 до 18 лет в Сосьвинском городском округе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B785EE3-D0B0-4D29-AC22-5E3806553BBD}"/>
              </a:ext>
            </a:extLst>
          </p:cNvPr>
          <p:cNvSpPr/>
          <p:nvPr/>
        </p:nvSpPr>
        <p:spPr>
          <a:xfrm>
            <a:off x="7238244" y="1238826"/>
            <a:ext cx="4391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1 984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Количество детей в возрасте от 5 до 18 лет, охваченных дополнительным образованием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2662FA1-579D-4811-9353-C4F6158F6516}"/>
              </a:ext>
            </a:extLst>
          </p:cNvPr>
          <p:cNvSpPr/>
          <p:nvPr/>
        </p:nvSpPr>
        <p:spPr>
          <a:xfrm>
            <a:off x="7238246" y="1708204"/>
            <a:ext cx="4391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81,22 %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Доля детей в возрасте от 5 до 18 лет, охваченных дополнительным образованием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B3C9ABA-3988-455A-AC66-73BABC953E65}"/>
              </a:ext>
            </a:extLst>
          </p:cNvPr>
          <p:cNvSpPr/>
          <p:nvPr/>
        </p:nvSpPr>
        <p:spPr>
          <a:xfrm>
            <a:off x="7223221" y="2169869"/>
            <a:ext cx="4557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8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образовательных организаций имеют лицензию на дополнительное образование</a:t>
            </a: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ACA353D6-BC48-4411-8BA0-36E0682DA67F}"/>
              </a:ext>
            </a:extLst>
          </p:cNvPr>
          <p:cNvSpPr/>
          <p:nvPr/>
        </p:nvSpPr>
        <p:spPr>
          <a:xfrm>
            <a:off x="6757670" y="269441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29024B4-2968-4E91-A7AB-0D5EC442254F}"/>
              </a:ext>
            </a:extLst>
          </p:cNvPr>
          <p:cNvSpPr/>
          <p:nvPr/>
        </p:nvSpPr>
        <p:spPr>
          <a:xfrm>
            <a:off x="7223218" y="2618498"/>
            <a:ext cx="4704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8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образовательных организаций участвуют в системе Навигатор дополнительного образования Свердловской области, реализации социального заказа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D32BA644-EEB1-4031-AFD5-B1B6D622F776}"/>
              </a:ext>
            </a:extLst>
          </p:cNvPr>
          <p:cNvSpPr/>
          <p:nvPr/>
        </p:nvSpPr>
        <p:spPr>
          <a:xfrm flipH="1">
            <a:off x="1366729" y="3585152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F3684A09-DF8B-4EE1-BC85-4E2FA329DA22}"/>
              </a:ext>
            </a:extLst>
          </p:cNvPr>
          <p:cNvSpPr/>
          <p:nvPr/>
        </p:nvSpPr>
        <p:spPr>
          <a:xfrm flipH="1">
            <a:off x="1381710" y="4341340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9DFA4D4-3BB5-47CC-9227-EFB1930D884A}"/>
              </a:ext>
            </a:extLst>
          </p:cNvPr>
          <p:cNvSpPr/>
          <p:nvPr/>
        </p:nvSpPr>
        <p:spPr>
          <a:xfrm>
            <a:off x="1555261" y="3485533"/>
            <a:ext cx="4232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168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/>
              </a:rPr>
              <a:t>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разноуровневых дополнительных общеобразовательных (общеразвивающих) программ</a:t>
            </a: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02B2F4F7-DD49-4733-81E5-C2FABEC9B1CF}"/>
              </a:ext>
            </a:extLst>
          </p:cNvPr>
          <p:cNvSpPr/>
          <p:nvPr/>
        </p:nvSpPr>
        <p:spPr>
          <a:xfrm>
            <a:off x="6772695" y="340779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250CF9A-63D9-440C-AF3F-2937E91F726D}"/>
              </a:ext>
            </a:extLst>
          </p:cNvPr>
          <p:cNvSpPr/>
          <p:nvPr/>
        </p:nvSpPr>
        <p:spPr>
          <a:xfrm>
            <a:off x="7223220" y="3357161"/>
            <a:ext cx="4406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Montserrat" panose="00000500000000000000"/>
              </a:rPr>
              <a:t>153</a:t>
            </a:r>
            <a:r>
              <a:rPr lang="ru-RU" sz="1400" dirty="0">
                <a:solidFill>
                  <a:srgbClr val="C00000"/>
                </a:solidFill>
                <a:latin typeface="Montserrat" panose="00000500000000000000"/>
              </a:rPr>
              <a:t> 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разноуровневые дополнительные общеобразовательные (общеразвивающие) программы на 27.11.2024 года.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5B3552A-7163-4B44-B45C-5C76658CEEEC}"/>
              </a:ext>
            </a:extLst>
          </p:cNvPr>
          <p:cNvSpPr/>
          <p:nvPr/>
        </p:nvSpPr>
        <p:spPr>
          <a:xfrm>
            <a:off x="1555259" y="4224197"/>
            <a:ext cx="4144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Типовая модель дистанционных курсов по дополнительным общеобразовательным программам на базе  МБОУ ДО ДДТ п. Сосьва  (4 программы 67 обучающихся)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07A4F6C4-795A-40E0-BEF1-D0F15FA4E7E6}"/>
              </a:ext>
            </a:extLst>
          </p:cNvPr>
          <p:cNvSpPr/>
          <p:nvPr/>
        </p:nvSpPr>
        <p:spPr>
          <a:xfrm flipH="1">
            <a:off x="1354489" y="5892213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6D2C67C-1292-4580-8EDE-D4AF70584FB1}"/>
              </a:ext>
            </a:extLst>
          </p:cNvPr>
          <p:cNvSpPr/>
          <p:nvPr/>
        </p:nvSpPr>
        <p:spPr>
          <a:xfrm>
            <a:off x="7223218" y="4170688"/>
            <a:ext cx="4144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Типовая модель дистанционных курсов по дополнительным общеобразовательным программам на базе  МБОУ ДО ДДТ п. Сосьва (4 программы, 53 обучающихся)</a:t>
            </a: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AC7A7199-79B2-4E75-873F-B5E2EA5528FA}"/>
              </a:ext>
            </a:extLst>
          </p:cNvPr>
          <p:cNvSpPr/>
          <p:nvPr/>
        </p:nvSpPr>
        <p:spPr>
          <a:xfrm>
            <a:off x="6772695" y="430085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B584ABB-1CF7-4164-94BB-C2324B40B37F}"/>
              </a:ext>
            </a:extLst>
          </p:cNvPr>
          <p:cNvSpPr/>
          <p:nvPr/>
        </p:nvSpPr>
        <p:spPr>
          <a:xfrm>
            <a:off x="1555259" y="5178303"/>
            <a:ext cx="507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Организация работы с детьми  ТЖС, 6 программ,  124 обучающихся </a:t>
            </a: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05EEAA60-D78D-45DB-A64B-3694DB0D1999}"/>
              </a:ext>
            </a:extLst>
          </p:cNvPr>
          <p:cNvSpPr/>
          <p:nvPr/>
        </p:nvSpPr>
        <p:spPr>
          <a:xfrm flipH="1">
            <a:off x="1366729" y="5279198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9C50BBF8-DE20-4969-BDD4-F6E37F489BAB}"/>
              </a:ext>
            </a:extLst>
          </p:cNvPr>
          <p:cNvSpPr/>
          <p:nvPr/>
        </p:nvSpPr>
        <p:spPr>
          <a:xfrm flipH="1">
            <a:off x="6772699" y="5229938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C135D14-36FE-430C-96D0-4F9DE63AB5A5}"/>
              </a:ext>
            </a:extLst>
          </p:cNvPr>
          <p:cNvSpPr/>
          <p:nvPr/>
        </p:nvSpPr>
        <p:spPr>
          <a:xfrm>
            <a:off x="7223218" y="5112257"/>
            <a:ext cx="4246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Организация работы с детьми  ТЖС, 9 программ, 139 обучающихся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0DC9A7F-EE59-4BA8-A83A-FD096DEB8F9A}"/>
              </a:ext>
            </a:extLst>
          </p:cNvPr>
          <p:cNvSpPr/>
          <p:nvPr/>
        </p:nvSpPr>
        <p:spPr>
          <a:xfrm>
            <a:off x="1590985" y="5817790"/>
            <a:ext cx="4647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400" spc="-3" dirty="0">
                <a:solidFill>
                  <a:srgbClr val="521BB5"/>
                </a:solidFill>
                <a:latin typeface="Montserrat" panose="00000500000000000000"/>
                <a:cs typeface="Montserrat"/>
              </a:rPr>
              <a:t>Реализация сетевых программ, 2 программы, 32 обучающихся</a:t>
            </a:r>
            <a:endParaRPr lang="ru-RU" sz="1400" dirty="0">
              <a:solidFill>
                <a:srgbClr val="521BB5"/>
              </a:solidFill>
              <a:latin typeface="Montserrat" panose="00000500000000000000"/>
              <a:cs typeface="Montserrat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5DF365EC-0533-47DA-A76E-20B5E7E157E1}"/>
              </a:ext>
            </a:extLst>
          </p:cNvPr>
          <p:cNvSpPr/>
          <p:nvPr/>
        </p:nvSpPr>
        <p:spPr>
          <a:xfrm flipH="1">
            <a:off x="6767377" y="5856903"/>
            <a:ext cx="110120" cy="110123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3B0C020-AF3D-4C25-9109-6B4C44ACFFA2}"/>
              </a:ext>
            </a:extLst>
          </p:cNvPr>
          <p:cNvSpPr/>
          <p:nvPr/>
        </p:nvSpPr>
        <p:spPr>
          <a:xfrm>
            <a:off x="7223218" y="5701523"/>
            <a:ext cx="4406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Реализация сетевых программ, 6 программ, 162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7543" y="192497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91799" y="2704444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91801" y="3910087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</a:rPr>
              <a:t>Сосьвинского городского округа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2025 год</a:t>
            </a:r>
          </a:p>
        </p:txBody>
      </p:sp>
      <p:sp>
        <p:nvSpPr>
          <p:cNvPr id="18" name="object 10"/>
          <p:cNvSpPr/>
          <p:nvPr/>
        </p:nvSpPr>
        <p:spPr>
          <a:xfrm>
            <a:off x="1391799" y="4765463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33877" y="189241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3877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6AD405-448B-4CD6-8D2E-F75693F2B8C9}"/>
              </a:ext>
            </a:extLst>
          </p:cNvPr>
          <p:cNvSpPr/>
          <p:nvPr/>
        </p:nvSpPr>
        <p:spPr>
          <a:xfrm>
            <a:off x="1752489" y="4657026"/>
            <a:ext cx="4639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Организация работы с детьми ОВЗ (в том числе с использованием сетевой формы реализации образовательных программ и дистанционного обучения)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CBD6D3-40CD-4C6B-A17F-4179BC2828B4}"/>
              </a:ext>
            </a:extLst>
          </p:cNvPr>
          <p:cNvSpPr/>
          <p:nvPr/>
        </p:nvSpPr>
        <p:spPr>
          <a:xfrm>
            <a:off x="6917856" y="1774480"/>
            <a:ext cx="3982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Развитие приоритетных направлений дополнительного образования (школьный хор, школьный музей, школьный туристический клуб, школьный медиацентр)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D288EE-6408-4B9C-A06C-B39B7AF2766A}"/>
              </a:ext>
            </a:extLst>
          </p:cNvPr>
          <p:cNvSpPr/>
          <p:nvPr/>
        </p:nvSpPr>
        <p:spPr>
          <a:xfrm>
            <a:off x="6917856" y="2859313"/>
            <a:ext cx="37870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Разработка и реализация конкурсов, проектов, мероприятий, направленных на помощь в самоопределении и профориентацию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CF3EA3-92FA-449B-954A-0725C48BB645}"/>
              </a:ext>
            </a:extLst>
          </p:cNvPr>
          <p:cNvSpPr txBox="1"/>
          <p:nvPr/>
        </p:nvSpPr>
        <p:spPr>
          <a:xfrm>
            <a:off x="1642369" y="1774479"/>
            <a:ext cx="4749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Обновление (разработка) дополнительных (общеобразовательных) общеразвивающих программ всех направленностей ДО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10FFBAE-1E30-4EE0-96AB-E198722E92F2}"/>
              </a:ext>
            </a:extLst>
          </p:cNvPr>
          <p:cNvSpPr/>
          <p:nvPr/>
        </p:nvSpPr>
        <p:spPr>
          <a:xfrm>
            <a:off x="1642369" y="2607398"/>
            <a:ext cx="4749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Разработка и реализация дополнительных общеобразовательных программ с использованием сетевой формы взаимодействия с учреждениями реального сектора экономики.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7891C2D-B5DC-4DC8-B23B-17F41BA8FD82}"/>
              </a:ext>
            </a:extLst>
          </p:cNvPr>
          <p:cNvSpPr/>
          <p:nvPr/>
        </p:nvSpPr>
        <p:spPr>
          <a:xfrm>
            <a:off x="1642370" y="3772703"/>
            <a:ext cx="4821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400" spc="-3" dirty="0">
                <a:solidFill>
                  <a:srgbClr val="521BB5"/>
                </a:solidFill>
                <a:latin typeface="Montserrat"/>
                <a:cs typeface="Montserrat"/>
              </a:rPr>
              <a:t>Реализация сетевых программ</a:t>
            </a:r>
            <a:endParaRPr lang="ru-RU" sz="1400" dirty="0">
              <a:solidFill>
                <a:srgbClr val="521BB5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14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13062" y="153145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Северного округа от Сосьвинского городского округа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1" y="1046600"/>
            <a:ext cx="3760380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953063" y="148106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7009532" y="1046601"/>
            <a:ext cx="4634977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BFFEB-972B-4241-9C8B-1FED90AD1308}"/>
              </a:ext>
            </a:extLst>
          </p:cNvPr>
          <p:cNvSpPr txBox="1"/>
          <p:nvPr/>
        </p:nvSpPr>
        <p:spPr>
          <a:xfrm>
            <a:off x="1591311" y="1514675"/>
            <a:ext cx="4702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Сетевое взаимодействие как средство реализации внеурочной деятельности и дополнительного образования»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4D2B20-58DD-4F75-ACFA-AB8999C0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70" y="2458544"/>
            <a:ext cx="110124" cy="110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FA3F3E-B4AD-4189-8223-5CED3D971FA4}"/>
              </a:ext>
            </a:extLst>
          </p:cNvPr>
          <p:cNvSpPr txBox="1"/>
          <p:nvPr/>
        </p:nvSpPr>
        <p:spPr>
          <a:xfrm>
            <a:off x="1520617" y="2392639"/>
            <a:ext cx="4933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«Организация и проведение соревнований по робототехнике</a:t>
            </a:r>
          </a:p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-психологическая подготовка обучающихся к соревнованиям;</a:t>
            </a:r>
          </a:p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-ключевые аспекты организации и проведения соревнований по робототехнике;</a:t>
            </a:r>
          </a:p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-возможности образовательных конструкторов</a:t>
            </a:r>
            <a:r>
              <a:rPr lang="en-US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LEGO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  <a:cs typeface="Times New Roman" panose="02020603050405020304" pitchFamily="18" charset="0"/>
              </a:rPr>
              <a:t>  для участия в соревнованиях по робототехнике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816279-D5A0-4F17-AF83-3B81E289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90" y="3913880"/>
            <a:ext cx="110124" cy="1101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39F0C9-0195-43E9-8C44-0C067BEABF52}"/>
              </a:ext>
            </a:extLst>
          </p:cNvPr>
          <p:cNvSpPr/>
          <p:nvPr/>
        </p:nvSpPr>
        <p:spPr>
          <a:xfrm>
            <a:off x="1591313" y="3849526"/>
            <a:ext cx="431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«Организация и проведение профильных смен Палаточного лагеря нестационарного типа «Юность»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EC8AC-7168-4ED3-A00E-28FE4888C87C}"/>
              </a:ext>
            </a:extLst>
          </p:cNvPr>
          <p:cNvSpPr txBox="1"/>
          <p:nvPr/>
        </p:nvSpPr>
        <p:spPr>
          <a:xfrm>
            <a:off x="7009533" y="1411550"/>
            <a:ext cx="4702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Организация работы с детьми ОВЗ (в том числе с использованием сетевой формы реализации образовательных программ и дистанционного обучения)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D906DF6C-BC97-42BD-BA00-4DDB70E722D3}"/>
              </a:ext>
            </a:extLst>
          </p:cNvPr>
          <p:cNvSpPr/>
          <p:nvPr/>
        </p:nvSpPr>
        <p:spPr>
          <a:xfrm>
            <a:off x="6953776" y="243520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38F19-D04F-4A5D-ACAF-9EF913A56232}"/>
              </a:ext>
            </a:extLst>
          </p:cNvPr>
          <p:cNvSpPr txBox="1"/>
          <p:nvPr/>
        </p:nvSpPr>
        <p:spPr>
          <a:xfrm>
            <a:off x="7079808" y="2337580"/>
            <a:ext cx="4702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Разработка и реализация дополнительных общеобразовательных программ с использованием сетевой формы взаимодействия с учреждениями реального сектора экономики.</a:t>
            </a:r>
          </a:p>
          <a:p>
            <a:endParaRPr lang="ru-RU" sz="1400" dirty="0">
              <a:latin typeface="Montserrat" panose="00000500000000000000"/>
            </a:endParaRPr>
          </a:p>
          <a:p>
            <a:r>
              <a:rPr lang="ru-RU" sz="1400" dirty="0">
                <a:latin typeface="Montserrat" panose="0000050000000000000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4D55B6-FAD3-4FD8-B427-A7A175D7456C}"/>
              </a:ext>
            </a:extLst>
          </p:cNvPr>
          <p:cNvSpPr/>
          <p:nvPr/>
        </p:nvSpPr>
        <p:spPr>
          <a:xfrm>
            <a:off x="7131155" y="3484062"/>
            <a:ext cx="4427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Развитие взаимодействия с наставниками из научных организаций, организациями высшего образования, профессиональных образовательных организаций для вовлечения детей в исследовательскую деятельность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969CB164-7BE0-4484-8B40-3D8A298D9235}"/>
              </a:ext>
            </a:extLst>
          </p:cNvPr>
          <p:cNvSpPr/>
          <p:nvPr/>
        </p:nvSpPr>
        <p:spPr>
          <a:xfrm>
            <a:off x="6953063" y="352366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B9918-4AD5-4B3E-ADF0-B9224227E39C}"/>
              </a:ext>
            </a:extLst>
          </p:cNvPr>
          <p:cNvSpPr txBox="1"/>
          <p:nvPr/>
        </p:nvSpPr>
        <p:spPr>
          <a:xfrm>
            <a:off x="337351" y="4477808"/>
            <a:ext cx="114454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solidFill>
                  <a:srgbClr val="521BB5"/>
                </a:solidFill>
                <a:latin typeface="Montserrat" panose="00000500000000000000"/>
              </a:rPr>
              <a:t>Сосьвинский</a:t>
            </a:r>
            <a:r>
              <a:rPr lang="ru-RU" sz="1400" dirty="0">
                <a:solidFill>
                  <a:srgbClr val="521BB5"/>
                </a:solidFill>
                <a:latin typeface="Montserrat" panose="00000500000000000000"/>
              </a:rPr>
              <a:t> городской округ в части транспортной доступности, находится в отдалении от крупных центров дополнительного образования как Северного управленческого округа, так и Свердловской области в целом. Поэтому для активного участия в мероприятиях направленных на развитие содержания дополнительного образования запланированных в Северном управленческом округе мы предлагаем рассмотреть возможность применения в некоторых мероприятиях онлайн формат,  так как мы не всегда можем участвовать в мероприятиях г. Новой Ляли, г. Нижняя Тура и других отдаленных территориях Северного округа.   </a:t>
            </a:r>
          </a:p>
        </p:txBody>
      </p:sp>
    </p:spTree>
    <p:extLst>
      <p:ext uri="{BB962C8B-B14F-4D97-AF65-F5344CB8AC3E}">
        <p14:creationId xmlns:p14="http://schemas.microsoft.com/office/powerpoint/2010/main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5226</TotalTime>
  <Words>976</Words>
  <Application>Microsoft Office PowerPoint</Application>
  <PresentationFormat>Широкоэкранный</PresentationFormat>
  <Paragraphs>91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DDT - 5</cp:lastModifiedBy>
  <cp:revision>412</cp:revision>
  <cp:lastPrinted>2024-11-27T11:08:30Z</cp:lastPrinted>
  <dcterms:created xsi:type="dcterms:W3CDTF">2021-06-04T06:08:56Z</dcterms:created>
  <dcterms:modified xsi:type="dcterms:W3CDTF">2024-11-27T12:34:03Z</dcterms:modified>
</cp:coreProperties>
</file>