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9" r:id="rId5"/>
    <p:sldId id="279" r:id="rId6"/>
    <p:sldId id="273" r:id="rId7"/>
    <p:sldId id="267" r:id="rId8"/>
    <p:sldId id="280" r:id="rId9"/>
    <p:sldId id="275" r:id="rId10"/>
    <p:sldId id="266" r:id="rId11"/>
    <p:sldId id="276" r:id="rId12"/>
    <p:sldId id="277" r:id="rId13"/>
    <p:sldId id="261" r:id="rId14"/>
    <p:sldId id="278" r:id="rId15"/>
    <p:sldId id="263" r:id="rId16"/>
    <p:sldId id="268" r:id="rId17"/>
    <p:sldId id="265" r:id="rId18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3A13"/>
    <a:srgbClr val="E45645"/>
    <a:srgbClr val="CB3810"/>
    <a:srgbClr val="A99FC7"/>
    <a:srgbClr val="F6D7AC"/>
    <a:srgbClr val="648D6A"/>
    <a:srgbClr val="73ACDC"/>
    <a:srgbClr val="FF7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206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94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9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83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92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61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43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39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61.jpg"/><Relationship Id="rId18" Type="http://schemas.openxmlformats.org/officeDocument/2006/relationships/image" Target="../media/image66.jpg"/><Relationship Id="rId3" Type="http://schemas.openxmlformats.org/officeDocument/2006/relationships/image" Target="../media/image5.png"/><Relationship Id="rId21" Type="http://schemas.openxmlformats.org/officeDocument/2006/relationships/image" Target="../media/image69.png"/><Relationship Id="rId7" Type="http://schemas.openxmlformats.org/officeDocument/2006/relationships/image" Target="../media/image55.jpg"/><Relationship Id="rId12" Type="http://schemas.openxmlformats.org/officeDocument/2006/relationships/image" Target="../media/image60.jpg"/><Relationship Id="rId17" Type="http://schemas.openxmlformats.org/officeDocument/2006/relationships/image" Target="../media/image65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4.jp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openxmlformats.org/officeDocument/2006/relationships/image" Target="../media/image59.jpg"/><Relationship Id="rId24" Type="http://schemas.openxmlformats.org/officeDocument/2006/relationships/image" Target="../media/image72.jpg"/><Relationship Id="rId5" Type="http://schemas.openxmlformats.org/officeDocument/2006/relationships/image" Target="../media/image53.jpg"/><Relationship Id="rId15" Type="http://schemas.openxmlformats.org/officeDocument/2006/relationships/image" Target="../media/image63.jpeg"/><Relationship Id="rId23" Type="http://schemas.openxmlformats.org/officeDocument/2006/relationships/image" Target="../media/image71.jpg"/><Relationship Id="rId10" Type="http://schemas.openxmlformats.org/officeDocument/2006/relationships/image" Target="../media/image58.jpg"/><Relationship Id="rId19" Type="http://schemas.openxmlformats.org/officeDocument/2006/relationships/image" Target="../media/image67.jpg"/><Relationship Id="rId4" Type="http://schemas.openxmlformats.org/officeDocument/2006/relationships/image" Target="../media/image6.png"/><Relationship Id="rId9" Type="http://schemas.openxmlformats.org/officeDocument/2006/relationships/image" Target="../media/image57.jpg"/><Relationship Id="rId14" Type="http://schemas.openxmlformats.org/officeDocument/2006/relationships/image" Target="../media/image62.jpg"/><Relationship Id="rId22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83.jp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12" Type="http://schemas.openxmlformats.org/officeDocument/2006/relationships/image" Target="../media/image8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11" Type="http://schemas.openxmlformats.org/officeDocument/2006/relationships/image" Target="../media/image81.jpg"/><Relationship Id="rId5" Type="http://schemas.openxmlformats.org/officeDocument/2006/relationships/image" Target="../media/image76.jpg"/><Relationship Id="rId10" Type="http://schemas.openxmlformats.org/officeDocument/2006/relationships/image" Target="../media/image73.jpg"/><Relationship Id="rId4" Type="http://schemas.openxmlformats.org/officeDocument/2006/relationships/image" Target="../media/image75.jpg"/><Relationship Id="rId9" Type="http://schemas.openxmlformats.org/officeDocument/2006/relationships/image" Target="../media/image8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18" Type="http://schemas.openxmlformats.org/officeDocument/2006/relationships/image" Target="../media/image23.jpeg"/><Relationship Id="rId26" Type="http://schemas.openxmlformats.org/officeDocument/2006/relationships/image" Target="../media/image31.png"/><Relationship Id="rId3" Type="http://schemas.openxmlformats.org/officeDocument/2006/relationships/image" Target="../media/image5.png"/><Relationship Id="rId21" Type="http://schemas.openxmlformats.org/officeDocument/2006/relationships/image" Target="../media/image26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17" Type="http://schemas.openxmlformats.org/officeDocument/2006/relationships/image" Target="../media/image22.jp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jpeg"/><Relationship Id="rId20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24" Type="http://schemas.openxmlformats.org/officeDocument/2006/relationships/image" Target="../media/image29.png"/><Relationship Id="rId5" Type="http://schemas.openxmlformats.org/officeDocument/2006/relationships/image" Target="../media/image10.jpg"/><Relationship Id="rId15" Type="http://schemas.openxmlformats.org/officeDocument/2006/relationships/image" Target="../media/image20.jpg"/><Relationship Id="rId23" Type="http://schemas.openxmlformats.org/officeDocument/2006/relationships/image" Target="../media/image28.jpg"/><Relationship Id="rId10" Type="http://schemas.openxmlformats.org/officeDocument/2006/relationships/image" Target="../media/image15.jpg"/><Relationship Id="rId19" Type="http://schemas.openxmlformats.org/officeDocument/2006/relationships/image" Target="../media/image24.jpg"/><Relationship Id="rId4" Type="http://schemas.openxmlformats.org/officeDocument/2006/relationships/image" Target="../media/image6.png"/><Relationship Id="rId9" Type="http://schemas.openxmlformats.org/officeDocument/2006/relationships/image" Target="../media/image14.jpg"/><Relationship Id="rId14" Type="http://schemas.openxmlformats.org/officeDocument/2006/relationships/image" Target="../media/image19.jpg"/><Relationship Id="rId22" Type="http://schemas.openxmlformats.org/officeDocument/2006/relationships/image" Target="../media/image27.jpg"/><Relationship Id="rId27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g"/><Relationship Id="rId18" Type="http://schemas.openxmlformats.org/officeDocument/2006/relationships/image" Target="../media/image48.jpg"/><Relationship Id="rId3" Type="http://schemas.openxmlformats.org/officeDocument/2006/relationships/image" Target="../media/image33.png"/><Relationship Id="rId21" Type="http://schemas.openxmlformats.org/officeDocument/2006/relationships/image" Target="../media/image51.jpg"/><Relationship Id="rId7" Type="http://schemas.openxmlformats.org/officeDocument/2006/relationships/image" Target="../media/image37.jpg"/><Relationship Id="rId12" Type="http://schemas.openxmlformats.org/officeDocument/2006/relationships/image" Target="../media/image42.jpg"/><Relationship Id="rId17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jpg"/><Relationship Id="rId20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5" Type="http://schemas.openxmlformats.org/officeDocument/2006/relationships/image" Target="../media/image45.jpg"/><Relationship Id="rId10" Type="http://schemas.openxmlformats.org/officeDocument/2006/relationships/image" Target="../media/image40.jpg"/><Relationship Id="rId19" Type="http://schemas.openxmlformats.org/officeDocument/2006/relationships/image" Target="../media/image49.jp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openxmlformats.org/officeDocument/2006/relationships/image" Target="../media/image44.jpg"/><Relationship Id="rId22" Type="http://schemas.openxmlformats.org/officeDocument/2006/relationships/image" Target="../media/image5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50" y="2201687"/>
            <a:ext cx="7721700" cy="26618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964050" y="413425"/>
            <a:ext cx="7215900" cy="1219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5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Летняя</a:t>
            </a:r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оздоровительная</a:t>
            </a:r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кампания </a:t>
            </a:r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2026</a:t>
            </a:r>
            <a:endParaRPr lang="ru-RU" sz="2500" b="1" dirty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МБОУ ДО </a:t>
            </a:r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ДДТ </a:t>
            </a:r>
            <a:r>
              <a:rPr lang="ru-RU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п.г.т. </a:t>
            </a:r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Сосьв</a:t>
            </a:r>
            <a:r>
              <a:rPr lang="ru-RU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</a:t>
            </a:r>
            <a:r>
              <a:rPr lang="en-US" sz="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Отдых, команда, творчество, спорт и </a:t>
            </a:r>
            <a:r>
              <a:rPr lang="ru-RU" sz="2000" b="1" dirty="0">
                <a:solidFill>
                  <a:srgbClr val="00B0F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увлекательные 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приключения </a:t>
            </a:r>
            <a:endParaRPr lang="ru-RU" sz="2000" b="1" dirty="0">
              <a:solidFill>
                <a:srgbClr val="00B0F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B0F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детей </a:t>
            </a:r>
            <a:r>
              <a:rPr lang="ru-RU" sz="2000" b="1" dirty="0">
                <a:solidFill>
                  <a:srgbClr val="00B0F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 подростков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442450" y="4775100"/>
            <a:ext cx="4259100" cy="368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A36FA5-3E06-A5BF-DFC1-DAAF5DEFF191}"/>
              </a:ext>
            </a:extLst>
          </p:cNvPr>
          <p:cNvSpPr/>
          <p:nvPr/>
        </p:nvSpPr>
        <p:spPr>
          <a:xfrm>
            <a:off x="4640327" y="-1"/>
            <a:ext cx="4503673" cy="5143499"/>
          </a:xfrm>
          <a:prstGeom prst="rect">
            <a:avLst/>
          </a:prstGeom>
          <a:solidFill>
            <a:srgbClr val="73A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40200" y="11225"/>
            <a:ext cx="5039520" cy="79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CB381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Палаточный лагерь «Юность»</a:t>
            </a:r>
            <a:endParaRPr lang="ru-RU" sz="2000" b="1" dirty="0">
              <a:solidFill>
                <a:srgbClr val="CB381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ru-RU" sz="2000" b="1" dirty="0">
                <a:solidFill>
                  <a:srgbClr val="CB381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 смена «Военно-патриотическая» 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24.06.2026 по 30.06.2026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ru-RU" sz="2000" b="1" dirty="0">
                <a:solidFill>
                  <a:srgbClr val="CB381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 смена «Спортивно-туристическая» 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03.06.2026 по 09.07.2026 </a:t>
            </a:r>
            <a:r>
              <a:rPr lang="en-US" sz="2000" b="1" dirty="0">
                <a:solidFill>
                  <a:srgbClr val="FF7A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000" dirty="0"/>
          </a:p>
        </p:txBody>
      </p:sp>
      <p:sp>
        <p:nvSpPr>
          <p:cNvPr id="6" name="Text 1"/>
          <p:cNvSpPr txBox="1"/>
          <p:nvPr/>
        </p:nvSpPr>
        <p:spPr>
          <a:xfrm>
            <a:off x="340200" y="4596050"/>
            <a:ext cx="362700" cy="32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000" dirty="0"/>
          </a:p>
        </p:txBody>
      </p:sp>
      <p:sp>
        <p:nvSpPr>
          <p:cNvPr id="7" name="Text 2"/>
          <p:cNvSpPr txBox="1"/>
          <p:nvPr/>
        </p:nvSpPr>
        <p:spPr>
          <a:xfrm>
            <a:off x="786375" y="1986932"/>
            <a:ext cx="3717300" cy="1057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Нестационарный палаточный лагерь включает две тематические смены, каждая из которых рассчитана на 50 участников.</a:t>
            </a:r>
            <a:r>
              <a:rPr lang="en-US" sz="12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786375" y="3319660"/>
            <a:ext cx="3717300" cy="934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«Юность» объединяет практику, движение и командное взаимодействие, предлагая участникам разные, но близкие по духу форматы.</a:t>
            </a:r>
            <a:r>
              <a:rPr lang="en-US" sz="12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0AB0285D-57A2-4D4C-8541-1F4DF17A9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591676"/>
              </p:ext>
            </p:extLst>
          </p:nvPr>
        </p:nvGraphicFramePr>
        <p:xfrm>
          <a:off x="4914900" y="3114743"/>
          <a:ext cx="4053840" cy="1732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1280">
                  <a:extLst>
                    <a:ext uri="{9D8B030D-6E8A-4147-A177-3AD203B41FA5}">
                      <a16:colId xmlns:a16="http://schemas.microsoft.com/office/drawing/2014/main" val="944823279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3784488437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3715759131"/>
                    </a:ext>
                  </a:extLst>
                </a:gridCol>
              </a:tblGrid>
              <a:tr h="36953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CB3810"/>
                          </a:solidFill>
                        </a:rPr>
                        <a:t>Смена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CB3810"/>
                          </a:solidFill>
                        </a:rPr>
                        <a:t>Места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CB3810"/>
                          </a:solidFill>
                        </a:rPr>
                        <a:t>Акцент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282964"/>
                  </a:ext>
                </a:extLst>
              </a:tr>
              <a:tr h="66616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Военно-патриотическая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Дисциплина, команда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785296"/>
                  </a:ext>
                </a:extLst>
              </a:tr>
              <a:tr h="6319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Спортивно-туристическая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Спорт, походный дух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33863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F4820C0-1E19-B58D-B507-7C527BF9B6A6}"/>
              </a:ext>
            </a:extLst>
          </p:cNvPr>
          <p:cNvSpPr txBox="1"/>
          <p:nvPr/>
        </p:nvSpPr>
        <p:spPr>
          <a:xfrm>
            <a:off x="4640581" y="11711"/>
            <a:ext cx="4328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B38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</a:t>
            </a:r>
          </a:p>
          <a:p>
            <a:pPr algn="ctr"/>
            <a:r>
              <a:rPr lang="ru-RU" b="1" dirty="0">
                <a:solidFill>
                  <a:srgbClr val="CB38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палаточного лагеря «Юность» с круглосуточным </a:t>
            </a:r>
          </a:p>
          <a:p>
            <a:pPr algn="ctr"/>
            <a:r>
              <a:rPr lang="ru-RU" b="1" dirty="0">
                <a:solidFill>
                  <a:srgbClr val="CB38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пребыванием детей для обучающихся </a:t>
            </a:r>
          </a:p>
          <a:p>
            <a:pPr algn="ctr"/>
            <a:r>
              <a:rPr lang="ru-RU" b="1" dirty="0">
                <a:solidFill>
                  <a:srgbClr val="CB38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учреждений Сосьвинского </a:t>
            </a:r>
          </a:p>
          <a:p>
            <a:pPr algn="ctr"/>
            <a:r>
              <a:rPr lang="ru-RU" b="1" dirty="0">
                <a:solidFill>
                  <a:srgbClr val="CB38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 </a:t>
            </a:r>
          </a:p>
          <a:p>
            <a:pPr algn="ctr"/>
            <a:r>
              <a:rPr lang="ru-RU" b="1" dirty="0">
                <a:solidFill>
                  <a:srgbClr val="CB38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«Эхо победы</a:t>
            </a:r>
            <a:r>
              <a:rPr lang="en-US" b="1" dirty="0">
                <a:solidFill>
                  <a:srgbClr val="CB38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b="1" dirty="0">
                <a:solidFill>
                  <a:srgbClr val="CB38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Молодость помнит»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077698A-569A-8F7E-58A4-6BACE9A6AE5B}"/>
              </a:ext>
            </a:extLst>
          </p:cNvPr>
          <p:cNvSpPr/>
          <p:nvPr/>
        </p:nvSpPr>
        <p:spPr>
          <a:xfrm>
            <a:off x="4640327" y="-1"/>
            <a:ext cx="4503673" cy="5143499"/>
          </a:xfrm>
          <a:prstGeom prst="rect">
            <a:avLst/>
          </a:prstGeom>
          <a:solidFill>
            <a:srgbClr val="73A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74108" y="36595"/>
            <a:ext cx="8173267" cy="79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2000" b="1" dirty="0">
                <a:solidFill>
                  <a:srgbClr val="CB381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Мероприятия П</a:t>
            </a:r>
            <a:r>
              <a:rPr lang="en-US" sz="2000" b="1" dirty="0">
                <a:solidFill>
                  <a:srgbClr val="CB381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алаточный лагерь</a:t>
            </a:r>
            <a:r>
              <a:rPr lang="ru-RU" sz="2000" b="1" dirty="0">
                <a:solidFill>
                  <a:srgbClr val="CB381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000" b="1" dirty="0">
                <a:solidFill>
                  <a:srgbClr val="CB381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«Юность»</a:t>
            </a:r>
            <a:r>
              <a:rPr lang="en-US" sz="2000" b="1" dirty="0">
                <a:solidFill>
                  <a:srgbClr val="FF7A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000" dirty="0"/>
          </a:p>
        </p:txBody>
      </p:sp>
      <p:sp>
        <p:nvSpPr>
          <p:cNvPr id="4" name="Облако 3">
            <a:extLst>
              <a:ext uri="{FF2B5EF4-FFF2-40B4-BE49-F238E27FC236}">
                <a16:creationId xmlns:a16="http://schemas.microsoft.com/office/drawing/2014/main" id="{D7F6C692-9D3E-457E-BC96-B7517FF5F5A8}"/>
              </a:ext>
            </a:extLst>
          </p:cNvPr>
          <p:cNvSpPr/>
          <p:nvPr/>
        </p:nvSpPr>
        <p:spPr>
          <a:xfrm>
            <a:off x="1785505" y="639115"/>
            <a:ext cx="1767156" cy="13110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«Тактическая игра «Взятие высоты»»</a:t>
            </a:r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3DA079F2-ACA8-4D24-958B-50C81D8365F8}"/>
              </a:ext>
            </a:extLst>
          </p:cNvPr>
          <p:cNvSpPr/>
          <p:nvPr/>
        </p:nvSpPr>
        <p:spPr>
          <a:xfrm>
            <a:off x="3694727" y="2600315"/>
            <a:ext cx="1662301" cy="134766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«День героя»</a:t>
            </a:r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2E76C265-374D-4460-9C63-9006A6F66425}"/>
              </a:ext>
            </a:extLst>
          </p:cNvPr>
          <p:cNvSpPr/>
          <p:nvPr/>
        </p:nvSpPr>
        <p:spPr>
          <a:xfrm>
            <a:off x="2485430" y="3522535"/>
            <a:ext cx="2006951" cy="157802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Квест по антитеррору</a:t>
            </a:r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1A0F7902-AB51-4CF6-9B92-46DD1123194F}"/>
              </a:ext>
            </a:extLst>
          </p:cNvPr>
          <p:cNvSpPr/>
          <p:nvPr/>
        </p:nvSpPr>
        <p:spPr>
          <a:xfrm>
            <a:off x="74108" y="1960058"/>
            <a:ext cx="1767156" cy="14942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Навесная переправа, Ориентирование на местности, Узлы</a:t>
            </a:r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24DEB4FC-94B2-4DD0-870E-4BE9B5B29D44}"/>
              </a:ext>
            </a:extLst>
          </p:cNvPr>
          <p:cNvSpPr/>
          <p:nvPr/>
        </p:nvSpPr>
        <p:spPr>
          <a:xfrm>
            <a:off x="5569937" y="99024"/>
            <a:ext cx="1534343" cy="136650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-apple-system"/>
              </a:rPr>
              <a:t>З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-apple-system"/>
              </a:rPr>
              <a:t>анятия по пожарной безопасности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5" name="Облако 14">
            <a:extLst>
              <a:ext uri="{FF2B5EF4-FFF2-40B4-BE49-F238E27FC236}">
                <a16:creationId xmlns:a16="http://schemas.microsoft.com/office/drawing/2014/main" id="{2455B070-134F-4F04-8A02-F6BE96AA8878}"/>
              </a:ext>
            </a:extLst>
          </p:cNvPr>
          <p:cNvSpPr/>
          <p:nvPr/>
        </p:nvSpPr>
        <p:spPr>
          <a:xfrm>
            <a:off x="5240148" y="2108719"/>
            <a:ext cx="2092800" cy="15188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«Игры на сплоченность команды»</a:t>
            </a:r>
          </a:p>
        </p:txBody>
      </p:sp>
      <p:sp>
        <p:nvSpPr>
          <p:cNvPr id="16" name="Облако 15">
            <a:extLst>
              <a:ext uri="{FF2B5EF4-FFF2-40B4-BE49-F238E27FC236}">
                <a16:creationId xmlns:a16="http://schemas.microsoft.com/office/drawing/2014/main" id="{0FC613B3-92EC-4F4D-9DC4-800782A27728}"/>
              </a:ext>
            </a:extLst>
          </p:cNvPr>
          <p:cNvSpPr/>
          <p:nvPr/>
        </p:nvSpPr>
        <p:spPr>
          <a:xfrm>
            <a:off x="3621783" y="629264"/>
            <a:ext cx="1534343" cy="12120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-apple-system"/>
              </a:rPr>
              <a:t>З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-apple-system"/>
              </a:rPr>
              <a:t>анятия рукопашного боя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" name="Облако 16">
            <a:extLst>
              <a:ext uri="{FF2B5EF4-FFF2-40B4-BE49-F238E27FC236}">
                <a16:creationId xmlns:a16="http://schemas.microsoft.com/office/drawing/2014/main" id="{54536A8B-DF75-4DB0-B992-6F31BA769CFE}"/>
              </a:ext>
            </a:extLst>
          </p:cNvPr>
          <p:cNvSpPr/>
          <p:nvPr/>
        </p:nvSpPr>
        <p:spPr>
          <a:xfrm>
            <a:off x="4673824" y="3557785"/>
            <a:ext cx="2299074" cy="158052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Пионербол, перестрелка, волейбол</a:t>
            </a:r>
          </a:p>
        </p:txBody>
      </p:sp>
      <p:sp>
        <p:nvSpPr>
          <p:cNvPr id="18" name="Облако 17">
            <a:extLst>
              <a:ext uri="{FF2B5EF4-FFF2-40B4-BE49-F238E27FC236}">
                <a16:creationId xmlns:a16="http://schemas.microsoft.com/office/drawing/2014/main" id="{835FEC17-226F-4236-93FD-38712A34F18E}"/>
              </a:ext>
            </a:extLst>
          </p:cNvPr>
          <p:cNvSpPr/>
          <p:nvPr/>
        </p:nvSpPr>
        <p:spPr>
          <a:xfrm>
            <a:off x="6866542" y="2231849"/>
            <a:ext cx="2225837" cy="16395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-apple-system"/>
              </a:rPr>
              <a:t>С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-apple-system"/>
              </a:rPr>
              <a:t>портивные игры «Футбол», «Лапта»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9" name="Облако 18">
            <a:extLst>
              <a:ext uri="{FF2B5EF4-FFF2-40B4-BE49-F238E27FC236}">
                <a16:creationId xmlns:a16="http://schemas.microsoft.com/office/drawing/2014/main" id="{8F6118D0-F38B-4AE2-931A-573B3B7535A8}"/>
              </a:ext>
            </a:extLst>
          </p:cNvPr>
          <p:cNvSpPr/>
          <p:nvPr/>
        </p:nvSpPr>
        <p:spPr>
          <a:xfrm>
            <a:off x="-69122" y="553249"/>
            <a:ext cx="1987331" cy="14942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-apple-system"/>
              </a:rPr>
              <a:t>О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-apple-system"/>
              </a:rPr>
              <a:t>гневая подготовка, стрелковая подготовка, туристическая подготовка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C05F3A14-09E1-F0B0-7CFE-AB90580BBB31}"/>
              </a:ext>
            </a:extLst>
          </p:cNvPr>
          <p:cNvSpPr/>
          <p:nvPr/>
        </p:nvSpPr>
        <p:spPr>
          <a:xfrm>
            <a:off x="6772443" y="3661474"/>
            <a:ext cx="1960827" cy="1451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«Мы едины – мы одна команда»</a:t>
            </a:r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3B144066-1836-6ABA-E3B8-8CAEA4C8A227}"/>
              </a:ext>
            </a:extLst>
          </p:cNvPr>
          <p:cNvSpPr/>
          <p:nvPr/>
        </p:nvSpPr>
        <p:spPr>
          <a:xfrm>
            <a:off x="2968866" y="1650596"/>
            <a:ext cx="1960827" cy="1451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«Курская дуга»</a:t>
            </a:r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22536481-BC39-CEEC-68EF-96B730E2F09E}"/>
              </a:ext>
            </a:extLst>
          </p:cNvPr>
          <p:cNvSpPr/>
          <p:nvPr/>
        </p:nvSpPr>
        <p:spPr>
          <a:xfrm>
            <a:off x="1549078" y="1822713"/>
            <a:ext cx="1960827" cy="1451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«Великое противостояние»</a:t>
            </a:r>
          </a:p>
        </p:txBody>
      </p:sp>
      <p:sp>
        <p:nvSpPr>
          <p:cNvPr id="20" name="Облако 19">
            <a:extLst>
              <a:ext uri="{FF2B5EF4-FFF2-40B4-BE49-F238E27FC236}">
                <a16:creationId xmlns:a16="http://schemas.microsoft.com/office/drawing/2014/main" id="{39C350AC-AF56-9D30-5325-2B0257F2F337}"/>
              </a:ext>
            </a:extLst>
          </p:cNvPr>
          <p:cNvSpPr/>
          <p:nvPr/>
        </p:nvSpPr>
        <p:spPr>
          <a:xfrm>
            <a:off x="7224801" y="990140"/>
            <a:ext cx="1960827" cy="1451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«Битва за Москву»</a:t>
            </a:r>
          </a:p>
        </p:txBody>
      </p:sp>
      <p:sp>
        <p:nvSpPr>
          <p:cNvPr id="21" name="Облако 20">
            <a:extLst>
              <a:ext uri="{FF2B5EF4-FFF2-40B4-BE49-F238E27FC236}">
                <a16:creationId xmlns:a16="http://schemas.microsoft.com/office/drawing/2014/main" id="{975F4938-F34C-4499-1366-E2180F4AAB96}"/>
              </a:ext>
            </a:extLst>
          </p:cNvPr>
          <p:cNvSpPr/>
          <p:nvPr/>
        </p:nvSpPr>
        <p:spPr>
          <a:xfrm>
            <a:off x="6983760" y="94492"/>
            <a:ext cx="1960827" cy="1451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«Начало испытаний»</a:t>
            </a:r>
          </a:p>
        </p:txBody>
      </p:sp>
      <p:sp>
        <p:nvSpPr>
          <p:cNvPr id="23" name="Облако 22">
            <a:extLst>
              <a:ext uri="{FF2B5EF4-FFF2-40B4-BE49-F238E27FC236}">
                <a16:creationId xmlns:a16="http://schemas.microsoft.com/office/drawing/2014/main" id="{B88527A6-7AAB-26F5-40FA-7C5FE4B2E690}"/>
              </a:ext>
            </a:extLst>
          </p:cNvPr>
          <p:cNvSpPr/>
          <p:nvPr/>
        </p:nvSpPr>
        <p:spPr>
          <a:xfrm>
            <a:off x="4679376" y="1294617"/>
            <a:ext cx="1871174" cy="136650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«Освобождение Родины»</a:t>
            </a:r>
          </a:p>
        </p:txBody>
      </p:sp>
      <p:sp>
        <p:nvSpPr>
          <p:cNvPr id="24" name="Облако 23">
            <a:extLst>
              <a:ext uri="{FF2B5EF4-FFF2-40B4-BE49-F238E27FC236}">
                <a16:creationId xmlns:a16="http://schemas.microsoft.com/office/drawing/2014/main" id="{E4EDA36E-21A8-E08C-5773-F03754274DDE}"/>
              </a:ext>
            </a:extLst>
          </p:cNvPr>
          <p:cNvSpPr/>
          <p:nvPr/>
        </p:nvSpPr>
        <p:spPr>
          <a:xfrm>
            <a:off x="90961" y="3487769"/>
            <a:ext cx="1960827" cy="1451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«Партизаны и подполье»</a:t>
            </a:r>
          </a:p>
        </p:txBody>
      </p:sp>
      <p:sp>
        <p:nvSpPr>
          <p:cNvPr id="26" name="Облако 25">
            <a:extLst>
              <a:ext uri="{FF2B5EF4-FFF2-40B4-BE49-F238E27FC236}">
                <a16:creationId xmlns:a16="http://schemas.microsoft.com/office/drawing/2014/main" id="{B8CF32A4-F2CE-C769-E45E-D9501BFA68D9}"/>
              </a:ext>
            </a:extLst>
          </p:cNvPr>
          <p:cNvSpPr/>
          <p:nvPr/>
        </p:nvSpPr>
        <p:spPr>
          <a:xfrm>
            <a:off x="1671091" y="3091007"/>
            <a:ext cx="1607360" cy="10279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«Победа»</a:t>
            </a:r>
          </a:p>
        </p:txBody>
      </p:sp>
    </p:spTree>
    <p:extLst>
      <p:ext uri="{BB962C8B-B14F-4D97-AF65-F5344CB8AC3E}">
        <p14:creationId xmlns:p14="http://schemas.microsoft.com/office/powerpoint/2010/main" val="2371235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3E08EF-3EF9-1030-E5E7-F8EB00626047}"/>
              </a:ext>
            </a:extLst>
          </p:cNvPr>
          <p:cNvSpPr/>
          <p:nvPr/>
        </p:nvSpPr>
        <p:spPr>
          <a:xfrm>
            <a:off x="4640327" y="-1"/>
            <a:ext cx="4503673" cy="5143499"/>
          </a:xfrm>
          <a:prstGeom prst="rect">
            <a:avLst/>
          </a:prstGeom>
          <a:solidFill>
            <a:srgbClr val="73A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08504" y="36341"/>
            <a:ext cx="8463600" cy="79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CB381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Палаточный лагерь «Юность»</a:t>
            </a:r>
            <a:r>
              <a:rPr lang="en-US" sz="2000" b="1" dirty="0">
                <a:solidFill>
                  <a:srgbClr val="FF7A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000" dirty="0"/>
          </a:p>
        </p:txBody>
      </p:sp>
      <p:sp>
        <p:nvSpPr>
          <p:cNvPr id="6" name="Text 1"/>
          <p:cNvSpPr txBox="1"/>
          <p:nvPr/>
        </p:nvSpPr>
        <p:spPr>
          <a:xfrm>
            <a:off x="340200" y="4596050"/>
            <a:ext cx="362700" cy="32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B9CFBD-9C51-40E3-BCC9-C070D0DE4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6" y="437222"/>
            <a:ext cx="1612388" cy="1209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6D0379-5FB9-4FE0-9D3C-A94235284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674" y="2630971"/>
            <a:ext cx="1728319" cy="1300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9143FD-B2D0-4DBA-8EED-360E3B0C2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86" y="1802727"/>
            <a:ext cx="1069061" cy="1425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263933-F90D-49F4-BA19-DA129FC11F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6047" y="305692"/>
            <a:ext cx="1072754" cy="14303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5E36B67-9CAC-4892-9276-AF3C2FB70C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82" y="3339832"/>
            <a:ext cx="1851456" cy="138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B203A7D-1864-4971-8615-2AB47EEE94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3081" y="86325"/>
            <a:ext cx="1600200" cy="1065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5D72574-55DD-4E4E-A380-1BA1CEF83F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62605" y="1391067"/>
            <a:ext cx="991640" cy="1322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6F93BF-5547-4127-B148-EEF39CC9CE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3674" y="95178"/>
            <a:ext cx="1600200" cy="1200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C326542-377D-4382-9ACF-8AB35BA590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3393" y="1359970"/>
            <a:ext cx="1625600" cy="121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1275B20-563C-4045-8CC2-D51B9191E1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6080" y="1212481"/>
            <a:ext cx="1860205" cy="1395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12A4F04-5057-4C1A-A9E8-48379B13D1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4807" y="1969570"/>
            <a:ext cx="1727200" cy="1295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11B2D1A-7AE5-48D8-9B02-B7F7AC51B8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67237" y="479831"/>
            <a:ext cx="1504315" cy="1128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BCCA304-4B3C-4DB7-A7DC-6EFADB7816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42488" y="10954"/>
            <a:ext cx="991640" cy="1322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B15176-25C5-4BC3-ED1E-080AC1CDDE6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93158" y="4035256"/>
            <a:ext cx="1446541" cy="1084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2326F1-45E4-486E-10C4-6FDAB3F81A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78801" y="4010408"/>
            <a:ext cx="1644805" cy="10967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66BDC5F-BCF0-8E27-716D-9F362C4B61E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7509" y="3588027"/>
            <a:ext cx="1060846" cy="14144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C0502F9-F259-0D2A-5CF6-A848B03181B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55758" y="1829774"/>
            <a:ext cx="1304797" cy="1739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0645B4D-C885-6885-5FF2-FC8198A8A95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46585" y="3649271"/>
            <a:ext cx="1060846" cy="14144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BC1D435-6C84-7D17-AE35-DF6301A7530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9028" y="4035255"/>
            <a:ext cx="1429204" cy="10719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28A0EFD-4C4B-5F2D-B354-4B437AE6413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96779" y="2751157"/>
            <a:ext cx="2687498" cy="1239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3212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E990F42-03AE-0011-A3A3-E9BE47A0D2B1}"/>
              </a:ext>
            </a:extLst>
          </p:cNvPr>
          <p:cNvSpPr/>
          <p:nvPr/>
        </p:nvSpPr>
        <p:spPr>
          <a:xfrm>
            <a:off x="5874327" y="0"/>
            <a:ext cx="3269673" cy="5143500"/>
          </a:xfrm>
          <a:prstGeom prst="rect">
            <a:avLst/>
          </a:prstGeom>
          <a:solidFill>
            <a:srgbClr val="E45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E13FCD-C38D-ED9E-CD56-B288C8D88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256" y="85520"/>
            <a:ext cx="2713971" cy="4978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8859983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0200" y="289000"/>
            <a:ext cx="5938500" cy="941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Пеший поход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</a:t>
            </a: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Конжак</a:t>
            </a:r>
            <a:endParaRPr lang="ru-RU" sz="2000" b="1" dirty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ru-RU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Конец июля начало августа 2026 года</a:t>
            </a: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000" dirty="0"/>
          </a:p>
        </p:txBody>
      </p:sp>
      <p:sp>
        <p:nvSpPr>
          <p:cNvPr id="5" name="Text 1"/>
          <p:cNvSpPr txBox="1"/>
          <p:nvPr/>
        </p:nvSpPr>
        <p:spPr>
          <a:xfrm>
            <a:off x="702900" y="2727660"/>
            <a:ext cx="2367900" cy="119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Маршрут и поддержка
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Поход на Конжак рассчитан на 30 участников и станет отдельным ярким событием лета. Это формат для тех, кто любит маршрут, совместный ритм и поддержку товарищей.
</a:t>
            </a:r>
            <a:endParaRPr lang="en-US" sz="1400" dirty="0"/>
          </a:p>
        </p:txBody>
      </p:sp>
      <p:sp>
        <p:nvSpPr>
          <p:cNvPr id="7" name="Text 3"/>
          <p:cNvSpPr txBox="1"/>
          <p:nvPr/>
        </p:nvSpPr>
        <p:spPr>
          <a:xfrm>
            <a:off x="4392182" y="2871748"/>
            <a:ext cx="2657140" cy="119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Приключение в движении
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пути важны выносливость, взаимовыручка и внимание к дороге. Поход дарит детям чувство преодоления и запоминается как настоящее летнее приключение.
</a:t>
            </a:r>
            <a:endParaRPr 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C2DF613-0A52-3C54-F2C0-3B43C714E2C3}"/>
              </a:ext>
            </a:extLst>
          </p:cNvPr>
          <p:cNvSpPr/>
          <p:nvPr/>
        </p:nvSpPr>
        <p:spPr>
          <a:xfrm>
            <a:off x="340200" y="0"/>
            <a:ext cx="8803800" cy="5143500"/>
          </a:xfrm>
          <a:prstGeom prst="rect">
            <a:avLst/>
          </a:prstGeom>
          <a:solidFill>
            <a:srgbClr val="E45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 0"/>
          <p:cNvSpPr txBox="1"/>
          <p:nvPr/>
        </p:nvSpPr>
        <p:spPr>
          <a:xfrm>
            <a:off x="153164" y="95036"/>
            <a:ext cx="5938500" cy="941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Пеший поход на Конжак
</a:t>
            </a:r>
            <a:endParaRPr lang="en-US" sz="20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4CB139C-E320-DE81-1039-3FCE18467B1D}"/>
              </a:ext>
            </a:extLst>
          </p:cNvPr>
          <p:cNvSpPr/>
          <p:nvPr/>
        </p:nvSpPr>
        <p:spPr>
          <a:xfrm>
            <a:off x="0" y="3891356"/>
            <a:ext cx="9144000" cy="1252144"/>
          </a:xfrm>
          <a:prstGeom prst="rect">
            <a:avLst/>
          </a:prstGeom>
          <a:solidFill>
            <a:srgbClr val="CA3A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82285A-E814-D7C0-24E5-0A8AEC1F1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075" y="1711860"/>
            <a:ext cx="2135928" cy="1601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8F0305C-CC40-0BCF-85A0-B29AD2F49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64" y="573859"/>
            <a:ext cx="2569728" cy="1927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E3623D-4DB9-99B4-EA86-EDF5F6FB6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0355" y="3390285"/>
            <a:ext cx="2560320" cy="1440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ADEF610-57A2-A9A3-73D4-B49143ED82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4799" y="1652890"/>
            <a:ext cx="2157456" cy="1618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C8ACE62-AE40-4911-EEAD-2DF212FEE6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8345" y="2571749"/>
            <a:ext cx="1289599" cy="2293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4B42633-D1CD-CB18-CA8B-281DE9F581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10" y="2821187"/>
            <a:ext cx="2636282" cy="1977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BB7E6B-6625-267A-54F4-652B39826E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5729" y="144818"/>
            <a:ext cx="1219893" cy="21691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1A52C4-0ECA-BA43-A4E7-CC0F3441F3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0570" y="130444"/>
            <a:ext cx="1982588" cy="1486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A9E3A19-BD39-7C8B-768E-BE9CD68615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8070" y="3280219"/>
            <a:ext cx="2157457" cy="16180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B1D3054-64C3-1FA5-A9D0-065F237F8E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8538" y="105505"/>
            <a:ext cx="2020267" cy="151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7328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89450" y="71213"/>
            <a:ext cx="8384100" cy="580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6D7A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Выбор смены: от интереса к записи
</a:t>
            </a:r>
            <a:endParaRPr lang="en-US" sz="2000" dirty="0"/>
          </a:p>
        </p:txBody>
      </p:sp>
      <p:sp>
        <p:nvSpPr>
          <p:cNvPr id="5" name="Text 1"/>
          <p:cNvSpPr txBox="1"/>
          <p:nvPr/>
        </p:nvSpPr>
        <p:spPr>
          <a:xfrm>
            <a:off x="189450" y="405208"/>
            <a:ext cx="8384100" cy="22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F6D7A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Пошаговый выбор формата отдыха для семей с учётом локации, темы смены и наличия мест.
</a:t>
            </a:r>
            <a:endParaRPr lang="en-US" sz="1200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C2C25E0-DEEC-4954-8BB3-B03D08417E81}"/>
              </a:ext>
            </a:extLst>
          </p:cNvPr>
          <p:cNvSpPr/>
          <p:nvPr/>
        </p:nvSpPr>
        <p:spPr>
          <a:xfrm>
            <a:off x="77279" y="806864"/>
            <a:ext cx="1016065" cy="533136"/>
          </a:xfrm>
          <a:prstGeom prst="roundRect">
            <a:avLst/>
          </a:prstGeom>
          <a:solidFill>
            <a:srgbClr val="F6D7A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648D6A"/>
                </a:solidFill>
              </a:rPr>
              <a:t>Интересы ребенка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5E76624-A008-4FD3-91D4-4BAC4CD5376E}"/>
              </a:ext>
            </a:extLst>
          </p:cNvPr>
          <p:cNvSpPr/>
          <p:nvPr/>
        </p:nvSpPr>
        <p:spPr>
          <a:xfrm>
            <a:off x="1217613" y="893801"/>
            <a:ext cx="766762" cy="346825"/>
          </a:xfrm>
          <a:prstGeom prst="roundRect">
            <a:avLst/>
          </a:prstGeom>
          <a:solidFill>
            <a:srgbClr val="F6D7A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648D6A"/>
                </a:solidFill>
              </a:rPr>
              <a:t>Выбор</a:t>
            </a:r>
          </a:p>
        </p:txBody>
      </p:sp>
      <p:sp>
        <p:nvSpPr>
          <p:cNvPr id="9" name="Ромб 8">
            <a:extLst>
              <a:ext uri="{FF2B5EF4-FFF2-40B4-BE49-F238E27FC236}">
                <a16:creationId xmlns:a16="http://schemas.microsoft.com/office/drawing/2014/main" id="{E6E1D049-3170-466A-9CC8-BC9709037D48}"/>
              </a:ext>
            </a:extLst>
          </p:cNvPr>
          <p:cNvSpPr/>
          <p:nvPr/>
        </p:nvSpPr>
        <p:spPr>
          <a:xfrm>
            <a:off x="1984375" y="658288"/>
            <a:ext cx="1498600" cy="1278775"/>
          </a:xfrm>
          <a:prstGeom prst="diamond">
            <a:avLst/>
          </a:prstGeom>
          <a:solidFill>
            <a:srgbClr val="F6D7A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648D6A"/>
                </a:solidFill>
              </a:rPr>
              <a:t>Формат отдыха ?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8B858F5-05DD-45C1-B0EE-5805EF89C8C6}"/>
              </a:ext>
            </a:extLst>
          </p:cNvPr>
          <p:cNvSpPr/>
          <p:nvPr/>
        </p:nvSpPr>
        <p:spPr>
          <a:xfrm>
            <a:off x="3599435" y="812595"/>
            <a:ext cx="867348" cy="346825"/>
          </a:xfrm>
          <a:prstGeom prst="roundRect">
            <a:avLst/>
          </a:prstGeom>
          <a:solidFill>
            <a:srgbClr val="F6D7A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648D6A"/>
                </a:solidFill>
              </a:rPr>
              <a:t>Палатки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226544E-CF0E-4166-94DF-2C676DFDEDE5}"/>
              </a:ext>
            </a:extLst>
          </p:cNvPr>
          <p:cNvSpPr/>
          <p:nvPr/>
        </p:nvSpPr>
        <p:spPr>
          <a:xfrm>
            <a:off x="3378199" y="2130060"/>
            <a:ext cx="641923" cy="377838"/>
          </a:xfrm>
          <a:prstGeom prst="roundRect">
            <a:avLst/>
          </a:prstGeom>
          <a:solidFill>
            <a:srgbClr val="F6D7A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648D6A"/>
                </a:solidFill>
              </a:rPr>
              <a:t>День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930B004-2556-4CC8-805F-55A52FB36198}"/>
              </a:ext>
            </a:extLst>
          </p:cNvPr>
          <p:cNvSpPr/>
          <p:nvPr/>
        </p:nvSpPr>
        <p:spPr>
          <a:xfrm>
            <a:off x="4684712" y="683344"/>
            <a:ext cx="1085850" cy="999375"/>
          </a:xfrm>
          <a:prstGeom prst="rect">
            <a:avLst/>
          </a:prstGeom>
          <a:solidFill>
            <a:srgbClr val="F6D7A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648D6A"/>
                </a:solidFill>
              </a:rPr>
              <a:t>Палаточный лагерь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4075B66-B50D-4C49-95A3-121F0C48AB21}"/>
              </a:ext>
            </a:extLst>
          </p:cNvPr>
          <p:cNvSpPr/>
          <p:nvPr/>
        </p:nvSpPr>
        <p:spPr>
          <a:xfrm>
            <a:off x="4478911" y="2060400"/>
            <a:ext cx="1085850" cy="999375"/>
          </a:xfrm>
          <a:prstGeom prst="rect">
            <a:avLst/>
          </a:prstGeom>
          <a:solidFill>
            <a:srgbClr val="F6D7A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648D6A"/>
                </a:solidFill>
              </a:rPr>
              <a:t>Дневной лагерь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E36D522A-033E-4E78-BCD3-9D944E48EF1D}"/>
              </a:ext>
            </a:extLst>
          </p:cNvPr>
          <p:cNvSpPr/>
          <p:nvPr/>
        </p:nvSpPr>
        <p:spPr>
          <a:xfrm>
            <a:off x="6007542" y="952003"/>
            <a:ext cx="812800" cy="346825"/>
          </a:xfrm>
          <a:prstGeom prst="roundRect">
            <a:avLst/>
          </a:prstGeom>
          <a:solidFill>
            <a:srgbClr val="F6D7A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648D6A"/>
                </a:solidFill>
              </a:rPr>
              <a:t>Далее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B3F12252-2962-4F5E-A5BC-9B2653AAD9C8}"/>
              </a:ext>
            </a:extLst>
          </p:cNvPr>
          <p:cNvSpPr/>
          <p:nvPr/>
        </p:nvSpPr>
        <p:spPr>
          <a:xfrm>
            <a:off x="5805487" y="2308605"/>
            <a:ext cx="812800" cy="346825"/>
          </a:xfrm>
          <a:prstGeom prst="roundRect">
            <a:avLst/>
          </a:prstGeom>
          <a:solidFill>
            <a:srgbClr val="F6D7A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648D6A"/>
                </a:solidFill>
              </a:rPr>
              <a:t>Далее</a:t>
            </a:r>
          </a:p>
        </p:txBody>
      </p:sp>
      <p:sp>
        <p:nvSpPr>
          <p:cNvPr id="16" name="Ромб 15">
            <a:extLst>
              <a:ext uri="{FF2B5EF4-FFF2-40B4-BE49-F238E27FC236}">
                <a16:creationId xmlns:a16="http://schemas.microsoft.com/office/drawing/2014/main" id="{8B3F9591-4226-4259-9A87-CEBFBA2F2C0C}"/>
              </a:ext>
            </a:extLst>
          </p:cNvPr>
          <p:cNvSpPr/>
          <p:nvPr/>
        </p:nvSpPr>
        <p:spPr>
          <a:xfrm>
            <a:off x="6605080" y="995579"/>
            <a:ext cx="1646746" cy="1466228"/>
          </a:xfrm>
          <a:prstGeom prst="diamond">
            <a:avLst/>
          </a:prstGeom>
          <a:solidFill>
            <a:srgbClr val="F6D7A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648D6A"/>
                </a:solidFill>
              </a:rPr>
              <a:t> Удобная локация ?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E123EB1-97AE-45FE-904C-B2184D059CB2}"/>
              </a:ext>
            </a:extLst>
          </p:cNvPr>
          <p:cNvSpPr/>
          <p:nvPr/>
        </p:nvSpPr>
        <p:spPr>
          <a:xfrm>
            <a:off x="8331200" y="1524773"/>
            <a:ext cx="812800" cy="346825"/>
          </a:xfrm>
          <a:prstGeom prst="roundRect">
            <a:avLst/>
          </a:prstGeom>
          <a:solidFill>
            <a:srgbClr val="F6D7A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648D6A"/>
                </a:solidFill>
              </a:rPr>
              <a:t>Подходит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24167DBD-3F41-4D89-BC67-16CE7BB08DE4}"/>
              </a:ext>
            </a:extLst>
          </p:cNvPr>
          <p:cNvSpPr/>
          <p:nvPr/>
        </p:nvSpPr>
        <p:spPr>
          <a:xfrm>
            <a:off x="3206308" y="3340282"/>
            <a:ext cx="2095498" cy="1731998"/>
          </a:xfrm>
          <a:prstGeom prst="ellipse">
            <a:avLst/>
          </a:prstGeom>
          <a:solidFill>
            <a:srgbClr val="F6D7A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648D6A"/>
                </a:solidFill>
              </a:rPr>
              <a:t>В МБОУ ДО ДДТ п.г.т. Сосьва</a:t>
            </a:r>
            <a:r>
              <a:rPr lang="en-US" dirty="0">
                <a:solidFill>
                  <a:srgbClr val="648D6A"/>
                </a:solidFill>
              </a:rPr>
              <a:t>:</a:t>
            </a:r>
            <a:r>
              <a:rPr lang="ru-RU" dirty="0">
                <a:solidFill>
                  <a:srgbClr val="648D6A"/>
                </a:solidFill>
              </a:rPr>
              <a:t> уточнение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D891FAC-2DE2-4B68-A6D7-3C10178AD454}"/>
              </a:ext>
            </a:extLst>
          </p:cNvPr>
          <p:cNvSpPr/>
          <p:nvPr/>
        </p:nvSpPr>
        <p:spPr>
          <a:xfrm>
            <a:off x="6002846" y="4108496"/>
            <a:ext cx="717993" cy="455883"/>
          </a:xfrm>
          <a:prstGeom prst="roundRect">
            <a:avLst/>
          </a:prstGeom>
          <a:solidFill>
            <a:srgbClr val="F6D7A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648D6A"/>
                </a:solidFill>
              </a:rPr>
              <a:t>Место</a:t>
            </a:r>
          </a:p>
        </p:txBody>
      </p:sp>
      <p:sp>
        <p:nvSpPr>
          <p:cNvPr id="20" name="Стрелка: пятиугольник 19">
            <a:extLst>
              <a:ext uri="{FF2B5EF4-FFF2-40B4-BE49-F238E27FC236}">
                <a16:creationId xmlns:a16="http://schemas.microsoft.com/office/drawing/2014/main" id="{8895160C-8DC7-435F-A0AE-FCA7AC2D987A}"/>
              </a:ext>
            </a:extLst>
          </p:cNvPr>
          <p:cNvSpPr/>
          <p:nvPr/>
        </p:nvSpPr>
        <p:spPr>
          <a:xfrm>
            <a:off x="7317932" y="3953930"/>
            <a:ext cx="1646745" cy="854290"/>
          </a:xfrm>
          <a:prstGeom prst="homePlate">
            <a:avLst/>
          </a:prstGeom>
          <a:solidFill>
            <a:srgbClr val="F6D7A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648D6A"/>
                </a:solidFill>
              </a:rPr>
              <a:t>Запись и подтверждение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9E2CF64F-BF81-4C1F-8291-CD59DF33682B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1093344" y="1067214"/>
            <a:ext cx="124269" cy="621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5A7C068B-3A37-4065-827E-7DD20494A535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1984375" y="986008"/>
            <a:ext cx="320675" cy="8120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E72D5DA0-2FE5-4128-B65B-27137116220F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3482975" y="986008"/>
            <a:ext cx="116460" cy="31166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08EB8D4D-B1A6-40C6-9DFE-813B8EE211D9}"/>
              </a:ext>
            </a:extLst>
          </p:cNvPr>
          <p:cNvCxnSpPr>
            <a:stCxn id="9" idx="2"/>
          </p:cNvCxnSpPr>
          <p:nvPr/>
        </p:nvCxnSpPr>
        <p:spPr>
          <a:xfrm>
            <a:off x="2733675" y="1937063"/>
            <a:ext cx="644525" cy="33433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300B9459-43E4-4B7B-9551-02257A3B08D0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4020122" y="2318979"/>
            <a:ext cx="458789" cy="24110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C2CB2D56-FD9B-4613-8462-83A4C15BDB13}"/>
              </a:ext>
            </a:extLst>
          </p:cNvPr>
          <p:cNvCxnSpPr>
            <a:stCxn id="13" idx="3"/>
            <a:endCxn id="15" idx="1"/>
          </p:cNvCxnSpPr>
          <p:nvPr/>
        </p:nvCxnSpPr>
        <p:spPr>
          <a:xfrm flipV="1">
            <a:off x="5564761" y="2482018"/>
            <a:ext cx="240726" cy="7807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EB12B9AE-0697-4072-B4A3-C8106DF2EA93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618287" y="2259032"/>
            <a:ext cx="458788" cy="22298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6D62BF08-B994-493F-B9D2-0C26E97E836A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4466783" y="986008"/>
            <a:ext cx="217929" cy="19702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DA4CB9A-47A7-4E92-AC09-BD295AA875F7}"/>
              </a:ext>
            </a:extLst>
          </p:cNvPr>
          <p:cNvCxnSpPr>
            <a:stCxn id="12" idx="3"/>
            <a:endCxn id="14" idx="1"/>
          </p:cNvCxnSpPr>
          <p:nvPr/>
        </p:nvCxnSpPr>
        <p:spPr>
          <a:xfrm flipV="1">
            <a:off x="5770562" y="1125416"/>
            <a:ext cx="236980" cy="5761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0922ACB-6B7D-476D-B669-E3B9758E0A7B}"/>
              </a:ext>
            </a:extLst>
          </p:cNvPr>
          <p:cNvCxnSpPr>
            <a:stCxn id="14" idx="3"/>
          </p:cNvCxnSpPr>
          <p:nvPr/>
        </p:nvCxnSpPr>
        <p:spPr>
          <a:xfrm>
            <a:off x="6820342" y="1125416"/>
            <a:ext cx="256733" cy="27077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FC54985B-1F24-4101-AD11-5AB346EB0808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 flipV="1">
            <a:off x="8251826" y="1698186"/>
            <a:ext cx="79374" cy="3050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BBB6C93B-5443-4B4C-BCE7-F9785FBA136C}"/>
              </a:ext>
            </a:extLst>
          </p:cNvPr>
          <p:cNvCxnSpPr>
            <a:cxnSpLocks/>
            <a:stCxn id="18" idx="6"/>
            <a:endCxn id="19" idx="1"/>
          </p:cNvCxnSpPr>
          <p:nvPr/>
        </p:nvCxnSpPr>
        <p:spPr>
          <a:xfrm>
            <a:off x="5301806" y="4206281"/>
            <a:ext cx="701040" cy="13015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3B682CDB-F4D2-442F-A54E-09829F767A58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6720839" y="4336438"/>
            <a:ext cx="597093" cy="4463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3B3524CE-BD94-4D88-ACE6-B0EC12BAAC7E}"/>
              </a:ext>
            </a:extLst>
          </p:cNvPr>
          <p:cNvCxnSpPr>
            <a:cxnSpLocks/>
            <a:stCxn id="24" idx="3"/>
            <a:endCxn id="18" idx="2"/>
          </p:cNvCxnSpPr>
          <p:nvPr/>
        </p:nvCxnSpPr>
        <p:spPr>
          <a:xfrm>
            <a:off x="2796539" y="3921341"/>
            <a:ext cx="409769" cy="28494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D5BE308-DD60-1A80-98A4-2C6C7BC2E189}"/>
              </a:ext>
            </a:extLst>
          </p:cNvPr>
          <p:cNvSpPr/>
          <p:nvPr/>
        </p:nvSpPr>
        <p:spPr>
          <a:xfrm>
            <a:off x="701040" y="3206438"/>
            <a:ext cx="2095499" cy="1429806"/>
          </a:xfrm>
          <a:prstGeom prst="rect">
            <a:avLst/>
          </a:prstGeom>
          <a:solidFill>
            <a:srgbClr val="F6D7A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648D6A"/>
                </a:solidFill>
              </a:rPr>
              <a:t>Проверить программу на сайте </a:t>
            </a:r>
            <a:r>
              <a:rPr lang="en-US" dirty="0">
                <a:solidFill>
                  <a:srgbClr val="648D6A"/>
                </a:solidFill>
              </a:rPr>
              <a:t>ddt-soswa.uralschool.ru</a:t>
            </a:r>
            <a:endParaRPr lang="ru-RU" dirty="0">
              <a:solidFill>
                <a:srgbClr val="648D6A"/>
              </a:solidFill>
            </a:endParaRPr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44151CB6-42F4-1EEF-A15F-991B0CFBD22B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53473" y="3918884"/>
            <a:ext cx="647567" cy="245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57" y="1691000"/>
            <a:ext cx="238200" cy="2382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044" y="1691000"/>
            <a:ext cx="208425" cy="2382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8007" y="1714460"/>
            <a:ext cx="239100" cy="19128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2307" y="1714460"/>
            <a:ext cx="239100" cy="19128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40200" y="319547"/>
            <a:ext cx="8457000" cy="669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7A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Что важно для семьи
</a:t>
            </a:r>
            <a:endParaRPr lang="en-US" sz="2000" dirty="0"/>
          </a:p>
        </p:txBody>
      </p:sp>
      <p:sp>
        <p:nvSpPr>
          <p:cNvPr id="9" name="Text 2"/>
          <p:cNvSpPr txBox="1"/>
          <p:nvPr/>
        </p:nvSpPr>
        <p:spPr>
          <a:xfrm>
            <a:off x="537575" y="2008909"/>
            <a:ext cx="1915200" cy="22337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7A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Безопасность
</a:t>
            </a:r>
            <a:r>
              <a:rPr lang="en-US" sz="14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Организованный отдых проходит под контролем взрослых, поэтому родители могут быть спокойны за условия пребывания, а дети — сосредоточиться на занятиях, играх и общении.</a:t>
            </a:r>
            <a:r>
              <a:rPr lang="en-US" sz="10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00" dirty="0"/>
          </a:p>
        </p:txBody>
      </p:sp>
      <p:sp>
        <p:nvSpPr>
          <p:cNvPr id="10" name="Text 3"/>
          <p:cNvSpPr txBox="1"/>
          <p:nvPr/>
        </p:nvSpPr>
        <p:spPr>
          <a:xfrm>
            <a:off x="2683450" y="2055225"/>
            <a:ext cx="1915200" cy="203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7A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Понятный режим
</a:t>
            </a:r>
            <a:r>
              <a:rPr lang="en-US" sz="14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Чёткий распорядок дня помогает ребёнку быстро включиться в лагерь, чередовать активность и отдых, а также легче адаптироваться к новому летнему ритму.
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4861450" y="2008908"/>
            <a:ext cx="2051968" cy="1840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7A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Сопровождение педагогов
</a:t>
            </a:r>
            <a:r>
              <a:rPr lang="en-US" sz="14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Педагоги и вожатые поддерживают участников на каждом этапе смены, помогают в делах, организуют мероприятия и создают доброжелательную атмосферу в коллективе.
</a:t>
            </a:r>
            <a:endParaRPr lang="en-US" sz="1400" dirty="0"/>
          </a:p>
        </p:txBody>
      </p:sp>
      <p:sp>
        <p:nvSpPr>
          <p:cNvPr id="12" name="Text 5"/>
          <p:cNvSpPr txBox="1"/>
          <p:nvPr/>
        </p:nvSpPr>
        <p:spPr>
          <a:xfrm>
            <a:off x="7039449" y="2000806"/>
            <a:ext cx="1966005" cy="203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7A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Связь с ребёнком
</a:t>
            </a:r>
            <a:r>
              <a:rPr lang="en-US" sz="14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Установленный порядок связи даёт семьям возможность оставаться на контакте без лишнего беспокойства, сохраняя баланс между самостоятельностью ребёнка и вниманием родителей.
</a:t>
            </a:r>
            <a:endParaRPr lang="en-US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154" y="2100350"/>
            <a:ext cx="2353743" cy="26457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 l="61930" b="53185"/>
          <a:stretch/>
        </p:blipFill>
        <p:spPr>
          <a:xfrm>
            <a:off x="5662874" y="0"/>
            <a:ext cx="3481125" cy="240792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396575" y="256285"/>
            <a:ext cx="4266300" cy="99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Лето начинается здесь
</a:t>
            </a:r>
            <a:endParaRPr lang="en-US" sz="2000" dirty="0"/>
          </a:p>
        </p:txBody>
      </p:sp>
      <p:sp>
        <p:nvSpPr>
          <p:cNvPr id="6" name="Text 1"/>
          <p:cNvSpPr txBox="1"/>
          <p:nvPr/>
        </p:nvSpPr>
        <p:spPr>
          <a:xfrm>
            <a:off x="1104900" y="2170925"/>
            <a:ext cx="4808220" cy="99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Лето 2026 в </a:t>
            </a:r>
            <a:r>
              <a:rPr lang="ru-RU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МБОУ ДО </a:t>
            </a: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ДДТ </a:t>
            </a:r>
            <a:r>
              <a:rPr lang="ru-RU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п.г.т. </a:t>
            </a: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Сосьв</a:t>
            </a:r>
            <a:r>
              <a:rPr lang="ru-RU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</a:t>
            </a: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— это несколько форматов отдыха, понятные маршруты и места для роста, общения и ярких впечатлений. Выбирайте свою смену и присоединяйтесь.
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517" y="182500"/>
            <a:ext cx="3340167" cy="47373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92750" y="481475"/>
            <a:ext cx="4472100" cy="121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b="1" dirty="0">
                <a:solidFill>
                  <a:srgbClr val="DB3F3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ФОРМАТЫ летней занятости детей в</a:t>
            </a:r>
            <a:r>
              <a:rPr lang="en-US" sz="2000" b="1" dirty="0">
                <a:solidFill>
                  <a:srgbClr val="DB3F3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2000" b="1" dirty="0">
                <a:solidFill>
                  <a:srgbClr val="DB3F3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МБОУ ДО </a:t>
            </a:r>
            <a:r>
              <a:rPr lang="en-US" sz="2000" b="1" dirty="0">
                <a:solidFill>
                  <a:srgbClr val="DB3F3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ДДТ Сосьв</a:t>
            </a:r>
            <a:r>
              <a:rPr lang="ru-RU" sz="2000" b="1" dirty="0">
                <a:solidFill>
                  <a:srgbClr val="DB3F3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</a:t>
            </a:r>
            <a:r>
              <a:rPr lang="en-US" sz="2000" b="1" dirty="0">
                <a:solidFill>
                  <a:srgbClr val="DB3F3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000" dirty="0"/>
          </a:p>
        </p:txBody>
      </p:sp>
      <p:sp>
        <p:nvSpPr>
          <p:cNvPr id="5" name="Text 1"/>
          <p:cNvSpPr txBox="1"/>
          <p:nvPr/>
        </p:nvSpPr>
        <p:spPr>
          <a:xfrm>
            <a:off x="392750" y="1260728"/>
            <a:ext cx="3094028" cy="236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Этим летом детей ждут дневные лагеря «Солнышко» в Сосьве и п. Восточный, палаточный лагерь «Юность» и поход на Конжак. </a:t>
            </a:r>
            <a:endParaRPr lang="ru-RU" sz="2000" dirty="0">
              <a:solidFill>
                <a:srgbClr val="262626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 каждого формата — своя атмосфера, программа и возможности для активного отдыха.</a:t>
            </a:r>
            <a:r>
              <a:rPr lang="en-US" sz="1200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5454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40200" y="154540"/>
            <a:ext cx="8463600" cy="79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CB381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«Солнышко» в Сосьве:</a:t>
            </a:r>
            <a:endParaRPr lang="ru-RU" sz="2000" b="1" dirty="0">
              <a:solidFill>
                <a:srgbClr val="CB381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ru-RU" sz="2000" b="1" dirty="0">
                <a:solidFill>
                  <a:srgbClr val="CB381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 смена с 03.06.2026 по 25.06.2026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ru-RU" sz="2000" b="1" dirty="0">
                <a:solidFill>
                  <a:srgbClr val="CB381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 смена с 29.06.2026 по 18.07.2026</a:t>
            </a: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000" dirty="0"/>
          </a:p>
        </p:txBody>
      </p:sp>
      <p:sp>
        <p:nvSpPr>
          <p:cNvPr id="7" name="Text 2"/>
          <p:cNvSpPr txBox="1"/>
          <p:nvPr/>
        </p:nvSpPr>
        <p:spPr>
          <a:xfrm>
            <a:off x="786375" y="1447800"/>
            <a:ext cx="3610365" cy="1123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Дневной лагерь в Сосьве </a:t>
            </a:r>
            <a:r>
              <a:rPr lang="ru-RU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будет </a:t>
            </a: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работа</a:t>
            </a:r>
            <a:r>
              <a:rPr lang="ru-RU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ть</a:t>
            </a: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 двух сменах и </a:t>
            </a:r>
            <a:r>
              <a:rPr lang="ru-RU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оздоровит</a:t>
            </a: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200 детей за лето.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786375" y="2571748"/>
            <a:ext cx="3610365" cy="467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Основной поток участников сосредоточен в дневном лагере: две смены позволяют охватить больше детей и сохранить разнообразную программу.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A388592-7A88-B693-B12C-A54EBA503BD1}"/>
              </a:ext>
            </a:extLst>
          </p:cNvPr>
          <p:cNvSpPr/>
          <p:nvPr/>
        </p:nvSpPr>
        <p:spPr>
          <a:xfrm>
            <a:off x="4640327" y="-1"/>
            <a:ext cx="4503673" cy="5143499"/>
          </a:xfrm>
          <a:prstGeom prst="rect">
            <a:avLst/>
          </a:prstGeom>
          <a:solidFill>
            <a:srgbClr val="73A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33B18C88-96E1-412A-A546-9C1DD4CA1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410323"/>
              </p:ext>
            </p:extLst>
          </p:nvPr>
        </p:nvGraphicFramePr>
        <p:xfrm>
          <a:off x="4750169" y="3248450"/>
          <a:ext cx="4213723" cy="1842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3431">
                  <a:extLst>
                    <a:ext uri="{9D8B030D-6E8A-4147-A177-3AD203B41FA5}">
                      <a16:colId xmlns:a16="http://schemas.microsoft.com/office/drawing/2014/main" val="244326341"/>
                    </a:ext>
                  </a:extLst>
                </a:gridCol>
                <a:gridCol w="1140181">
                  <a:extLst>
                    <a:ext uri="{9D8B030D-6E8A-4147-A177-3AD203B41FA5}">
                      <a16:colId xmlns:a16="http://schemas.microsoft.com/office/drawing/2014/main" val="2762115152"/>
                    </a:ext>
                  </a:extLst>
                </a:gridCol>
                <a:gridCol w="966680">
                  <a:extLst>
                    <a:ext uri="{9D8B030D-6E8A-4147-A177-3AD203B41FA5}">
                      <a16:colId xmlns:a16="http://schemas.microsoft.com/office/drawing/2014/main" val="2447926045"/>
                    </a:ext>
                  </a:extLst>
                </a:gridCol>
                <a:gridCol w="1053431">
                  <a:extLst>
                    <a:ext uri="{9D8B030D-6E8A-4147-A177-3AD203B41FA5}">
                      <a16:colId xmlns:a16="http://schemas.microsoft.com/office/drawing/2014/main" val="3220993562"/>
                    </a:ext>
                  </a:extLst>
                </a:gridCol>
              </a:tblGrid>
              <a:tr h="543698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CB3810"/>
                          </a:solidFill>
                        </a:rPr>
                        <a:t>Смена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CB3810"/>
                          </a:solidFill>
                        </a:rPr>
                        <a:t>Формат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CB3810"/>
                          </a:solidFill>
                        </a:rPr>
                        <a:t>Места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CB3810"/>
                          </a:solidFill>
                        </a:rPr>
                        <a:t>Особенность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030166"/>
                  </a:ext>
                </a:extLst>
              </a:tr>
              <a:tr h="526585">
                <a:tc>
                  <a:txBody>
                    <a:bodyPr/>
                    <a:lstStyle/>
                    <a:p>
                      <a:r>
                        <a:rPr lang="ru-RU" sz="1400" dirty="0"/>
                        <a:t>1 смена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дневной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массовый отдых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646189"/>
                  </a:ext>
                </a:extLst>
              </a:tr>
              <a:tr h="737294">
                <a:tc>
                  <a:txBody>
                    <a:bodyPr/>
                    <a:lstStyle/>
                    <a:p>
                      <a:r>
                        <a:rPr lang="ru-RU" sz="1400" dirty="0"/>
                        <a:t>2 смена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дневной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насыщенная программа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55315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7DAC7EF-8AF6-0D8F-F9E7-FE3F129D1AB0}"/>
              </a:ext>
            </a:extLst>
          </p:cNvPr>
          <p:cNvSpPr txBox="1"/>
          <p:nvPr/>
        </p:nvSpPr>
        <p:spPr>
          <a:xfrm>
            <a:off x="4839683" y="154540"/>
            <a:ext cx="403469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ru-RU" sz="1800" b="1" i="1" spc="-1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</a:t>
            </a:r>
            <a:r>
              <a:rPr lang="ru-RU" sz="1800" b="1" i="1" spc="-6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воспитательной работы</a:t>
            </a:r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i="1" spc="-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«Тайны Северного Урала» </a:t>
            </a:r>
            <a:br>
              <a:rPr lang="ru-RU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2AE32B-768D-C1AE-9628-2F140BB2D9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354"/>
          <a:stretch/>
        </p:blipFill>
        <p:spPr>
          <a:xfrm>
            <a:off x="4572001" y="1209943"/>
            <a:ext cx="4391892" cy="1899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535" y="1977625"/>
            <a:ext cx="3549680" cy="23871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0200" y="320400"/>
            <a:ext cx="8463600" cy="79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7A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Чем займёмся летом?
</a:t>
            </a:r>
            <a:endParaRPr lang="en-US" sz="2000" dirty="0"/>
          </a:p>
        </p:txBody>
      </p:sp>
      <p:sp>
        <p:nvSpPr>
          <p:cNvPr id="5" name="Text 1"/>
          <p:cNvSpPr txBox="1"/>
          <p:nvPr/>
        </p:nvSpPr>
        <p:spPr>
          <a:xfrm>
            <a:off x="340200" y="1110622"/>
            <a:ext cx="3203700" cy="1172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Программа построена так, чтобы каждый ребёнок нашёл занятие по интересам и попробовал себя в разных видах активности.</a:t>
            </a:r>
            <a:r>
              <a:rPr lang="en-US" sz="12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6" name="Text 2"/>
          <p:cNvSpPr txBox="1"/>
          <p:nvPr/>
        </p:nvSpPr>
        <p:spPr>
          <a:xfrm>
            <a:off x="340200" y="2342979"/>
            <a:ext cx="3203700" cy="103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16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</a:t>
            </a:r>
            <a:r>
              <a:rPr lang="en-US" sz="16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реобладают игровые, спортивные и творческие форматы, а тематические и патриотические события дополняют общий воспитательный маршрут.</a:t>
            </a:r>
            <a:r>
              <a:rPr lang="en-US" sz="12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8" name="Text 4"/>
          <p:cNvSpPr txBox="1"/>
          <p:nvPr/>
        </p:nvSpPr>
        <p:spPr>
          <a:xfrm>
            <a:off x="5075075" y="4639800"/>
            <a:ext cx="3552600" cy="32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i="1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Структура летней программы МБОУ ДО ДДТ п.г.т. Сосьва, 2026
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BBA5344-67D1-5D4F-ACBE-6C97ACA22552}"/>
              </a:ext>
            </a:extLst>
          </p:cNvPr>
          <p:cNvSpPr/>
          <p:nvPr/>
        </p:nvSpPr>
        <p:spPr>
          <a:xfrm>
            <a:off x="4640327" y="-1"/>
            <a:ext cx="4503673" cy="5143499"/>
          </a:xfrm>
          <a:prstGeom prst="rect">
            <a:avLst/>
          </a:prstGeom>
          <a:solidFill>
            <a:srgbClr val="73A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1" descr="preencoded.png"/>
          <p:cNvPicPr>
            <a:picLocks noChangeAspect="1"/>
          </p:cNvPicPr>
          <p:nvPr/>
        </p:nvPicPr>
        <p:blipFill rotWithShape="1">
          <a:blip r:embed="rId4"/>
          <a:srcRect r="83072"/>
          <a:stretch/>
        </p:blipFill>
        <p:spPr>
          <a:xfrm>
            <a:off x="9564" y="-135020"/>
            <a:ext cx="1547931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223111" y="38772"/>
            <a:ext cx="8463600" cy="79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2000" b="1" dirty="0">
                <a:solidFill>
                  <a:srgbClr val="CB381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Мероприятия 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CB381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«Солнышко» в Сосьве: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
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63A407F8-880B-491F-B31C-CF8E4A68FD73}"/>
              </a:ext>
            </a:extLst>
          </p:cNvPr>
          <p:cNvSpPr/>
          <p:nvPr/>
        </p:nvSpPr>
        <p:spPr>
          <a:xfrm>
            <a:off x="2829533" y="2461137"/>
            <a:ext cx="1966482" cy="132311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Создание уральских оберегов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AB024087-8143-E0C3-EFEF-CC68A7B6C89D}"/>
              </a:ext>
            </a:extLst>
          </p:cNvPr>
          <p:cNvSpPr/>
          <p:nvPr/>
        </p:nvSpPr>
        <p:spPr>
          <a:xfrm>
            <a:off x="6663340" y="3408654"/>
            <a:ext cx="2462368" cy="15615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Создание «Книги легенд лагеря»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DB1F1195-AAF5-1DBD-0CD9-3AEFC1BFEB01}"/>
              </a:ext>
            </a:extLst>
          </p:cNvPr>
          <p:cNvSpPr/>
          <p:nvPr/>
        </p:nvSpPr>
        <p:spPr>
          <a:xfrm>
            <a:off x="1981572" y="1020821"/>
            <a:ext cx="2662813" cy="16683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Создание «песни экспедиции»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6DE0F63D-8DE3-EAAC-3997-27E98E19B915}"/>
              </a:ext>
            </a:extLst>
          </p:cNvPr>
          <p:cNvSpPr/>
          <p:nvPr/>
        </p:nvSpPr>
        <p:spPr>
          <a:xfrm>
            <a:off x="398192" y="3351567"/>
            <a:ext cx="3024843" cy="177624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Вечер у «костра легенд»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блако 18">
            <a:extLst>
              <a:ext uri="{FF2B5EF4-FFF2-40B4-BE49-F238E27FC236}">
                <a16:creationId xmlns:a16="http://schemas.microsoft.com/office/drawing/2014/main" id="{E11973B4-C560-3283-B555-7405B2743CB0}"/>
              </a:ext>
            </a:extLst>
          </p:cNvPr>
          <p:cNvSpPr/>
          <p:nvPr/>
        </p:nvSpPr>
        <p:spPr>
          <a:xfrm>
            <a:off x="4346332" y="1168388"/>
            <a:ext cx="2662813" cy="16683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Мини-спектакли по уральским сказам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Облако 22">
            <a:extLst>
              <a:ext uri="{FF2B5EF4-FFF2-40B4-BE49-F238E27FC236}">
                <a16:creationId xmlns:a16="http://schemas.microsoft.com/office/drawing/2014/main" id="{986B705E-3D9F-C3D7-DC19-17AEB82F8738}"/>
              </a:ext>
            </a:extLst>
          </p:cNvPr>
          <p:cNvSpPr/>
          <p:nvPr/>
        </p:nvSpPr>
        <p:spPr>
          <a:xfrm>
            <a:off x="4588526" y="3487543"/>
            <a:ext cx="2662813" cy="16683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Игра «Тайный язык уральских охотников»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Облако 23">
            <a:extLst>
              <a:ext uri="{FF2B5EF4-FFF2-40B4-BE49-F238E27FC236}">
                <a16:creationId xmlns:a16="http://schemas.microsoft.com/office/drawing/2014/main" id="{4104238B-5267-B76D-3C46-A43D2AC2741E}"/>
              </a:ext>
            </a:extLst>
          </p:cNvPr>
          <p:cNvSpPr/>
          <p:nvPr/>
        </p:nvSpPr>
        <p:spPr>
          <a:xfrm>
            <a:off x="2623386" y="3459462"/>
            <a:ext cx="2468298" cy="16683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Квест «По следам древних народов»</a:t>
            </a:r>
          </a:p>
        </p:txBody>
      </p:sp>
      <p:sp>
        <p:nvSpPr>
          <p:cNvPr id="25" name="Облако 24">
            <a:extLst>
              <a:ext uri="{FF2B5EF4-FFF2-40B4-BE49-F238E27FC236}">
                <a16:creationId xmlns:a16="http://schemas.microsoft.com/office/drawing/2014/main" id="{CCD4672F-E866-BFD2-71AE-87F9EBB2B766}"/>
              </a:ext>
            </a:extLst>
          </p:cNvPr>
          <p:cNvSpPr/>
          <p:nvPr/>
        </p:nvSpPr>
        <p:spPr>
          <a:xfrm>
            <a:off x="6283937" y="1507103"/>
            <a:ext cx="2841771" cy="202106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Лепка из глины или солёного теста.</a:t>
            </a:r>
          </a:p>
        </p:txBody>
      </p:sp>
      <p:sp>
        <p:nvSpPr>
          <p:cNvPr id="26" name="Облако 25">
            <a:extLst>
              <a:ext uri="{FF2B5EF4-FFF2-40B4-BE49-F238E27FC236}">
                <a16:creationId xmlns:a16="http://schemas.microsoft.com/office/drawing/2014/main" id="{095D4297-FD57-783C-8FA8-927ADBBE0C72}"/>
              </a:ext>
            </a:extLst>
          </p:cNvPr>
          <p:cNvSpPr/>
          <p:nvPr/>
        </p:nvSpPr>
        <p:spPr>
          <a:xfrm>
            <a:off x="3123356" y="164007"/>
            <a:ext cx="2117243" cy="142549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Изготовление амулетов и украшений</a:t>
            </a:r>
          </a:p>
        </p:txBody>
      </p:sp>
      <p:sp>
        <p:nvSpPr>
          <p:cNvPr id="27" name="Облако 26">
            <a:extLst>
              <a:ext uri="{FF2B5EF4-FFF2-40B4-BE49-F238E27FC236}">
                <a16:creationId xmlns:a16="http://schemas.microsoft.com/office/drawing/2014/main" id="{ACC6BFA3-F594-C7A4-100C-2F258AC212C5}"/>
              </a:ext>
            </a:extLst>
          </p:cNvPr>
          <p:cNvSpPr/>
          <p:nvPr/>
        </p:nvSpPr>
        <p:spPr>
          <a:xfrm>
            <a:off x="4651447" y="-7131"/>
            <a:ext cx="2536973" cy="15238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Рисование «Карты тайн»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Облако 27">
            <a:extLst>
              <a:ext uri="{FF2B5EF4-FFF2-40B4-BE49-F238E27FC236}">
                <a16:creationId xmlns:a16="http://schemas.microsoft.com/office/drawing/2014/main" id="{9215C7A6-E7A7-8F40-1915-31C531AF0846}"/>
              </a:ext>
            </a:extLst>
          </p:cNvPr>
          <p:cNvSpPr/>
          <p:nvPr/>
        </p:nvSpPr>
        <p:spPr>
          <a:xfrm>
            <a:off x="42396" y="752850"/>
            <a:ext cx="2541920" cy="15085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Конкурс на лучший рассказ или сказку о приключениях в Уральских горах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блако 28">
            <a:extLst>
              <a:ext uri="{FF2B5EF4-FFF2-40B4-BE49-F238E27FC236}">
                <a16:creationId xmlns:a16="http://schemas.microsoft.com/office/drawing/2014/main" id="{96FE4A30-F2C1-364B-414B-FA29FE9F149C}"/>
              </a:ext>
            </a:extLst>
          </p:cNvPr>
          <p:cNvSpPr/>
          <p:nvPr/>
        </p:nvSpPr>
        <p:spPr>
          <a:xfrm>
            <a:off x="-57837" y="2096728"/>
            <a:ext cx="3123074" cy="190104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Танцевальный флешмоб по мотивам народных уральских танцев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Облако 30">
            <a:extLst>
              <a:ext uri="{FF2B5EF4-FFF2-40B4-BE49-F238E27FC236}">
                <a16:creationId xmlns:a16="http://schemas.microsoft.com/office/drawing/2014/main" id="{9A1AF120-15E0-8B0C-82C9-AC78A1E779AA}"/>
              </a:ext>
            </a:extLst>
          </p:cNvPr>
          <p:cNvSpPr/>
          <p:nvPr/>
        </p:nvSpPr>
        <p:spPr>
          <a:xfrm>
            <a:off x="4466737" y="2470960"/>
            <a:ext cx="2076790" cy="123453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Фотосушка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Облако 31">
            <a:extLst>
              <a:ext uri="{FF2B5EF4-FFF2-40B4-BE49-F238E27FC236}">
                <a16:creationId xmlns:a16="http://schemas.microsoft.com/office/drawing/2014/main" id="{9F4D76D3-7C4D-32A0-CB2D-BDA0D30902C4}"/>
              </a:ext>
            </a:extLst>
          </p:cNvPr>
          <p:cNvSpPr/>
          <p:nvPr/>
        </p:nvSpPr>
        <p:spPr>
          <a:xfrm>
            <a:off x="6481290" y="-93414"/>
            <a:ext cx="2727090" cy="171080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Выставка поделок и рисунков на тему «Тайны Северного Урала».</a:t>
            </a:r>
          </a:p>
        </p:txBody>
      </p:sp>
    </p:spTree>
    <p:extLst>
      <p:ext uri="{BB962C8B-B14F-4D97-AF65-F5344CB8AC3E}">
        <p14:creationId xmlns:p14="http://schemas.microsoft.com/office/powerpoint/2010/main" val="3703525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AF4F08-6B26-208A-C02E-7B765F44095D}"/>
              </a:ext>
            </a:extLst>
          </p:cNvPr>
          <p:cNvSpPr/>
          <p:nvPr/>
        </p:nvSpPr>
        <p:spPr>
          <a:xfrm>
            <a:off x="4640327" y="-1"/>
            <a:ext cx="4503673" cy="5143499"/>
          </a:xfrm>
          <a:prstGeom prst="rect">
            <a:avLst/>
          </a:prstGeom>
          <a:solidFill>
            <a:srgbClr val="73A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60767" y="59424"/>
            <a:ext cx="4574937" cy="79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CB381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«Солнышко» в Сосьве:</a:t>
            </a: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000" dirty="0"/>
          </a:p>
        </p:txBody>
      </p:sp>
      <p:sp>
        <p:nvSpPr>
          <p:cNvPr id="6" name="Text 1"/>
          <p:cNvSpPr txBox="1"/>
          <p:nvPr/>
        </p:nvSpPr>
        <p:spPr>
          <a:xfrm>
            <a:off x="340200" y="4596050"/>
            <a:ext cx="362700" cy="32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2EE1F3-C2B2-4D1B-A44E-13B689F13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8938" y="39004"/>
            <a:ext cx="1814023" cy="1208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F478CE-9CEA-4374-B8DD-5DE14362D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803" y="1494875"/>
            <a:ext cx="1814023" cy="1208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0C95F0-5B18-4CC2-9F9D-2246605B6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2586" y="1793181"/>
            <a:ext cx="1438483" cy="9580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B327595-7BB6-49F7-A92D-23300015BE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0222" y="3424737"/>
            <a:ext cx="790303" cy="1709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E86BC7D-07F7-4815-98DA-0754E97581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2547" y="3910343"/>
            <a:ext cx="864628" cy="1057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99C1693-F32D-425B-9A22-2EF554DBD5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8714" y="4057912"/>
            <a:ext cx="1629974" cy="1085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868FC3E-FD00-4781-9422-E71AE131C2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68" y="3855662"/>
            <a:ext cx="1481306" cy="986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917695-2901-4AD5-B3AE-A4EFE26C77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8373" y="1766365"/>
            <a:ext cx="1525879" cy="10162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A23BDA0-4B87-453F-9388-78833AA8A3C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-264" b="10644"/>
          <a:stretch/>
        </p:blipFill>
        <p:spPr>
          <a:xfrm>
            <a:off x="63845" y="659682"/>
            <a:ext cx="1438483" cy="1074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22853A7-54F6-47D4-A694-376222251F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6743" y="3709674"/>
            <a:ext cx="1348933" cy="1258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7C0269A-31D8-4999-ACA6-5FD7B8DC8E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8373" y="2864860"/>
            <a:ext cx="1409600" cy="792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B82D3DB-99DC-42E8-9797-01006774D82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29811" y="2849644"/>
            <a:ext cx="1527780" cy="1145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641FD39-7DAB-4304-BFB0-BE235A65F08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52453" y="2861459"/>
            <a:ext cx="1295400" cy="971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FB3DF35-1D4D-48D8-8BCD-E8B5B39FC2D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45137" y="1453983"/>
            <a:ext cx="862308" cy="1865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9FFD833-C20A-4311-8ABA-27AC44E4FF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58905" y="2502754"/>
            <a:ext cx="1629974" cy="1085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F82CEB6-7A14-4916-BF5E-449548FBCEB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58905" y="1356531"/>
            <a:ext cx="1629974" cy="1085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43BA8F-3362-4D54-A6DC-DFDB9FE1124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93219" y="45366"/>
            <a:ext cx="2420523" cy="1361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A1BC3E5-6FC2-4FB5-9FD5-6CCE131B20F0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" r="630" b="11111"/>
          <a:stretch/>
        </p:blipFill>
        <p:spPr>
          <a:xfrm>
            <a:off x="131360" y="1793182"/>
            <a:ext cx="1080511" cy="810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B9338C5-0724-4D01-ABEE-211EDFF7D31D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" r="630" b="11111"/>
          <a:stretch/>
        </p:blipFill>
        <p:spPr>
          <a:xfrm>
            <a:off x="1566173" y="658663"/>
            <a:ext cx="1380695" cy="1035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1E0878-5FE0-AFBA-A4D1-CC8BB8C7576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86932" y="440915"/>
            <a:ext cx="1616840" cy="1212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FC023C-2B27-8BCA-7D23-3445F3C5DCA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flipH="1">
            <a:off x="1661550" y="3910343"/>
            <a:ext cx="1482860" cy="1112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71643D-26B8-3F1C-9676-119E3FDEB11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092544" y="3709674"/>
            <a:ext cx="958912" cy="12785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CC984E-99C6-8D36-398A-3FE0458B468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3095" y="2703339"/>
            <a:ext cx="1487923" cy="1115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4289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C84AC9-CFF4-8E2C-F9DE-7D5E6713A215}"/>
              </a:ext>
            </a:extLst>
          </p:cNvPr>
          <p:cNvSpPr/>
          <p:nvPr/>
        </p:nvSpPr>
        <p:spPr>
          <a:xfrm>
            <a:off x="3855720" y="0"/>
            <a:ext cx="5288280" cy="5143500"/>
          </a:xfrm>
          <a:prstGeom prst="rect">
            <a:avLst/>
          </a:prstGeom>
          <a:solidFill>
            <a:srgbClr val="A99F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4112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40200" y="189071"/>
            <a:ext cx="5042700" cy="79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CB381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«Солнышко» в п. Восточный</a:t>
            </a:r>
            <a:endParaRPr lang="ru-RU" sz="2000" b="1" dirty="0">
              <a:solidFill>
                <a:srgbClr val="CB381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 смена с 03.06.2026 по 27.06.2026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86375" y="1171042"/>
            <a:ext cx="3785625" cy="79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Филиал </a:t>
            </a:r>
            <a:r>
              <a:rPr lang="ru-RU" sz="16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МБОУ ДО </a:t>
            </a:r>
            <a:r>
              <a:rPr lang="en-US" sz="16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ДДТ</a:t>
            </a:r>
            <a:r>
              <a:rPr lang="ru-RU" sz="16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п.г.т. Сосьва</a:t>
            </a:r>
            <a:r>
              <a:rPr lang="en-US" sz="16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 п. Восточный предлагает дневной формат с акцентом на спокойный и содержательный летний отдых.</a:t>
            </a:r>
            <a:r>
              <a:rPr lang="en-US" sz="12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786375" y="2773680"/>
            <a:ext cx="3602745" cy="409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1600" dirty="0">
                <a:solidFill>
                  <a:srgbClr val="0057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Педагоги поддерживают индивидуальный темп детей, быстрее замечают интересы и помогают с включением в различные активности и игровую деятельность</a:t>
            </a:r>
            <a:endParaRPr lang="en-US" sz="1600" dirty="0"/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73DFA69B-E0BA-4C5B-B8DF-4697331E18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853370"/>
              </p:ext>
            </p:extLst>
          </p:nvPr>
        </p:nvGraphicFramePr>
        <p:xfrm>
          <a:off x="4655784" y="2878743"/>
          <a:ext cx="4221552" cy="1323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411">
                  <a:extLst>
                    <a:ext uri="{9D8B030D-6E8A-4147-A177-3AD203B41FA5}">
                      <a16:colId xmlns:a16="http://schemas.microsoft.com/office/drawing/2014/main" val="1777926425"/>
                    </a:ext>
                  </a:extLst>
                </a:gridCol>
                <a:gridCol w="1050317">
                  <a:extLst>
                    <a:ext uri="{9D8B030D-6E8A-4147-A177-3AD203B41FA5}">
                      <a16:colId xmlns:a16="http://schemas.microsoft.com/office/drawing/2014/main" val="2050782525"/>
                    </a:ext>
                  </a:extLst>
                </a:gridCol>
                <a:gridCol w="778397">
                  <a:extLst>
                    <a:ext uri="{9D8B030D-6E8A-4147-A177-3AD203B41FA5}">
                      <a16:colId xmlns:a16="http://schemas.microsoft.com/office/drawing/2014/main" val="4001992690"/>
                    </a:ext>
                  </a:extLst>
                </a:gridCol>
                <a:gridCol w="1153427">
                  <a:extLst>
                    <a:ext uri="{9D8B030D-6E8A-4147-A177-3AD203B41FA5}">
                      <a16:colId xmlns:a16="http://schemas.microsoft.com/office/drawing/2014/main" val="2782866808"/>
                    </a:ext>
                  </a:extLst>
                </a:gridCol>
              </a:tblGrid>
              <a:tr h="463076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CB3810"/>
                          </a:solidFill>
                        </a:rPr>
                        <a:t>Локация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A0C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CB3810"/>
                          </a:solidFill>
                        </a:rPr>
                        <a:t>Формат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A0C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CB3810"/>
                          </a:solidFill>
                        </a:rPr>
                        <a:t>Места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A0C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CB3810"/>
                          </a:solidFill>
                        </a:rPr>
                        <a:t>Программа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A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184503"/>
                  </a:ext>
                </a:extLst>
              </a:tr>
              <a:tr h="859998">
                <a:tc>
                  <a:txBody>
                    <a:bodyPr/>
                    <a:lstStyle/>
                    <a:p>
                      <a:r>
                        <a:rPr lang="ru-RU" sz="1400" dirty="0"/>
                        <a:t>п. Восточный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дневной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отдых, игры, занятия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07474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3A7EBD6-A680-105A-1383-C407ACAED1D5}"/>
              </a:ext>
            </a:extLst>
          </p:cNvPr>
          <p:cNvSpPr txBox="1"/>
          <p:nvPr/>
        </p:nvSpPr>
        <p:spPr>
          <a:xfrm>
            <a:off x="4572000" y="733306"/>
            <a:ext cx="45034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B38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летнего оздоровительного лагеря</a:t>
            </a:r>
          </a:p>
          <a:p>
            <a:pPr algn="ctr"/>
            <a:r>
              <a:rPr lang="ru-RU" b="1" dirty="0">
                <a:solidFill>
                  <a:srgbClr val="CB38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«Солнышко» с дневным пребыванием детей</a:t>
            </a:r>
          </a:p>
          <a:p>
            <a:pPr algn="ctr"/>
            <a:r>
              <a:rPr lang="ru-RU" b="1" dirty="0">
                <a:solidFill>
                  <a:srgbClr val="CB38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базе Филиала МБОУ ДО ДДТ п.г.т. Сосьва в п. Восточный</a:t>
            </a:r>
          </a:p>
          <a:p>
            <a:pPr algn="ctr"/>
            <a:r>
              <a:rPr lang="ru-RU" b="1" dirty="0">
                <a:solidFill>
                  <a:srgbClr val="CB38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7 – 14 лет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A8790E-A3B6-1D38-78DA-FC9972832E6E}"/>
              </a:ext>
            </a:extLst>
          </p:cNvPr>
          <p:cNvSpPr/>
          <p:nvPr/>
        </p:nvSpPr>
        <p:spPr>
          <a:xfrm>
            <a:off x="3796145" y="-1"/>
            <a:ext cx="5347855" cy="5143499"/>
          </a:xfrm>
          <a:prstGeom prst="rect">
            <a:avLst/>
          </a:prstGeom>
          <a:solidFill>
            <a:srgbClr val="A99F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74173" y="4061"/>
            <a:ext cx="6061605" cy="79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2000" b="1" dirty="0">
                <a:solidFill>
                  <a:srgbClr val="CB381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Мероприятия </a:t>
            </a:r>
            <a:r>
              <a:rPr lang="en-US" sz="2000" b="1" dirty="0">
                <a:solidFill>
                  <a:srgbClr val="CB381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«Солнышко» в п. Восточный</a:t>
            </a:r>
            <a:r>
              <a:rPr lang="en-US" sz="2000" b="1" dirty="0">
                <a:solidFill>
                  <a:srgbClr val="FF7A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000" dirty="0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540ADDAA-055E-FAE6-136C-2FB4F8E68436}"/>
              </a:ext>
            </a:extLst>
          </p:cNvPr>
          <p:cNvSpPr/>
          <p:nvPr/>
        </p:nvSpPr>
        <p:spPr>
          <a:xfrm>
            <a:off x="-56067" y="413454"/>
            <a:ext cx="1960827" cy="17443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«Весёлые старты»,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«Забытые игры»,</a:t>
            </a:r>
          </a:p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«Поле чудес по ПДД»</a:t>
            </a:r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EE34E52D-F74F-F805-5BC8-4BB390730F47}"/>
              </a:ext>
            </a:extLst>
          </p:cNvPr>
          <p:cNvSpPr/>
          <p:nvPr/>
        </p:nvSpPr>
        <p:spPr>
          <a:xfrm>
            <a:off x="3307398" y="2680659"/>
            <a:ext cx="2133688" cy="206111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Экскурсии в пожарную часть, библиотеку, Дом культуры</a:t>
            </a:r>
          </a:p>
        </p:txBody>
      </p:sp>
      <p:sp>
        <p:nvSpPr>
          <p:cNvPr id="18" name="Облако 17">
            <a:extLst>
              <a:ext uri="{FF2B5EF4-FFF2-40B4-BE49-F238E27FC236}">
                <a16:creationId xmlns:a16="http://schemas.microsoft.com/office/drawing/2014/main" id="{D15F1F81-FD3C-96BE-B28D-2DCBE42FFAC0}"/>
              </a:ext>
            </a:extLst>
          </p:cNvPr>
          <p:cNvSpPr/>
          <p:nvPr/>
        </p:nvSpPr>
        <p:spPr>
          <a:xfrm>
            <a:off x="3297478" y="1433579"/>
            <a:ext cx="1706735" cy="13056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Акция «Чистый лес»</a:t>
            </a:r>
          </a:p>
        </p:txBody>
      </p:sp>
      <p:sp>
        <p:nvSpPr>
          <p:cNvPr id="20" name="Облако 19">
            <a:extLst>
              <a:ext uri="{FF2B5EF4-FFF2-40B4-BE49-F238E27FC236}">
                <a16:creationId xmlns:a16="http://schemas.microsoft.com/office/drawing/2014/main" id="{64560216-5DE0-80E7-DDC5-EF059FEE9808}"/>
              </a:ext>
            </a:extLst>
          </p:cNvPr>
          <p:cNvSpPr/>
          <p:nvPr/>
        </p:nvSpPr>
        <p:spPr>
          <a:xfrm>
            <a:off x="6561840" y="1259342"/>
            <a:ext cx="1883227" cy="158950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«Игры народов России»</a:t>
            </a:r>
          </a:p>
        </p:txBody>
      </p:sp>
      <p:sp>
        <p:nvSpPr>
          <p:cNvPr id="22" name="Облако 21">
            <a:extLst>
              <a:ext uri="{FF2B5EF4-FFF2-40B4-BE49-F238E27FC236}">
                <a16:creationId xmlns:a16="http://schemas.microsoft.com/office/drawing/2014/main" id="{356E8EC6-3290-E499-B355-BA88B15690A2}"/>
              </a:ext>
            </a:extLst>
          </p:cNvPr>
          <p:cNvSpPr/>
          <p:nvPr/>
        </p:nvSpPr>
        <p:spPr>
          <a:xfrm>
            <a:off x="3672745" y="317514"/>
            <a:ext cx="1960827" cy="1451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«Минутки здоровья»</a:t>
            </a:r>
          </a:p>
        </p:txBody>
      </p:sp>
      <p:sp>
        <p:nvSpPr>
          <p:cNvPr id="23" name="Облако 22">
            <a:extLst>
              <a:ext uri="{FF2B5EF4-FFF2-40B4-BE49-F238E27FC236}">
                <a16:creationId xmlns:a16="http://schemas.microsoft.com/office/drawing/2014/main" id="{1364643A-3EAD-7301-A41B-6A38321313B7}"/>
              </a:ext>
            </a:extLst>
          </p:cNvPr>
          <p:cNvSpPr/>
          <p:nvPr/>
        </p:nvSpPr>
        <p:spPr>
          <a:xfrm>
            <a:off x="4662398" y="1434665"/>
            <a:ext cx="1960827" cy="1451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«Веселые старты», «День здоровья и спорта»</a:t>
            </a:r>
            <a:endParaRPr lang="ru-RU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Облако 23">
            <a:extLst>
              <a:ext uri="{FF2B5EF4-FFF2-40B4-BE49-F238E27FC236}">
                <a16:creationId xmlns:a16="http://schemas.microsoft.com/office/drawing/2014/main" id="{EE492F4E-FE4E-7A26-BCC9-EFDDE1454EFB}"/>
              </a:ext>
            </a:extLst>
          </p:cNvPr>
          <p:cNvSpPr/>
          <p:nvPr/>
        </p:nvSpPr>
        <p:spPr>
          <a:xfrm>
            <a:off x="5581427" y="142191"/>
            <a:ext cx="1960827" cy="1451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Информационные часы «Жизнь замечательных людей»</a:t>
            </a:r>
            <a:endParaRPr lang="ru-RU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Облако 24">
            <a:extLst>
              <a:ext uri="{FF2B5EF4-FFF2-40B4-BE49-F238E27FC236}">
                <a16:creationId xmlns:a16="http://schemas.microsoft.com/office/drawing/2014/main" id="{076B6A06-954F-2E89-F1C4-0A4A0CEB3B82}"/>
              </a:ext>
            </a:extLst>
          </p:cNvPr>
          <p:cNvSpPr/>
          <p:nvPr/>
        </p:nvSpPr>
        <p:spPr>
          <a:xfrm>
            <a:off x="1569842" y="1886896"/>
            <a:ext cx="1960827" cy="161660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Квест-игра «Там на неведомых дорожках…»</a:t>
            </a:r>
            <a:endParaRPr lang="ru-RU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Облако 25">
            <a:extLst>
              <a:ext uri="{FF2B5EF4-FFF2-40B4-BE49-F238E27FC236}">
                <a16:creationId xmlns:a16="http://schemas.microsoft.com/office/drawing/2014/main" id="{15E46463-5416-A1FB-68AE-34052828CBFD}"/>
              </a:ext>
            </a:extLst>
          </p:cNvPr>
          <p:cNvSpPr/>
          <p:nvPr/>
        </p:nvSpPr>
        <p:spPr>
          <a:xfrm>
            <a:off x="7244558" y="127064"/>
            <a:ext cx="1960827" cy="1451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«Мир вокруг нас»</a:t>
            </a:r>
          </a:p>
        </p:txBody>
      </p:sp>
      <p:sp>
        <p:nvSpPr>
          <p:cNvPr id="27" name="Облако 26">
            <a:extLst>
              <a:ext uri="{FF2B5EF4-FFF2-40B4-BE49-F238E27FC236}">
                <a16:creationId xmlns:a16="http://schemas.microsoft.com/office/drawing/2014/main" id="{C4913761-0203-6233-918E-C4117DD395CD}"/>
              </a:ext>
            </a:extLst>
          </p:cNvPr>
          <p:cNvSpPr/>
          <p:nvPr/>
        </p:nvSpPr>
        <p:spPr>
          <a:xfrm>
            <a:off x="5330382" y="2475592"/>
            <a:ext cx="1960827" cy="1451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«Мы едины – мы одна команда»</a:t>
            </a:r>
          </a:p>
        </p:txBody>
      </p:sp>
      <p:sp>
        <p:nvSpPr>
          <p:cNvPr id="28" name="Облако 27">
            <a:extLst>
              <a:ext uri="{FF2B5EF4-FFF2-40B4-BE49-F238E27FC236}">
                <a16:creationId xmlns:a16="http://schemas.microsoft.com/office/drawing/2014/main" id="{4ECCB7C4-4DA8-2B1E-E698-2B2354FA0356}"/>
              </a:ext>
            </a:extLst>
          </p:cNvPr>
          <p:cNvSpPr/>
          <p:nvPr/>
        </p:nvSpPr>
        <p:spPr>
          <a:xfrm>
            <a:off x="1654176" y="327095"/>
            <a:ext cx="2141969" cy="15390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«Здравствуй лето»</a:t>
            </a:r>
          </a:p>
        </p:txBody>
      </p:sp>
      <p:sp>
        <p:nvSpPr>
          <p:cNvPr id="29" name="Облако 28">
            <a:extLst>
              <a:ext uri="{FF2B5EF4-FFF2-40B4-BE49-F238E27FC236}">
                <a16:creationId xmlns:a16="http://schemas.microsoft.com/office/drawing/2014/main" id="{96D01DB7-951E-541B-8BD6-98EC81A5490F}"/>
              </a:ext>
            </a:extLst>
          </p:cNvPr>
          <p:cNvSpPr/>
          <p:nvPr/>
        </p:nvSpPr>
        <p:spPr>
          <a:xfrm>
            <a:off x="1752286" y="3553714"/>
            <a:ext cx="1960827" cy="1451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Викторина «Родной Урал»</a:t>
            </a:r>
          </a:p>
        </p:txBody>
      </p:sp>
      <p:sp>
        <p:nvSpPr>
          <p:cNvPr id="30" name="Облако 29">
            <a:extLst>
              <a:ext uri="{FF2B5EF4-FFF2-40B4-BE49-F238E27FC236}">
                <a16:creationId xmlns:a16="http://schemas.microsoft.com/office/drawing/2014/main" id="{9DF5F50A-542E-DBD6-6868-59359EF24274}"/>
              </a:ext>
            </a:extLst>
          </p:cNvPr>
          <p:cNvSpPr/>
          <p:nvPr/>
        </p:nvSpPr>
        <p:spPr>
          <a:xfrm>
            <a:off x="-95687" y="2253796"/>
            <a:ext cx="1960827" cy="1451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«Ларец народного творчества»</a:t>
            </a:r>
          </a:p>
        </p:txBody>
      </p:sp>
      <p:sp>
        <p:nvSpPr>
          <p:cNvPr id="31" name="Облако 30">
            <a:extLst>
              <a:ext uri="{FF2B5EF4-FFF2-40B4-BE49-F238E27FC236}">
                <a16:creationId xmlns:a16="http://schemas.microsoft.com/office/drawing/2014/main" id="{A4550AFA-93B9-6F5B-2D29-37C903BE4B96}"/>
              </a:ext>
            </a:extLst>
          </p:cNvPr>
          <p:cNvSpPr/>
          <p:nvPr/>
        </p:nvSpPr>
        <p:spPr>
          <a:xfrm>
            <a:off x="7228333" y="2211807"/>
            <a:ext cx="1960827" cy="1451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«Мир науки вокруг меня»</a:t>
            </a:r>
          </a:p>
        </p:txBody>
      </p:sp>
      <p:sp>
        <p:nvSpPr>
          <p:cNvPr id="32" name="Облако 31">
            <a:extLst>
              <a:ext uri="{FF2B5EF4-FFF2-40B4-BE49-F238E27FC236}">
                <a16:creationId xmlns:a16="http://schemas.microsoft.com/office/drawing/2014/main" id="{B34A7CD9-ACEE-3727-914F-DB4F7CA1A6FA}"/>
              </a:ext>
            </a:extLst>
          </p:cNvPr>
          <p:cNvSpPr/>
          <p:nvPr/>
        </p:nvSpPr>
        <p:spPr>
          <a:xfrm>
            <a:off x="107345" y="3506183"/>
            <a:ext cx="1960827" cy="1451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Викторина «Наши верные друзья»</a:t>
            </a:r>
          </a:p>
        </p:txBody>
      </p:sp>
      <p:sp>
        <p:nvSpPr>
          <p:cNvPr id="33" name="Облако 32">
            <a:extLst>
              <a:ext uri="{FF2B5EF4-FFF2-40B4-BE49-F238E27FC236}">
                <a16:creationId xmlns:a16="http://schemas.microsoft.com/office/drawing/2014/main" id="{727E40AB-E20C-7EED-28E7-6100D7017D64}"/>
              </a:ext>
            </a:extLst>
          </p:cNvPr>
          <p:cNvSpPr/>
          <p:nvPr/>
        </p:nvSpPr>
        <p:spPr>
          <a:xfrm>
            <a:off x="7062270" y="3282558"/>
            <a:ext cx="2213504" cy="1451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Тематический час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«Что мы знаем о войне ?»</a:t>
            </a:r>
          </a:p>
        </p:txBody>
      </p:sp>
      <p:sp>
        <p:nvSpPr>
          <p:cNvPr id="34" name="Облако 33">
            <a:extLst>
              <a:ext uri="{FF2B5EF4-FFF2-40B4-BE49-F238E27FC236}">
                <a16:creationId xmlns:a16="http://schemas.microsoft.com/office/drawing/2014/main" id="{1F798FDC-1F7D-930D-E0D7-25073BA8D0C0}"/>
              </a:ext>
            </a:extLst>
          </p:cNvPr>
          <p:cNvSpPr/>
          <p:nvPr/>
        </p:nvSpPr>
        <p:spPr>
          <a:xfrm>
            <a:off x="5292203" y="3604903"/>
            <a:ext cx="1960827" cy="1451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Конкурс рисунков «Мы за мир»</a:t>
            </a:r>
          </a:p>
        </p:txBody>
      </p:sp>
    </p:spTree>
    <p:extLst>
      <p:ext uri="{BB962C8B-B14F-4D97-AF65-F5344CB8AC3E}">
        <p14:creationId xmlns:p14="http://schemas.microsoft.com/office/powerpoint/2010/main" val="102346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E3C683E-7214-D0A3-48F8-672D1E6B7896}"/>
              </a:ext>
            </a:extLst>
          </p:cNvPr>
          <p:cNvSpPr/>
          <p:nvPr/>
        </p:nvSpPr>
        <p:spPr>
          <a:xfrm>
            <a:off x="3360637" y="-1"/>
            <a:ext cx="5783363" cy="5143499"/>
          </a:xfrm>
          <a:prstGeom prst="rect">
            <a:avLst/>
          </a:prstGeom>
          <a:solidFill>
            <a:srgbClr val="A99F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26293" y="41323"/>
            <a:ext cx="5042700" cy="79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CB381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«Солнышко» в п. Восточный</a:t>
            </a:r>
            <a:r>
              <a:rPr lang="en-US" sz="2000" b="1" dirty="0">
                <a:solidFill>
                  <a:srgbClr val="FF7A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000" dirty="0"/>
          </a:p>
        </p:txBody>
      </p:sp>
      <p:sp>
        <p:nvSpPr>
          <p:cNvPr id="9" name="Text 4"/>
          <p:cNvSpPr txBox="1"/>
          <p:nvPr/>
        </p:nvSpPr>
        <p:spPr>
          <a:xfrm>
            <a:off x="340200" y="4596050"/>
            <a:ext cx="362700" cy="32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68E5E1-35EF-4CCB-BD43-196591861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31" y="386357"/>
            <a:ext cx="1905000" cy="1071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DC9B01-8020-4C8E-A4D9-B735AAA53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8333" y="2706151"/>
            <a:ext cx="2074869" cy="11671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607B604-D18F-4C5B-8493-2871DA51F9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0415" y="110115"/>
            <a:ext cx="2159000" cy="1214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3FBE4C8-DDA9-499C-B2BE-8B0835D499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259" y="3923561"/>
            <a:ext cx="1973668" cy="1110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FB4BEC3-50BB-47A5-96E5-379EC3A12C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9082" y="1611742"/>
            <a:ext cx="1928034" cy="1084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351A95F-833C-4098-8569-BF6013F5B1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6049" y="4076119"/>
            <a:ext cx="1701806" cy="957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081D3CC-8C53-425D-9C8C-76BE28FEE2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531" y="1531626"/>
            <a:ext cx="1928034" cy="1084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CAEE004-73A9-4011-A1C6-2F26C5713E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1584" y="3835229"/>
            <a:ext cx="1740751" cy="12008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2185355-AAF4-4FB8-BED7-BABF6982A0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52127" y="2799661"/>
            <a:ext cx="1575956" cy="1214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948936F-64AE-4D17-A759-0931698C26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31583" y="2775806"/>
            <a:ext cx="1919745" cy="957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223E589-4F31-4674-955D-8BA1BAC75F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834" y="3775947"/>
            <a:ext cx="1649211" cy="927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514E811-D047-4729-90F1-409720F2F2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49627" y="1435894"/>
            <a:ext cx="2019300" cy="1135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6A7488A-F04C-4060-A9CD-526943457B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39894" y="4082266"/>
            <a:ext cx="1518846" cy="8543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DFA95FE-FC92-4186-AF83-CEAADF515A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952" y="1431473"/>
            <a:ext cx="2159000" cy="1214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524A77F-ED1E-4C5B-95E2-9D6BB31FEE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52571" y="2913577"/>
            <a:ext cx="1533102" cy="8623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53E8284-B99E-4CB1-99B1-AB319734A62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49627" y="133777"/>
            <a:ext cx="2074869" cy="11671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47D4916-50F3-4CF1-8EAE-DEF7EB512AC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68803" y="404449"/>
            <a:ext cx="1928034" cy="1084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F5BD9F7-6965-4F1B-9523-9D7D431B600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581" y="2775806"/>
            <a:ext cx="1649212" cy="927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7563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1109</Words>
  <Application>Microsoft Office PowerPoint</Application>
  <PresentationFormat>Экран (16:9)</PresentationFormat>
  <Paragraphs>173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-apple-system</vt:lpstr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Zver</cp:lastModifiedBy>
  <cp:revision>111</cp:revision>
  <dcterms:created xsi:type="dcterms:W3CDTF">2026-05-21T11:37:10Z</dcterms:created>
  <dcterms:modified xsi:type="dcterms:W3CDTF">2026-05-23T05:01:00Z</dcterms:modified>
</cp:coreProperties>
</file>