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61" r:id="rId3"/>
    <p:sldId id="321" r:id="rId4"/>
    <p:sldId id="322" r:id="rId5"/>
    <p:sldId id="310" r:id="rId6"/>
    <p:sldId id="325" r:id="rId7"/>
    <p:sldId id="32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DT - 5" initials="D-5" lastIdx="1" clrIdx="0">
    <p:extLst>
      <p:ext uri="{19B8F6BF-5375-455C-9EA6-DF929625EA0E}">
        <p15:presenceInfo xmlns:p15="http://schemas.microsoft.com/office/powerpoint/2012/main" userId="DDT - 5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1BB5"/>
    <a:srgbClr val="9900CC"/>
    <a:srgbClr val="99CCFF"/>
    <a:srgbClr val="9999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1FC29-4748-4CC2-B1B2-FD46EB026A9C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49AEA9-AA83-44F0-9D1F-9A021E7BC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75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036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117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326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738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85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628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1649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289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116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41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959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01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E3765-DE17-40BF-9DF3-B6E49C3BD9FD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86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77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333666" y="701071"/>
            <a:ext cx="9358279" cy="325837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br>
              <a:rPr lang="ru-RU" sz="12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br>
              <a:rPr lang="ru-RU" sz="2000" b="1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br>
              <a:rPr lang="ru-RU" sz="20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r>
              <a:rPr lang="ru-RU" sz="4200" i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  <a:t> </a:t>
            </a:r>
            <a:br>
              <a:rPr lang="ru-RU" sz="4500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</a:br>
            <a:r>
              <a:rPr lang="ru-RU" sz="5100" b="1" dirty="0">
                <a:solidFill>
                  <a:srgbClr val="7030A0"/>
                </a:solidFill>
                <a:latin typeface="Montserrat" panose="00000500000000000000" pitchFamily="50" charset="-52"/>
              </a:rPr>
              <a:t>Отчет </a:t>
            </a:r>
          </a:p>
          <a:p>
            <a:pPr algn="ctr">
              <a:lnSpc>
                <a:spcPct val="110000"/>
              </a:lnSpc>
            </a:pPr>
            <a:r>
              <a:rPr lang="ru-RU" sz="5100" b="1" dirty="0">
                <a:solidFill>
                  <a:srgbClr val="7030A0"/>
                </a:solidFill>
                <a:latin typeface="Montserrat" panose="00000500000000000000" pitchFamily="50" charset="-52"/>
              </a:rPr>
              <a:t>муниципального опорного центра </a:t>
            </a:r>
          </a:p>
          <a:p>
            <a:pPr algn="ctr">
              <a:lnSpc>
                <a:spcPct val="110000"/>
              </a:lnSpc>
            </a:pPr>
            <a:r>
              <a:rPr lang="ru-RU" sz="2100" b="1" i="1" u="sng" dirty="0">
                <a:solidFill>
                  <a:srgbClr val="FF0000"/>
                </a:solidFill>
                <a:latin typeface="Montserrat" panose="00000500000000000000" pitchFamily="50" charset="-52"/>
              </a:rPr>
              <a:t>Сосьвинского городского округа</a:t>
            </a:r>
            <a:endParaRPr lang="ru-RU" sz="3200" b="1" dirty="0">
              <a:solidFill>
                <a:srgbClr val="7030A0"/>
              </a:solidFill>
              <a:latin typeface="Montserrat" panose="00000500000000000000" pitchFamily="50" charset="-52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7F9E24-9E30-4D5C-BBC2-A1D93BDF82D9}"/>
              </a:ext>
            </a:extLst>
          </p:cNvPr>
          <p:cNvSpPr/>
          <p:nvPr/>
        </p:nvSpPr>
        <p:spPr>
          <a:xfrm>
            <a:off x="5811404" y="4970941"/>
            <a:ext cx="5794130" cy="17050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руководитель МОЦ </a:t>
            </a:r>
          </a:p>
          <a:p>
            <a:r>
              <a:rPr lang="ru-RU" sz="1600" i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(Алешкевич Елена Анатольевна)</a:t>
            </a:r>
            <a:endParaRPr lang="ru-RU" sz="1200" i="1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endParaRPr lang="ru-RU" sz="1600" b="1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Контактный телефон: 83438544147</a:t>
            </a:r>
            <a:endParaRPr lang="en-US" sz="16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Электронная почта:</a:t>
            </a:r>
            <a:r>
              <a:rPr lang="en-US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 ddt_soswa@mail.ru</a:t>
            </a:r>
            <a:endParaRPr lang="ru-RU" sz="16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300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63832" y="162106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en-US" sz="5400" dirty="0">
                <a:solidFill>
                  <a:srgbClr val="682F8D"/>
                </a:solidFill>
                <a:latin typeface="Montserrat Light"/>
                <a:cs typeface="Montserrat Light"/>
              </a:rPr>
              <a:t>1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55260" y="481638"/>
            <a:ext cx="8531905" cy="501995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 algn="ctr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Направления деятельности МОЦ Сосьвинского городского округа определённые</a:t>
            </a:r>
          </a:p>
          <a:p>
            <a:pPr marL="8125" marR="3250" algn="ctr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 как перспективные на 2024 год</a:t>
            </a:r>
            <a:endParaRPr sz="1400" b="1" dirty="0">
              <a:solidFill>
                <a:srgbClr val="7030A0"/>
              </a:solidFill>
              <a:latin typeface="Montserrat" panose="00000500000000000000" pitchFamily="50" charset="-52"/>
              <a:ea typeface="+mj-ea"/>
              <a:cs typeface="+mj-cs"/>
            </a:endParaRPr>
          </a:p>
        </p:txBody>
      </p:sp>
      <p:sp>
        <p:nvSpPr>
          <p:cNvPr id="17" name="object 2"/>
          <p:cNvSpPr txBox="1"/>
          <p:nvPr/>
        </p:nvSpPr>
        <p:spPr>
          <a:xfrm>
            <a:off x="1685884" y="1483594"/>
            <a:ext cx="3750291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b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</a:b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8" name="object 10"/>
          <p:cNvSpPr/>
          <p:nvPr/>
        </p:nvSpPr>
        <p:spPr>
          <a:xfrm>
            <a:off x="1360503" y="2920353"/>
            <a:ext cx="110124" cy="123383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6" name="object 3"/>
          <p:cNvSpPr/>
          <p:nvPr/>
        </p:nvSpPr>
        <p:spPr>
          <a:xfrm>
            <a:off x="6559671" y="1193687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1" name="object 3"/>
          <p:cNvSpPr/>
          <p:nvPr/>
        </p:nvSpPr>
        <p:spPr>
          <a:xfrm>
            <a:off x="6568414" y="3140025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AEBCB88-EEA6-47F5-B82A-6600C8616D63}"/>
              </a:ext>
            </a:extLst>
          </p:cNvPr>
          <p:cNvSpPr/>
          <p:nvPr/>
        </p:nvSpPr>
        <p:spPr>
          <a:xfrm>
            <a:off x="1784413" y="1483594"/>
            <a:ext cx="4136993" cy="367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 lvl="0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Реализация сетевых программ</a:t>
            </a:r>
            <a:endParaRPr lang="ru-RU"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6D5DBBE-3EF8-4943-83CF-3BAC13341405}"/>
              </a:ext>
            </a:extLst>
          </p:cNvPr>
          <p:cNvSpPr/>
          <p:nvPr/>
        </p:nvSpPr>
        <p:spPr>
          <a:xfrm>
            <a:off x="6755827" y="1096738"/>
            <a:ext cx="506922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Реализуются - 6</a:t>
            </a:r>
            <a:r>
              <a:rPr lang="ru-RU" sz="1400" dirty="0">
                <a:solidFill>
                  <a:srgbClr val="C00000"/>
                </a:solidFill>
                <a:latin typeface="Montserrat" panose="00000500000000000000"/>
              </a:rPr>
              <a:t> 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сетевых программ</a:t>
            </a:r>
          </a:p>
          <a:p>
            <a:pPr lvl="0"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Из них 4 новые сетевые программы</a:t>
            </a:r>
            <a:r>
              <a:rPr lang="en-US" sz="1400" dirty="0">
                <a:solidFill>
                  <a:srgbClr val="521BB5"/>
                </a:solidFill>
              </a:rPr>
              <a:t> 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реализуются в 2024-2025 учебном году:</a:t>
            </a:r>
          </a:p>
          <a:p>
            <a:pPr lvl="0"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«Основы управления БПЛА»</a:t>
            </a:r>
          </a:p>
          <a:p>
            <a:pPr lvl="0"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«Медиацентр»</a:t>
            </a:r>
          </a:p>
          <a:p>
            <a:pPr lvl="0"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«Основы робототехники </a:t>
            </a:r>
            <a:r>
              <a:rPr lang="en-US" sz="1400" dirty="0">
                <a:solidFill>
                  <a:srgbClr val="521BB5"/>
                </a:solidFill>
              </a:rPr>
              <a:t>LEGO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»</a:t>
            </a:r>
          </a:p>
          <a:p>
            <a:pPr lvl="0"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«Авиамоделирование»</a:t>
            </a:r>
          </a:p>
          <a:p>
            <a:pPr lvl="0"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По данным программам обучаются -162 обучающихся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C00C0C4-202C-497F-B3B7-31CEE21C02C3}"/>
              </a:ext>
            </a:extLst>
          </p:cNvPr>
          <p:cNvSpPr/>
          <p:nvPr/>
        </p:nvSpPr>
        <p:spPr>
          <a:xfrm>
            <a:off x="1685884" y="2871922"/>
            <a:ext cx="4546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 lvl="0">
              <a:spcBef>
                <a:spcPts val="61"/>
              </a:spcBef>
            </a:pPr>
            <a:r>
              <a:rPr lang="ru-RU" spc="-3" dirty="0">
                <a:solidFill>
                  <a:srgbClr val="682F8D"/>
                </a:solidFill>
                <a:latin typeface="Montserrat"/>
                <a:cs typeface="Montserrat"/>
              </a:rPr>
              <a:t>Организация работы с представителями реального сектора экономики</a:t>
            </a:r>
            <a:endParaRPr lang="ru-RU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59869C-D842-4247-90F9-8AFC5C763951}"/>
              </a:ext>
            </a:extLst>
          </p:cNvPr>
          <p:cNvSpPr txBox="1"/>
          <p:nvPr/>
        </p:nvSpPr>
        <p:spPr>
          <a:xfrm>
            <a:off x="6810888" y="4134269"/>
            <a:ext cx="49448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  <a:cs typeface="Times New Roman" panose="02020603050405020304" pitchFamily="18" charset="0"/>
              </a:rPr>
              <a:t>Планируется в рамках реализации исследовательской деятельности естественнонаучной направленности совместный проект «Влияние отходов деревообработки (в виде горбыля) на экологическую обстановку в Сосьвинском городском округе» с новым предприятием ООО «Капитал-Строй»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7887EE-C62C-4BC6-A8BD-1FACF2FC41B7}"/>
              </a:ext>
            </a:extLst>
          </p:cNvPr>
          <p:cNvSpPr txBox="1"/>
          <p:nvPr/>
        </p:nvSpPr>
        <p:spPr>
          <a:xfrm>
            <a:off x="6810888" y="3023488"/>
            <a:ext cx="50141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  <a:cs typeface="Times New Roman" panose="02020603050405020304" pitchFamily="18" charset="0"/>
              </a:rPr>
              <a:t>Летняя занятость детей и подростков через организацию Палаточного лагеря нестационарного типа на территории ДОЭЦ «Юность» с участием ООО Аргус СФК  (2 смены- 80 участников)</a:t>
            </a:r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B920C362-8EB0-4D0E-83B2-67B47D679115}"/>
              </a:ext>
            </a:extLst>
          </p:cNvPr>
          <p:cNvSpPr/>
          <p:nvPr/>
        </p:nvSpPr>
        <p:spPr>
          <a:xfrm flipH="1">
            <a:off x="6614733" y="4272720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AC5F0CE4-851D-477D-95A7-FA2A6D3DA35C}"/>
              </a:ext>
            </a:extLst>
          </p:cNvPr>
          <p:cNvSpPr/>
          <p:nvPr/>
        </p:nvSpPr>
        <p:spPr>
          <a:xfrm flipH="1">
            <a:off x="6568414" y="5483164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9493C5-8AC5-4B20-B96A-3DAF94A5FA7E}"/>
              </a:ext>
            </a:extLst>
          </p:cNvPr>
          <p:cNvSpPr txBox="1"/>
          <p:nvPr/>
        </p:nvSpPr>
        <p:spPr>
          <a:xfrm flipH="1">
            <a:off x="6880192" y="5483884"/>
            <a:ext cx="49448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Запланировано сетевое взаимодействие с клубом</a:t>
            </a:r>
          </a:p>
          <a:p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«Феникс» </a:t>
            </a:r>
            <a:r>
              <a:rPr lang="ru-RU" sz="1400" dirty="0" err="1">
                <a:solidFill>
                  <a:srgbClr val="521BB5"/>
                </a:solidFill>
                <a:latin typeface="Montserrat" panose="00000500000000000000"/>
              </a:rPr>
              <a:t>Серовского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 механического завода в рамках реализация сетевых программ </a:t>
            </a:r>
          </a:p>
          <a:p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«Основы управления БПЛА», «Авиамоделирование».</a:t>
            </a:r>
          </a:p>
          <a:p>
            <a:endParaRPr lang="ru-RU" sz="1400" dirty="0">
              <a:solidFill>
                <a:srgbClr val="521BB5"/>
              </a:solidFill>
              <a:latin typeface="Montserrat" panose="00000500000000000000"/>
            </a:endParaRPr>
          </a:p>
          <a:p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4796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21400" y="1183836"/>
            <a:ext cx="110124" cy="103078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8" name="object 8"/>
          <p:cNvSpPr/>
          <p:nvPr/>
        </p:nvSpPr>
        <p:spPr>
          <a:xfrm>
            <a:off x="1351092" y="4473855"/>
            <a:ext cx="110125" cy="105873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0" name="object 10"/>
          <p:cNvSpPr/>
          <p:nvPr/>
        </p:nvSpPr>
        <p:spPr>
          <a:xfrm>
            <a:off x="1349214" y="5397064"/>
            <a:ext cx="110118" cy="105873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2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67013" y="403755"/>
            <a:ext cx="8219265" cy="49898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Мероприятия по развитию содержания дополнительного образования </a:t>
            </a:r>
          </a:p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в Сосьвинском городском округе, реализованные в 2024 году</a:t>
            </a:r>
          </a:p>
        </p:txBody>
      </p:sp>
      <p:sp>
        <p:nvSpPr>
          <p:cNvPr id="19" name="object 3"/>
          <p:cNvSpPr/>
          <p:nvPr/>
        </p:nvSpPr>
        <p:spPr>
          <a:xfrm>
            <a:off x="6732075" y="286106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9A18696-2CD8-46ED-8888-1B3AE2B7FAC1}"/>
              </a:ext>
            </a:extLst>
          </p:cNvPr>
          <p:cNvSpPr/>
          <p:nvPr/>
        </p:nvSpPr>
        <p:spPr>
          <a:xfrm>
            <a:off x="1589102" y="4393909"/>
            <a:ext cx="49535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 lvl="0" algn="just">
              <a:spcBef>
                <a:spcPts val="61"/>
              </a:spcBef>
            </a:pPr>
            <a:r>
              <a:rPr lang="ru-RU" sz="1400" dirty="0">
                <a:solidFill>
                  <a:srgbClr val="521BB5"/>
                </a:solidFill>
                <a:latin typeface="Montserrat" panose="00000500000000000000"/>
                <a:cs typeface="Times New Roman" panose="02020603050405020304" pitchFamily="18" charset="0"/>
              </a:rPr>
              <a:t>Проблемный семинар «Сетевая форма реализации дополнительных общеобразовательных программ как инструмент обновления системы дополнительного образования» - 27 сентября  2024 года.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65C5CB7-19F0-4875-8F68-30DB94BCD511}"/>
              </a:ext>
            </a:extLst>
          </p:cNvPr>
          <p:cNvSpPr/>
          <p:nvPr/>
        </p:nvSpPr>
        <p:spPr>
          <a:xfrm>
            <a:off x="1589102" y="5286461"/>
            <a:ext cx="48168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 lvl="0" algn="just">
              <a:spcBef>
                <a:spcPts val="61"/>
              </a:spcBef>
            </a:pPr>
            <a:r>
              <a:rPr lang="ru-RU" sz="1400" dirty="0">
                <a:solidFill>
                  <a:srgbClr val="682F8D"/>
                </a:solidFill>
                <a:latin typeface="Montserrat"/>
                <a:cs typeface="Montserrat"/>
              </a:rPr>
              <a:t> 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  <a:cs typeface="Times New Roman" panose="02020603050405020304" pitchFamily="18" charset="0"/>
              </a:rPr>
              <a:t>Семинар-практикум «Применение ИКТ в образовательной деятельности педагога дополнительного образования»  - 22 сентября 2024 года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6A7F7B3-E2BD-4B0B-B8A3-4AB1E3187E9F}"/>
              </a:ext>
            </a:extLst>
          </p:cNvPr>
          <p:cNvSpPr/>
          <p:nvPr/>
        </p:nvSpPr>
        <p:spPr>
          <a:xfrm>
            <a:off x="1589102" y="3809134"/>
            <a:ext cx="41797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 lvl="0">
              <a:spcBef>
                <a:spcPts val="61"/>
              </a:spcBef>
            </a:pPr>
            <a:r>
              <a:rPr lang="ru-RU" sz="1400" dirty="0">
                <a:solidFill>
                  <a:srgbClr val="682F8D"/>
                </a:solidFill>
                <a:latin typeface="Montserrat"/>
                <a:cs typeface="Montserrat"/>
              </a:rPr>
              <a:t> 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F9F0D83-5B04-4DAC-A00D-E34EDDFBEAE2}"/>
              </a:ext>
            </a:extLst>
          </p:cNvPr>
          <p:cNvSpPr/>
          <p:nvPr/>
        </p:nvSpPr>
        <p:spPr>
          <a:xfrm>
            <a:off x="6936608" y="2890089"/>
            <a:ext cx="41797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 lvl="0">
              <a:spcBef>
                <a:spcPts val="61"/>
              </a:spcBef>
            </a:pPr>
            <a:r>
              <a:rPr lang="ru-RU" sz="1400" dirty="0">
                <a:solidFill>
                  <a:srgbClr val="682F8D"/>
                </a:solidFill>
                <a:latin typeface="Montserrat"/>
                <a:cs typeface="Montserrat"/>
              </a:rPr>
              <a:t> 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58C78FD-A342-4CA4-A61E-35C1E5B827F2}"/>
              </a:ext>
            </a:extLst>
          </p:cNvPr>
          <p:cNvSpPr/>
          <p:nvPr/>
        </p:nvSpPr>
        <p:spPr>
          <a:xfrm flipV="1">
            <a:off x="1555259" y="2322710"/>
            <a:ext cx="46252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 lvl="0">
              <a:spcBef>
                <a:spcPts val="61"/>
              </a:spcBef>
            </a:pPr>
            <a:r>
              <a:rPr lang="ru-RU" sz="1400" dirty="0">
                <a:solidFill>
                  <a:srgbClr val="682F8D"/>
                </a:solidFill>
                <a:latin typeface="Montserrat"/>
                <a:cs typeface="Montserrat"/>
              </a:rPr>
              <a:t>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DC026D-2B07-4C41-864F-95CF7A72C225}"/>
              </a:ext>
            </a:extLst>
          </p:cNvPr>
          <p:cNvSpPr/>
          <p:nvPr/>
        </p:nvSpPr>
        <p:spPr>
          <a:xfrm>
            <a:off x="1589103" y="5981840"/>
            <a:ext cx="48168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  <a:cs typeface="Times New Roman" panose="02020603050405020304" pitchFamily="18" charset="0"/>
              </a:rPr>
              <a:t>Практическая лаборатория «Сетевое взаимодействие как средство реализации внеурочной деятельности и дополнительного образования» 16 ноября 2024 года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634D5E-6561-4CA5-ADA3-26E558C81298}"/>
              </a:ext>
            </a:extLst>
          </p:cNvPr>
          <p:cNvSpPr/>
          <p:nvPr/>
        </p:nvSpPr>
        <p:spPr>
          <a:xfrm>
            <a:off x="6888906" y="2794561"/>
            <a:ext cx="46271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  <a:cs typeface="Times New Roman" panose="02020603050405020304" pitchFamily="18" charset="0"/>
              </a:rPr>
              <a:t>Семинар-практикум для педагогов дополнительного образования, педагогов Точки Роста технического направления «Подготовка к соревнованиям по робототехнике, категория «Сумо»  27 октября 2024 год</a:t>
            </a:r>
          </a:p>
        </p:txBody>
      </p:sp>
      <p:sp>
        <p:nvSpPr>
          <p:cNvPr id="26" name="object 10">
            <a:extLst>
              <a:ext uri="{FF2B5EF4-FFF2-40B4-BE49-F238E27FC236}">
                <a16:creationId xmlns:a16="http://schemas.microsoft.com/office/drawing/2014/main" id="{B78DFCB0-32B4-46B2-B576-32291B36B5F0}"/>
              </a:ext>
            </a:extLst>
          </p:cNvPr>
          <p:cNvSpPr/>
          <p:nvPr/>
        </p:nvSpPr>
        <p:spPr>
          <a:xfrm flipV="1">
            <a:off x="1346090" y="6161940"/>
            <a:ext cx="110118" cy="103078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7" name="object 3">
            <a:extLst>
              <a:ext uri="{FF2B5EF4-FFF2-40B4-BE49-F238E27FC236}">
                <a16:creationId xmlns:a16="http://schemas.microsoft.com/office/drawing/2014/main" id="{80FCBD06-6448-4640-A0C7-26B6B8E05ADA}"/>
              </a:ext>
            </a:extLst>
          </p:cNvPr>
          <p:cNvSpPr/>
          <p:nvPr/>
        </p:nvSpPr>
        <p:spPr>
          <a:xfrm>
            <a:off x="1324778" y="2688687"/>
            <a:ext cx="120135" cy="10587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180849-9415-4A87-A8A7-7D7D1810AEA1}"/>
              </a:ext>
            </a:extLst>
          </p:cNvPr>
          <p:cNvSpPr txBox="1"/>
          <p:nvPr/>
        </p:nvSpPr>
        <p:spPr>
          <a:xfrm>
            <a:off x="1603900" y="2601855"/>
            <a:ext cx="48146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  <a:cs typeface="Times New Roman" panose="02020603050405020304" pitchFamily="18" charset="0"/>
              </a:rPr>
              <a:t>Круглый стол Представление опыта работы по организации и реализации ДООП в форме сетевого  взаимодействия» 31 мая 2024 года</a:t>
            </a:r>
          </a:p>
        </p:txBody>
      </p:sp>
      <p:sp>
        <p:nvSpPr>
          <p:cNvPr id="35" name="object 3">
            <a:extLst>
              <a:ext uri="{FF2B5EF4-FFF2-40B4-BE49-F238E27FC236}">
                <a16:creationId xmlns:a16="http://schemas.microsoft.com/office/drawing/2014/main" id="{9F9BB195-89AE-44B8-B43E-B794DAD4E0F2}"/>
              </a:ext>
            </a:extLst>
          </p:cNvPr>
          <p:cNvSpPr/>
          <p:nvPr/>
        </p:nvSpPr>
        <p:spPr>
          <a:xfrm>
            <a:off x="6748892" y="1207581"/>
            <a:ext cx="110123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8DFD054-AE86-43F9-B705-05B726998914}"/>
              </a:ext>
            </a:extLst>
          </p:cNvPr>
          <p:cNvSpPr txBox="1"/>
          <p:nvPr/>
        </p:nvSpPr>
        <p:spPr>
          <a:xfrm>
            <a:off x="6837770" y="1092083"/>
            <a:ext cx="474939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  <a:cs typeface="Times New Roman" panose="02020603050405020304" pitchFamily="18" charset="0"/>
              </a:rPr>
              <a:t>Запланирован Методический практикум для педагогов дополнительного образования Сосьвинского городского округа «Оформление дополнительной общеобразовательной (общеразвивающей) программы для сертификации в системе Навигатор дополнительного образования детей Свердловской области» на 14 декабря 2024 года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1DB434F-CFAD-4AC3-9E44-D53F462DC9F6}"/>
              </a:ext>
            </a:extLst>
          </p:cNvPr>
          <p:cNvSpPr txBox="1"/>
          <p:nvPr/>
        </p:nvSpPr>
        <p:spPr>
          <a:xfrm>
            <a:off x="1793289" y="2630487"/>
            <a:ext cx="4749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2A06BBDD-85C3-48FE-A180-E535CDA18113}"/>
              </a:ext>
            </a:extLst>
          </p:cNvPr>
          <p:cNvSpPr/>
          <p:nvPr/>
        </p:nvSpPr>
        <p:spPr>
          <a:xfrm>
            <a:off x="1537965" y="1092083"/>
            <a:ext cx="500472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  <a:cs typeface="Times New Roman" panose="02020603050405020304" pitchFamily="18" charset="0"/>
              </a:rPr>
              <a:t>Вебинар «Порядок организации и осуществления образовательной деятельности по дополнительным общеобразовательным программам» 28 марта 2024 год</a:t>
            </a:r>
          </a:p>
        </p:txBody>
      </p:sp>
      <p:sp>
        <p:nvSpPr>
          <p:cNvPr id="41" name="object 8">
            <a:extLst>
              <a:ext uri="{FF2B5EF4-FFF2-40B4-BE49-F238E27FC236}">
                <a16:creationId xmlns:a16="http://schemas.microsoft.com/office/drawing/2014/main" id="{385D7BD2-CECF-4472-89D6-578C60F3E43B}"/>
              </a:ext>
            </a:extLst>
          </p:cNvPr>
          <p:cNvSpPr/>
          <p:nvPr/>
        </p:nvSpPr>
        <p:spPr>
          <a:xfrm flipV="1">
            <a:off x="1341082" y="3482585"/>
            <a:ext cx="120136" cy="10587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0BCE717-9575-48B9-979E-3C920FEBFDD8}"/>
              </a:ext>
            </a:extLst>
          </p:cNvPr>
          <p:cNvSpPr txBox="1"/>
          <p:nvPr/>
        </p:nvSpPr>
        <p:spPr>
          <a:xfrm>
            <a:off x="1667015" y="3369151"/>
            <a:ext cx="47515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  <a:cs typeface="Times New Roman" panose="02020603050405020304" pitchFamily="18" charset="0"/>
              </a:rPr>
              <a:t>В рамках проведения Августовской педагогической конференции 2024 в Сосьвинском городском округе проведена секция «Реализация Концепции развития дополнительного образования детей» 28 августа 2024 года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B6AC70C-3BB9-43C0-9486-BDA4F573C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797" y="1971074"/>
            <a:ext cx="109738" cy="109738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F7AAF56D-20C2-4E79-A8E6-8FAC2AB44F33}"/>
              </a:ext>
            </a:extLst>
          </p:cNvPr>
          <p:cNvSpPr txBox="1"/>
          <p:nvPr/>
        </p:nvSpPr>
        <p:spPr>
          <a:xfrm>
            <a:off x="1589102" y="1830747"/>
            <a:ext cx="48021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Муниципальный конкурс профессионального мастерства педагогов Сосьвинского городского округа «Мой лучший урок» 16  февраля 2024 года</a:t>
            </a:r>
          </a:p>
        </p:txBody>
      </p:sp>
    </p:spTree>
    <p:extLst>
      <p:ext uri="{BB962C8B-B14F-4D97-AF65-F5344CB8AC3E}">
        <p14:creationId xmlns:p14="http://schemas.microsoft.com/office/powerpoint/2010/main" val="3256064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66729" y="718892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8" name="object 8"/>
          <p:cNvSpPr/>
          <p:nvPr/>
        </p:nvSpPr>
        <p:spPr>
          <a:xfrm>
            <a:off x="1368091" y="1218895"/>
            <a:ext cx="110122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0" name="object 10"/>
          <p:cNvSpPr/>
          <p:nvPr/>
        </p:nvSpPr>
        <p:spPr>
          <a:xfrm>
            <a:off x="1374194" y="1744427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289905" y="368533"/>
            <a:ext cx="265355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2" y="164006"/>
            <a:ext cx="80870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3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55260" y="162152"/>
            <a:ext cx="8014868" cy="24141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Сравнительный анализ достижений</a:t>
            </a:r>
            <a:endParaRPr sz="1400" b="1" dirty="0">
              <a:solidFill>
                <a:srgbClr val="7030A0"/>
              </a:solidFill>
              <a:latin typeface="Montserrat" panose="00000500000000000000" pitchFamily="50" charset="-52"/>
              <a:ea typeface="+mj-ea"/>
              <a:cs typeface="+mj-cs"/>
            </a:endParaRPr>
          </a:p>
        </p:txBody>
      </p:sp>
      <p:sp>
        <p:nvSpPr>
          <p:cNvPr id="18" name="object 10"/>
          <p:cNvSpPr/>
          <p:nvPr/>
        </p:nvSpPr>
        <p:spPr>
          <a:xfrm>
            <a:off x="1377534" y="2183852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6" name="object 3"/>
          <p:cNvSpPr/>
          <p:nvPr/>
        </p:nvSpPr>
        <p:spPr>
          <a:xfrm>
            <a:off x="6740707" y="671442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9" name="object 3"/>
          <p:cNvSpPr/>
          <p:nvPr/>
        </p:nvSpPr>
        <p:spPr>
          <a:xfrm>
            <a:off x="6757670" y="1296558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0" name="object 3"/>
          <p:cNvSpPr/>
          <p:nvPr/>
        </p:nvSpPr>
        <p:spPr>
          <a:xfrm>
            <a:off x="6772695" y="1828615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1" name="object 3"/>
          <p:cNvSpPr/>
          <p:nvPr/>
        </p:nvSpPr>
        <p:spPr>
          <a:xfrm>
            <a:off x="6757670" y="2254437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29F8A5-3927-446F-BAFC-0736671E9358}"/>
              </a:ext>
            </a:extLst>
          </p:cNvPr>
          <p:cNvSpPr txBox="1"/>
          <p:nvPr/>
        </p:nvSpPr>
        <p:spPr>
          <a:xfrm>
            <a:off x="1555260" y="624711"/>
            <a:ext cx="4934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Montserrat" panose="00000500000000000000"/>
              </a:rPr>
              <a:t>2 492 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Количество детей в возрасте от 5 до 18 лет в Сосьвинском городском округе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231B8DA-67C2-48D6-B566-09546A20589C}"/>
              </a:ext>
            </a:extLst>
          </p:cNvPr>
          <p:cNvSpPr/>
          <p:nvPr/>
        </p:nvSpPr>
        <p:spPr>
          <a:xfrm>
            <a:off x="1512961" y="1104866"/>
            <a:ext cx="42752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Montserrat" panose="00000500000000000000"/>
              </a:rPr>
              <a:t>1 850 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Количество детей в возрасте от 5 до 18 лет, охваченных дополнительным образованием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0D1033-63C1-496E-A43E-B79616539EBF}"/>
              </a:ext>
            </a:extLst>
          </p:cNvPr>
          <p:cNvSpPr/>
          <p:nvPr/>
        </p:nvSpPr>
        <p:spPr>
          <a:xfrm>
            <a:off x="1512963" y="1616691"/>
            <a:ext cx="4144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Montserrat" panose="00000500000000000000"/>
              </a:rPr>
              <a:t>81,5 %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 Доля детей в возрасте от 5 до 18 лет, охваченных дополнительным образованием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DA566EA-DC8E-4163-AD32-B3D1C68F7A18}"/>
              </a:ext>
            </a:extLst>
          </p:cNvPr>
          <p:cNvSpPr/>
          <p:nvPr/>
        </p:nvSpPr>
        <p:spPr>
          <a:xfrm>
            <a:off x="1590985" y="2095279"/>
            <a:ext cx="4108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Montserrat" panose="00000500000000000000"/>
              </a:rPr>
              <a:t>8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 образовательных организаций имеют лицензию на дополнительное образование</a:t>
            </a:r>
          </a:p>
        </p:txBody>
      </p:sp>
      <p:sp>
        <p:nvSpPr>
          <p:cNvPr id="27" name="object 10">
            <a:extLst>
              <a:ext uri="{FF2B5EF4-FFF2-40B4-BE49-F238E27FC236}">
                <a16:creationId xmlns:a16="http://schemas.microsoft.com/office/drawing/2014/main" id="{AD9E1EE4-DEA2-4515-A67D-C77393DDDADD}"/>
              </a:ext>
            </a:extLst>
          </p:cNvPr>
          <p:cNvSpPr/>
          <p:nvPr/>
        </p:nvSpPr>
        <p:spPr>
          <a:xfrm flipH="1">
            <a:off x="1366729" y="2724366"/>
            <a:ext cx="110120" cy="110123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2210217-B4BC-46F5-9A57-E9D13D781541}"/>
              </a:ext>
            </a:extLst>
          </p:cNvPr>
          <p:cNvSpPr/>
          <p:nvPr/>
        </p:nvSpPr>
        <p:spPr>
          <a:xfrm>
            <a:off x="1590985" y="2618498"/>
            <a:ext cx="42329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Montserrat" panose="00000500000000000000"/>
              </a:rPr>
              <a:t>8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 образовательных организаций участвуют в системе Навигатор дополнительного образования Свердловской области, реализации социального заказа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CE6271-3AE8-4D68-88DD-481DB40258A1}"/>
              </a:ext>
            </a:extLst>
          </p:cNvPr>
          <p:cNvSpPr txBox="1"/>
          <p:nvPr/>
        </p:nvSpPr>
        <p:spPr>
          <a:xfrm>
            <a:off x="2485748" y="403564"/>
            <a:ext cx="1281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Montserrat" panose="00000500000000000000"/>
              </a:rPr>
              <a:t>2023 год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671915B-4FED-4DEF-AC14-7B1768F5D901}"/>
              </a:ext>
            </a:extLst>
          </p:cNvPr>
          <p:cNvSpPr txBox="1"/>
          <p:nvPr/>
        </p:nvSpPr>
        <p:spPr>
          <a:xfrm>
            <a:off x="8424909" y="339419"/>
            <a:ext cx="8966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Montserrat" panose="00000500000000000000"/>
              </a:rPr>
              <a:t>2024 год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6F301DD1-7517-44AD-B309-E63EFBDEFD93}"/>
              </a:ext>
            </a:extLst>
          </p:cNvPr>
          <p:cNvSpPr/>
          <p:nvPr/>
        </p:nvSpPr>
        <p:spPr>
          <a:xfrm>
            <a:off x="7223218" y="647196"/>
            <a:ext cx="41046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Montserrat" panose="00000500000000000000"/>
              </a:rPr>
              <a:t>2 455 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Количество детей в возрасте от 5 до 18 лет в Сосьвинском городском округе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3B785EE3-D0B0-4D29-AC22-5E3806553BBD}"/>
              </a:ext>
            </a:extLst>
          </p:cNvPr>
          <p:cNvSpPr/>
          <p:nvPr/>
        </p:nvSpPr>
        <p:spPr>
          <a:xfrm>
            <a:off x="7238244" y="1238826"/>
            <a:ext cx="43915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rgbClr val="C00000"/>
                </a:solidFill>
                <a:latin typeface="Montserrat" panose="00000500000000000000"/>
              </a:rPr>
              <a:t>1 984 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Количество детей в возрасте от 5 до 18 лет, охваченных дополнительным образованием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52662FA1-579D-4811-9353-C4F6158F6516}"/>
              </a:ext>
            </a:extLst>
          </p:cNvPr>
          <p:cNvSpPr/>
          <p:nvPr/>
        </p:nvSpPr>
        <p:spPr>
          <a:xfrm>
            <a:off x="7238246" y="1708204"/>
            <a:ext cx="43915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rgbClr val="C00000"/>
                </a:solidFill>
                <a:latin typeface="Montserrat" panose="00000500000000000000"/>
              </a:rPr>
              <a:t>81,22 %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 Доля детей в возрасте от 5 до 18 лет, охваченных дополнительным образованием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AB3C9ABA-3988-455A-AC66-73BABC953E65}"/>
              </a:ext>
            </a:extLst>
          </p:cNvPr>
          <p:cNvSpPr/>
          <p:nvPr/>
        </p:nvSpPr>
        <p:spPr>
          <a:xfrm>
            <a:off x="7223221" y="2169869"/>
            <a:ext cx="45574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rgbClr val="C00000"/>
                </a:solidFill>
                <a:latin typeface="Montserrat" panose="00000500000000000000"/>
              </a:rPr>
              <a:t>8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 образовательных организаций имеют лицензию на дополнительное образование</a:t>
            </a:r>
          </a:p>
        </p:txBody>
      </p:sp>
      <p:sp>
        <p:nvSpPr>
          <p:cNvPr id="33" name="object 3">
            <a:extLst>
              <a:ext uri="{FF2B5EF4-FFF2-40B4-BE49-F238E27FC236}">
                <a16:creationId xmlns:a16="http://schemas.microsoft.com/office/drawing/2014/main" id="{ACA353D6-BC48-4411-8BA0-36E0682DA67F}"/>
              </a:ext>
            </a:extLst>
          </p:cNvPr>
          <p:cNvSpPr/>
          <p:nvPr/>
        </p:nvSpPr>
        <p:spPr>
          <a:xfrm>
            <a:off x="6757670" y="2694414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E29024B4-2968-4E91-A7AB-0D5EC442254F}"/>
              </a:ext>
            </a:extLst>
          </p:cNvPr>
          <p:cNvSpPr/>
          <p:nvPr/>
        </p:nvSpPr>
        <p:spPr>
          <a:xfrm>
            <a:off x="7223218" y="2618498"/>
            <a:ext cx="47047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rgbClr val="C00000"/>
                </a:solidFill>
                <a:latin typeface="Montserrat" panose="00000500000000000000"/>
              </a:rPr>
              <a:t>8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 образовательных организаций участвуют в системе Навигатор дополнительного образования Свердловской области, реализации социального заказа</a:t>
            </a:r>
          </a:p>
        </p:txBody>
      </p:sp>
      <p:sp>
        <p:nvSpPr>
          <p:cNvPr id="35" name="object 10">
            <a:extLst>
              <a:ext uri="{FF2B5EF4-FFF2-40B4-BE49-F238E27FC236}">
                <a16:creationId xmlns:a16="http://schemas.microsoft.com/office/drawing/2014/main" id="{D32BA644-EEB1-4031-AFD5-B1B6D622F776}"/>
              </a:ext>
            </a:extLst>
          </p:cNvPr>
          <p:cNvSpPr/>
          <p:nvPr/>
        </p:nvSpPr>
        <p:spPr>
          <a:xfrm flipH="1">
            <a:off x="1366729" y="3585152"/>
            <a:ext cx="110120" cy="110123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36" name="object 10">
            <a:extLst>
              <a:ext uri="{FF2B5EF4-FFF2-40B4-BE49-F238E27FC236}">
                <a16:creationId xmlns:a16="http://schemas.microsoft.com/office/drawing/2014/main" id="{F3684A09-DF8B-4EE1-BC85-4E2FA329DA22}"/>
              </a:ext>
            </a:extLst>
          </p:cNvPr>
          <p:cNvSpPr/>
          <p:nvPr/>
        </p:nvSpPr>
        <p:spPr>
          <a:xfrm flipH="1">
            <a:off x="1381710" y="4341340"/>
            <a:ext cx="110120" cy="110123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79DFA4D4-3BB5-47CC-9227-EFB1930D884A}"/>
              </a:ext>
            </a:extLst>
          </p:cNvPr>
          <p:cNvSpPr/>
          <p:nvPr/>
        </p:nvSpPr>
        <p:spPr>
          <a:xfrm>
            <a:off x="1555261" y="3485533"/>
            <a:ext cx="423298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rgbClr val="C00000"/>
                </a:solidFill>
                <a:latin typeface="Montserrat" panose="00000500000000000000"/>
              </a:rPr>
              <a:t>168</a:t>
            </a:r>
            <a:r>
              <a:rPr lang="ru-RU" sz="1400" dirty="0">
                <a:solidFill>
                  <a:srgbClr val="C00000"/>
                </a:solidFill>
                <a:latin typeface="Montserrat" panose="00000500000000000000"/>
              </a:rPr>
              <a:t> 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разноуровневых дополнительных общеобразовательных (общеразвивающих) программ</a:t>
            </a:r>
          </a:p>
        </p:txBody>
      </p:sp>
      <p:sp>
        <p:nvSpPr>
          <p:cNvPr id="38" name="object 3">
            <a:extLst>
              <a:ext uri="{FF2B5EF4-FFF2-40B4-BE49-F238E27FC236}">
                <a16:creationId xmlns:a16="http://schemas.microsoft.com/office/drawing/2014/main" id="{02B2F4F7-DD49-4733-81E5-C2FABEC9B1CF}"/>
              </a:ext>
            </a:extLst>
          </p:cNvPr>
          <p:cNvSpPr/>
          <p:nvPr/>
        </p:nvSpPr>
        <p:spPr>
          <a:xfrm>
            <a:off x="6772695" y="340779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0250CF9A-63D9-440C-AF3F-2937E91F726D}"/>
              </a:ext>
            </a:extLst>
          </p:cNvPr>
          <p:cNvSpPr/>
          <p:nvPr/>
        </p:nvSpPr>
        <p:spPr>
          <a:xfrm>
            <a:off x="7223220" y="3357161"/>
            <a:ext cx="44065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rgbClr val="C00000"/>
                </a:solidFill>
                <a:latin typeface="Montserrat" panose="00000500000000000000"/>
              </a:rPr>
              <a:t>153</a:t>
            </a:r>
            <a:r>
              <a:rPr lang="ru-RU" sz="1400" dirty="0">
                <a:solidFill>
                  <a:srgbClr val="C00000"/>
                </a:solidFill>
                <a:latin typeface="Montserrat" panose="00000500000000000000"/>
              </a:rPr>
              <a:t> 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разноуровневые дополнительные общеобразовательные (общеразвивающие) программы на 27.11.2024 года.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5B3552A-7163-4B44-B45C-5C76658CEEEC}"/>
              </a:ext>
            </a:extLst>
          </p:cNvPr>
          <p:cNvSpPr/>
          <p:nvPr/>
        </p:nvSpPr>
        <p:spPr>
          <a:xfrm>
            <a:off x="1555259" y="4224197"/>
            <a:ext cx="41442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Типовая модель дистанционных курсов по дополнительным общеобразовательным программам на базе  МБОУ ДО ДДТ п. Сосьва  (4 программы 67 обучающихся)</a:t>
            </a:r>
          </a:p>
        </p:txBody>
      </p:sp>
      <p:sp>
        <p:nvSpPr>
          <p:cNvPr id="42" name="object 10">
            <a:extLst>
              <a:ext uri="{FF2B5EF4-FFF2-40B4-BE49-F238E27FC236}">
                <a16:creationId xmlns:a16="http://schemas.microsoft.com/office/drawing/2014/main" id="{07A4F6C4-795A-40E0-BEF1-D0F15FA4E7E6}"/>
              </a:ext>
            </a:extLst>
          </p:cNvPr>
          <p:cNvSpPr/>
          <p:nvPr/>
        </p:nvSpPr>
        <p:spPr>
          <a:xfrm flipH="1">
            <a:off x="1354489" y="5892213"/>
            <a:ext cx="110120" cy="110123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B6D2C67C-1292-4580-8EDE-D4AF70584FB1}"/>
              </a:ext>
            </a:extLst>
          </p:cNvPr>
          <p:cNvSpPr/>
          <p:nvPr/>
        </p:nvSpPr>
        <p:spPr>
          <a:xfrm>
            <a:off x="7223218" y="4170688"/>
            <a:ext cx="41442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Типовая модель дистанционных курсов по дополнительным общеобразовательным программам на базе  МБОУ ДО ДДТ п. Сосьва (4 программы, 53 обучающихся)</a:t>
            </a:r>
          </a:p>
        </p:txBody>
      </p:sp>
      <p:sp>
        <p:nvSpPr>
          <p:cNvPr id="44" name="object 3">
            <a:extLst>
              <a:ext uri="{FF2B5EF4-FFF2-40B4-BE49-F238E27FC236}">
                <a16:creationId xmlns:a16="http://schemas.microsoft.com/office/drawing/2014/main" id="{AC7A7199-79B2-4E75-873F-B5E2EA5528FA}"/>
              </a:ext>
            </a:extLst>
          </p:cNvPr>
          <p:cNvSpPr/>
          <p:nvPr/>
        </p:nvSpPr>
        <p:spPr>
          <a:xfrm>
            <a:off x="6772695" y="4300852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BB584ABB-1CF7-4164-94BB-C2324B40B37F}"/>
              </a:ext>
            </a:extLst>
          </p:cNvPr>
          <p:cNvSpPr/>
          <p:nvPr/>
        </p:nvSpPr>
        <p:spPr>
          <a:xfrm>
            <a:off x="1555259" y="5178303"/>
            <a:ext cx="50753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Организация работы с детьми  ТЖС, 6 программ,  124 обучающихся </a:t>
            </a:r>
          </a:p>
        </p:txBody>
      </p:sp>
      <p:sp>
        <p:nvSpPr>
          <p:cNvPr id="46" name="object 10">
            <a:extLst>
              <a:ext uri="{FF2B5EF4-FFF2-40B4-BE49-F238E27FC236}">
                <a16:creationId xmlns:a16="http://schemas.microsoft.com/office/drawing/2014/main" id="{05EEAA60-D78D-45DB-A64B-3694DB0D1999}"/>
              </a:ext>
            </a:extLst>
          </p:cNvPr>
          <p:cNvSpPr/>
          <p:nvPr/>
        </p:nvSpPr>
        <p:spPr>
          <a:xfrm flipH="1">
            <a:off x="1366729" y="5279198"/>
            <a:ext cx="110120" cy="110123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48" name="object 10">
            <a:extLst>
              <a:ext uri="{FF2B5EF4-FFF2-40B4-BE49-F238E27FC236}">
                <a16:creationId xmlns:a16="http://schemas.microsoft.com/office/drawing/2014/main" id="{9C50BBF8-DE20-4969-BDD4-F6E37F489BAB}"/>
              </a:ext>
            </a:extLst>
          </p:cNvPr>
          <p:cNvSpPr/>
          <p:nvPr/>
        </p:nvSpPr>
        <p:spPr>
          <a:xfrm flipH="1">
            <a:off x="6772699" y="5229938"/>
            <a:ext cx="110120" cy="110123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2C135D14-36FE-430C-96D0-4F9DE63AB5A5}"/>
              </a:ext>
            </a:extLst>
          </p:cNvPr>
          <p:cNvSpPr/>
          <p:nvPr/>
        </p:nvSpPr>
        <p:spPr>
          <a:xfrm>
            <a:off x="7223218" y="5112257"/>
            <a:ext cx="42467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Организация работы с детьми  ТЖС, 9 программ, 139 обучающихся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80DC9A7F-EE59-4BA8-A83A-FD096DEB8F9A}"/>
              </a:ext>
            </a:extLst>
          </p:cNvPr>
          <p:cNvSpPr/>
          <p:nvPr/>
        </p:nvSpPr>
        <p:spPr>
          <a:xfrm>
            <a:off x="1590985" y="5817790"/>
            <a:ext cx="46478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 lvl="0">
              <a:spcBef>
                <a:spcPts val="61"/>
              </a:spcBef>
            </a:pPr>
            <a:r>
              <a:rPr lang="ru-RU" sz="1400" spc="-3" dirty="0">
                <a:solidFill>
                  <a:srgbClr val="521BB5"/>
                </a:solidFill>
                <a:latin typeface="Montserrat" panose="00000500000000000000"/>
                <a:cs typeface="Montserrat"/>
              </a:rPr>
              <a:t>Реализация сетевых программ, 2 программы, 32 обучающихся</a:t>
            </a:r>
            <a:endParaRPr lang="ru-RU" sz="1400" dirty="0">
              <a:solidFill>
                <a:srgbClr val="521BB5"/>
              </a:solidFill>
              <a:latin typeface="Montserrat" panose="00000500000000000000"/>
              <a:cs typeface="Montserrat"/>
            </a:endParaRPr>
          </a:p>
        </p:txBody>
      </p:sp>
      <p:sp>
        <p:nvSpPr>
          <p:cNvPr id="52" name="object 10">
            <a:extLst>
              <a:ext uri="{FF2B5EF4-FFF2-40B4-BE49-F238E27FC236}">
                <a16:creationId xmlns:a16="http://schemas.microsoft.com/office/drawing/2014/main" id="{5DF365EC-0533-47DA-A76E-20B5E7E157E1}"/>
              </a:ext>
            </a:extLst>
          </p:cNvPr>
          <p:cNvSpPr/>
          <p:nvPr/>
        </p:nvSpPr>
        <p:spPr>
          <a:xfrm flipH="1">
            <a:off x="6767377" y="5856903"/>
            <a:ext cx="110120" cy="110123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63B0C020-AF3D-4C25-9109-6B4C44ACFFA2}"/>
              </a:ext>
            </a:extLst>
          </p:cNvPr>
          <p:cNvSpPr/>
          <p:nvPr/>
        </p:nvSpPr>
        <p:spPr>
          <a:xfrm>
            <a:off x="7223218" y="5701523"/>
            <a:ext cx="44065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Реализация сетевых программ, 6 программ, 162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4205970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97543" y="1924975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8" name="object 8"/>
          <p:cNvSpPr/>
          <p:nvPr/>
        </p:nvSpPr>
        <p:spPr>
          <a:xfrm>
            <a:off x="1391799" y="2704444"/>
            <a:ext cx="110122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0" name="object 10"/>
          <p:cNvSpPr/>
          <p:nvPr/>
        </p:nvSpPr>
        <p:spPr>
          <a:xfrm>
            <a:off x="1391801" y="3910087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4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55260" y="488908"/>
            <a:ext cx="8037148" cy="501995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 algn="ctr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</a:rPr>
              <a:t>Направления деятельности МОЦ </a:t>
            </a:r>
            <a:r>
              <a:rPr lang="ru-RU" sz="1400" b="1" spc="-6" dirty="0">
                <a:solidFill>
                  <a:srgbClr val="682F8D"/>
                </a:solidFill>
                <a:latin typeface="Montserrat"/>
              </a:rPr>
              <a:t>Сосьвинского городского округа</a:t>
            </a:r>
            <a:r>
              <a:rPr lang="ru-RU" sz="1400" b="1" spc="-6" dirty="0">
                <a:solidFill>
                  <a:srgbClr val="682F8D"/>
                </a:solidFill>
                <a:latin typeface="Montserrat"/>
                <a:cs typeface="Montserrat"/>
              </a:rPr>
              <a:t> </a:t>
            </a:r>
            <a:endParaRPr lang="ru-RU" sz="1400" b="1" dirty="0">
              <a:solidFill>
                <a:srgbClr val="7030A0"/>
              </a:solidFill>
              <a:latin typeface="Montserrat" panose="00000500000000000000" pitchFamily="50" charset="-52"/>
              <a:ea typeface="+mj-ea"/>
              <a:cs typeface="+mj-cs"/>
            </a:endParaRPr>
          </a:p>
          <a:p>
            <a:pPr marL="8125" marR="3250" algn="ctr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</a:rPr>
              <a:t>определённые как перспективные на 2025 год</a:t>
            </a:r>
          </a:p>
        </p:txBody>
      </p:sp>
      <p:sp>
        <p:nvSpPr>
          <p:cNvPr id="18" name="object 10"/>
          <p:cNvSpPr/>
          <p:nvPr/>
        </p:nvSpPr>
        <p:spPr>
          <a:xfrm>
            <a:off x="1391799" y="4765463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6" name="object 3"/>
          <p:cNvSpPr/>
          <p:nvPr/>
        </p:nvSpPr>
        <p:spPr>
          <a:xfrm>
            <a:off x="6733877" y="1892417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9" name="object 3"/>
          <p:cNvSpPr/>
          <p:nvPr/>
        </p:nvSpPr>
        <p:spPr>
          <a:xfrm>
            <a:off x="6733877" y="2988918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96AD405-448B-4CD6-8D2E-F75693F2B8C9}"/>
              </a:ext>
            </a:extLst>
          </p:cNvPr>
          <p:cNvSpPr/>
          <p:nvPr/>
        </p:nvSpPr>
        <p:spPr>
          <a:xfrm>
            <a:off x="1752489" y="4657026"/>
            <a:ext cx="463925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Организация работы с детьми ОВЗ (в том числе с использованием сетевой формы реализации образовательных программ и дистанционного обучения)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2CBD6D3-40CD-4C6B-A17F-4179BC2828B4}"/>
              </a:ext>
            </a:extLst>
          </p:cNvPr>
          <p:cNvSpPr/>
          <p:nvPr/>
        </p:nvSpPr>
        <p:spPr>
          <a:xfrm>
            <a:off x="6917856" y="1774480"/>
            <a:ext cx="39825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Развитие приоритетных направлений дополнительного образования (школьный хор, школьный музей, школьный туристический клуб, школьный медиацентр)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CD288EE-6408-4B9C-A06C-B39B7AF2766A}"/>
              </a:ext>
            </a:extLst>
          </p:cNvPr>
          <p:cNvSpPr/>
          <p:nvPr/>
        </p:nvSpPr>
        <p:spPr>
          <a:xfrm>
            <a:off x="6917856" y="2859313"/>
            <a:ext cx="37870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Разработка и реализация конкурсов, проектов, мероприятий, направленных на помощь в самоопределении и профориентацию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CF3EA3-92FA-449B-954A-0725C48BB645}"/>
              </a:ext>
            </a:extLst>
          </p:cNvPr>
          <p:cNvSpPr txBox="1"/>
          <p:nvPr/>
        </p:nvSpPr>
        <p:spPr>
          <a:xfrm>
            <a:off x="1642369" y="1774479"/>
            <a:ext cx="47493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Обновление (разработка) дополнительных (общеобразовательных) общеразвивающих программ всех направленностей ДО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10FFBAE-1E30-4EE0-96AB-E198722E92F2}"/>
              </a:ext>
            </a:extLst>
          </p:cNvPr>
          <p:cNvSpPr/>
          <p:nvPr/>
        </p:nvSpPr>
        <p:spPr>
          <a:xfrm>
            <a:off x="1642369" y="2607398"/>
            <a:ext cx="47493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Разработка и реализация дополнительных общеобразовательных программ с использованием сетевой формы взаимодействия с учреждениями реального сектора экономики.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7891C2D-B5DC-4DC8-B23B-17F41BA8FD82}"/>
              </a:ext>
            </a:extLst>
          </p:cNvPr>
          <p:cNvSpPr/>
          <p:nvPr/>
        </p:nvSpPr>
        <p:spPr>
          <a:xfrm>
            <a:off x="1642370" y="3772703"/>
            <a:ext cx="48218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 lvl="0">
              <a:spcBef>
                <a:spcPts val="61"/>
              </a:spcBef>
            </a:pPr>
            <a:r>
              <a:rPr lang="ru-RU" sz="1400" spc="-3" dirty="0">
                <a:solidFill>
                  <a:srgbClr val="521BB5"/>
                </a:solidFill>
                <a:latin typeface="Montserrat"/>
                <a:cs typeface="Montserrat"/>
              </a:rPr>
              <a:t>Реализация сетевых программ</a:t>
            </a:r>
            <a:endParaRPr lang="ru-RU" sz="1400" dirty="0">
              <a:solidFill>
                <a:srgbClr val="521BB5"/>
              </a:solidFill>
              <a:latin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231491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13062" y="1531457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54945" y="305305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5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05778" y="471781"/>
            <a:ext cx="7925395" cy="223649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lvl="0" algn="ctr"/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Предложения в план Северного округа от Сосьвинского городского округа</a:t>
            </a:r>
          </a:p>
        </p:txBody>
      </p:sp>
      <p:sp>
        <p:nvSpPr>
          <p:cNvPr id="17" name="object 2"/>
          <p:cNvSpPr txBox="1"/>
          <p:nvPr/>
        </p:nvSpPr>
        <p:spPr>
          <a:xfrm>
            <a:off x="1308771" y="1046600"/>
            <a:ext cx="3760380" cy="283383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Можем поделиться опытом: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6" name="object 3"/>
          <p:cNvSpPr/>
          <p:nvPr/>
        </p:nvSpPr>
        <p:spPr>
          <a:xfrm>
            <a:off x="6953063" y="1481065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3" name="object 2"/>
          <p:cNvSpPr txBox="1"/>
          <p:nvPr/>
        </p:nvSpPr>
        <p:spPr>
          <a:xfrm>
            <a:off x="7009532" y="1046601"/>
            <a:ext cx="4634977" cy="283383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Хотим чтобы с нами поделились опытом: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FBFFEB-972B-4241-9C8B-1FED90AD1308}"/>
              </a:ext>
            </a:extLst>
          </p:cNvPr>
          <p:cNvSpPr txBox="1"/>
          <p:nvPr/>
        </p:nvSpPr>
        <p:spPr>
          <a:xfrm>
            <a:off x="1591311" y="1514675"/>
            <a:ext cx="47029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  <a:cs typeface="Times New Roman" panose="02020603050405020304" pitchFamily="18" charset="0"/>
              </a:rPr>
              <a:t>Сетевое взаимодействие как средство реализации внеурочной деятельности и дополнительного образования»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4D2B20-58DD-4F75-ACFA-AB8999C0F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770" y="2458544"/>
            <a:ext cx="110124" cy="1101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FA3F3E-B4AD-4189-8223-5CED3D971FA4}"/>
              </a:ext>
            </a:extLst>
          </p:cNvPr>
          <p:cNvSpPr txBox="1"/>
          <p:nvPr/>
        </p:nvSpPr>
        <p:spPr>
          <a:xfrm>
            <a:off x="1520617" y="2392639"/>
            <a:ext cx="49334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521BB5"/>
                </a:solidFill>
                <a:latin typeface="Montserrat" panose="00000500000000000000"/>
                <a:cs typeface="Times New Roman" panose="02020603050405020304" pitchFamily="18" charset="0"/>
              </a:rPr>
              <a:t>«Организация и проведение соревнований по робототехнике</a:t>
            </a:r>
          </a:p>
          <a:p>
            <a:r>
              <a:rPr lang="ru-RU" sz="1400" dirty="0">
                <a:solidFill>
                  <a:srgbClr val="521BB5"/>
                </a:solidFill>
                <a:latin typeface="Montserrat" panose="00000500000000000000"/>
                <a:cs typeface="Times New Roman" panose="02020603050405020304" pitchFamily="18" charset="0"/>
              </a:rPr>
              <a:t>-психологическая подготовка обучающихся к соревнованиям;</a:t>
            </a:r>
          </a:p>
          <a:p>
            <a:r>
              <a:rPr lang="ru-RU" sz="1400" dirty="0">
                <a:solidFill>
                  <a:srgbClr val="521BB5"/>
                </a:solidFill>
                <a:latin typeface="Montserrat" panose="00000500000000000000"/>
                <a:cs typeface="Times New Roman" panose="02020603050405020304" pitchFamily="18" charset="0"/>
              </a:rPr>
              <a:t>-ключевые аспекты организации и проведения соревнований по робототехнике;</a:t>
            </a:r>
          </a:p>
          <a:p>
            <a:r>
              <a:rPr lang="ru-RU" sz="1400" dirty="0">
                <a:solidFill>
                  <a:srgbClr val="521BB5"/>
                </a:solidFill>
                <a:latin typeface="Montserrat" panose="00000500000000000000"/>
                <a:cs typeface="Times New Roman" panose="02020603050405020304" pitchFamily="18" charset="0"/>
              </a:rPr>
              <a:t>-возможности образовательных конструкторов</a:t>
            </a:r>
            <a:r>
              <a:rPr lang="en-US" sz="1400" dirty="0">
                <a:solidFill>
                  <a:srgbClr val="521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LEGO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  <a:cs typeface="Times New Roman" panose="02020603050405020304" pitchFamily="18" charset="0"/>
              </a:rPr>
              <a:t>  для участия в соревнованиях по робототехнике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7816279-D5A0-4F17-AF83-3B81E2899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90" y="3913880"/>
            <a:ext cx="110124" cy="11012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939F0C9-0195-43E9-8C44-0C067BEABF52}"/>
              </a:ext>
            </a:extLst>
          </p:cNvPr>
          <p:cNvSpPr/>
          <p:nvPr/>
        </p:nvSpPr>
        <p:spPr>
          <a:xfrm>
            <a:off x="1591313" y="3849526"/>
            <a:ext cx="43123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«Организация и проведение профильных смен Палаточного лагеря нестационарного типа «Юность»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9EC8AC-7168-4ED3-A00E-28FE4888C87C}"/>
              </a:ext>
            </a:extLst>
          </p:cNvPr>
          <p:cNvSpPr txBox="1"/>
          <p:nvPr/>
        </p:nvSpPr>
        <p:spPr>
          <a:xfrm>
            <a:off x="7009533" y="1411550"/>
            <a:ext cx="47029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Организация работы с детьми ОВЗ (в том числе с использованием сетевой формы реализации образовательных программ и дистанционного обучения)</a:t>
            </a:r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D906DF6C-BC97-42BD-BA00-4DDB70E722D3}"/>
              </a:ext>
            </a:extLst>
          </p:cNvPr>
          <p:cNvSpPr/>
          <p:nvPr/>
        </p:nvSpPr>
        <p:spPr>
          <a:xfrm>
            <a:off x="6953776" y="2435206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338F19-D04F-4A5D-ACAF-9EF913A56232}"/>
              </a:ext>
            </a:extLst>
          </p:cNvPr>
          <p:cNvSpPr txBox="1"/>
          <p:nvPr/>
        </p:nvSpPr>
        <p:spPr>
          <a:xfrm>
            <a:off x="7079808" y="2337580"/>
            <a:ext cx="47029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Разработка и реализация дополнительных общеобразовательных программ с использованием сетевой формы взаимодействия с учреждениями реального сектора экономики.</a:t>
            </a:r>
          </a:p>
          <a:p>
            <a:endParaRPr lang="ru-RU" sz="1400" dirty="0">
              <a:latin typeface="Montserrat" panose="00000500000000000000"/>
            </a:endParaRPr>
          </a:p>
          <a:p>
            <a:r>
              <a:rPr lang="ru-RU" sz="1400" dirty="0">
                <a:latin typeface="Montserrat" panose="00000500000000000000"/>
              </a:rPr>
              <a:t>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B4D55B6-FAD3-4FD8-B427-A7A175D7456C}"/>
              </a:ext>
            </a:extLst>
          </p:cNvPr>
          <p:cNvSpPr/>
          <p:nvPr/>
        </p:nvSpPr>
        <p:spPr>
          <a:xfrm>
            <a:off x="7131155" y="3484062"/>
            <a:ext cx="44275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Развитие взаимодействия с наставниками из научных организаций, организациями высшего образования, профессиональных образовательных организаций для вовлечения детей в исследовательскую деятельность</a:t>
            </a:r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969CB164-7BE0-4484-8B40-3D8A298D9235}"/>
              </a:ext>
            </a:extLst>
          </p:cNvPr>
          <p:cNvSpPr/>
          <p:nvPr/>
        </p:nvSpPr>
        <p:spPr>
          <a:xfrm>
            <a:off x="6953063" y="3523667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4B9918-4AD5-4B3E-ADF0-B9224227E39C}"/>
              </a:ext>
            </a:extLst>
          </p:cNvPr>
          <p:cNvSpPr txBox="1"/>
          <p:nvPr/>
        </p:nvSpPr>
        <p:spPr>
          <a:xfrm>
            <a:off x="337351" y="4477808"/>
            <a:ext cx="114454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err="1">
                <a:solidFill>
                  <a:srgbClr val="521BB5"/>
                </a:solidFill>
                <a:latin typeface="Montserrat" panose="00000500000000000000"/>
              </a:rPr>
              <a:t>Сосьвинский</a:t>
            </a:r>
            <a:r>
              <a:rPr lang="ru-RU" sz="1400" dirty="0">
                <a:solidFill>
                  <a:srgbClr val="521BB5"/>
                </a:solidFill>
                <a:latin typeface="Montserrat" panose="00000500000000000000"/>
              </a:rPr>
              <a:t> городской округ в части транспортной доступности, находится в отдалении от крупных центров дополнительного образования как Северного управленческого округа, так и Свердловской области в целом. Поэтому для активного участия в мероприятиях направленных на развитие содержания дополнительного образования запланированных в Северном управленческом округе мы предлагаем рассмотреть возможность применения в некоторых мероприятиях онлайн формат,  так как мы не всегда можем участвовать в мероприятиях г. Новой Ляли, г. Нижняя Тура и других отдаленных территориях Северного округа.   </a:t>
            </a:r>
          </a:p>
        </p:txBody>
      </p:sp>
    </p:spTree>
    <p:extLst>
      <p:ext uri="{BB962C8B-B14F-4D97-AF65-F5344CB8AC3E}">
        <p14:creationId xmlns:p14="http://schemas.microsoft.com/office/powerpoint/2010/main" val="49026656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5226</TotalTime>
  <Words>976</Words>
  <Application>Microsoft Office PowerPoint</Application>
  <PresentationFormat>Широкоэкранный</PresentationFormat>
  <Paragraphs>91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Montserrat</vt:lpstr>
      <vt:lpstr>Montserrat Light</vt:lpstr>
      <vt:lpstr>Times New Roman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Николаевна Юровская</dc:creator>
  <cp:lastModifiedBy>DDT - 5</cp:lastModifiedBy>
  <cp:revision>412</cp:revision>
  <cp:lastPrinted>2024-11-27T11:08:30Z</cp:lastPrinted>
  <dcterms:created xsi:type="dcterms:W3CDTF">2021-06-04T06:08:56Z</dcterms:created>
  <dcterms:modified xsi:type="dcterms:W3CDTF">2024-11-27T12:34:03Z</dcterms:modified>
</cp:coreProperties>
</file>