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3" r:id="rId4"/>
    <p:sldId id="282" r:id="rId5"/>
    <p:sldId id="261" r:id="rId6"/>
    <p:sldId id="257" r:id="rId7"/>
    <p:sldId id="270" r:id="rId8"/>
    <p:sldId id="259" r:id="rId9"/>
    <p:sldId id="269" r:id="rId10"/>
    <p:sldId id="272" r:id="rId11"/>
    <p:sldId id="271" r:id="rId12"/>
    <p:sldId id="260" r:id="rId13"/>
    <p:sldId id="265" r:id="rId14"/>
    <p:sldId id="274" r:id="rId15"/>
    <p:sldId id="275" r:id="rId16"/>
    <p:sldId id="277" r:id="rId17"/>
    <p:sldId id="276" r:id="rId18"/>
    <p:sldId id="278" r:id="rId19"/>
    <p:sldId id="279" r:id="rId20"/>
    <p:sldId id="280" r:id="rId21"/>
    <p:sldId id="266" r:id="rId22"/>
    <p:sldId id="273" r:id="rId23"/>
    <p:sldId id="262" r:id="rId24"/>
    <p:sldId id="267" r:id="rId25"/>
    <p:sldId id="263" r:id="rId26"/>
    <p:sldId id="284" r:id="rId27"/>
    <p:sldId id="268" r:id="rId28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участие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6607008"/>
        <c:axId val="216653752"/>
      </c:barChart>
      <c:catAx>
        <c:axId val="21660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6653752"/>
        <c:crosses val="autoZero"/>
        <c:auto val="1"/>
        <c:lblAlgn val="ctr"/>
        <c:lblOffset val="100"/>
        <c:noMultiLvlLbl val="0"/>
      </c:catAx>
      <c:valAx>
        <c:axId val="216653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66070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378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170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5386416"/>
        <c:axId val="216741416"/>
      </c:barChart>
      <c:catAx>
        <c:axId val="215386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6741416"/>
        <c:crosses val="autoZero"/>
        <c:auto val="1"/>
        <c:lblAlgn val="ctr"/>
        <c:lblOffset val="100"/>
        <c:noMultiLvlLbl val="0"/>
      </c:catAx>
      <c:valAx>
        <c:axId val="216741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3864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участие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6766872"/>
        <c:axId val="217226944"/>
      </c:barChart>
      <c:catAx>
        <c:axId val="216766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7226944"/>
        <c:crosses val="autoZero"/>
        <c:auto val="1"/>
        <c:lblAlgn val="ctr"/>
        <c:lblOffset val="100"/>
        <c:noMultiLvlLbl val="0"/>
      </c:catAx>
      <c:valAx>
        <c:axId val="2172269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67668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6871448"/>
        <c:axId val="216871832"/>
      </c:barChart>
      <c:catAx>
        <c:axId val="216871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6871832"/>
        <c:crosses val="autoZero"/>
        <c:auto val="1"/>
        <c:lblAlgn val="ctr"/>
        <c:lblOffset val="100"/>
        <c:noMultiLvlLbl val="0"/>
      </c:catAx>
      <c:valAx>
        <c:axId val="216871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68714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7024032"/>
        <c:axId val="217022464"/>
      </c:barChart>
      <c:catAx>
        <c:axId val="217024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7022464"/>
        <c:crosses val="autoZero"/>
        <c:auto val="1"/>
        <c:lblAlgn val="ctr"/>
        <c:lblOffset val="100"/>
        <c:noMultiLvlLbl val="0"/>
      </c:catAx>
      <c:valAx>
        <c:axId val="217022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0240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7023248"/>
        <c:axId val="217023640"/>
      </c:barChart>
      <c:catAx>
        <c:axId val="217023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7023640"/>
        <c:crosses val="autoZero"/>
        <c:auto val="1"/>
        <c:lblAlgn val="ctr"/>
        <c:lblOffset val="100"/>
        <c:noMultiLvlLbl val="0"/>
      </c:catAx>
      <c:valAx>
        <c:axId val="217023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0232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558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7024816"/>
        <c:axId val="217025208"/>
      </c:barChart>
      <c:catAx>
        <c:axId val="217024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7025208"/>
        <c:crosses val="autoZero"/>
        <c:auto val="1"/>
        <c:lblAlgn val="ctr"/>
        <c:lblOffset val="100"/>
        <c:noMultiLvlLbl val="0"/>
      </c:catAx>
      <c:valAx>
        <c:axId val="217025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0248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место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участие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количество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7436184"/>
        <c:axId val="217433048"/>
      </c:barChart>
      <c:catAx>
        <c:axId val="217436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7433048"/>
        <c:crosses val="autoZero"/>
        <c:auto val="1"/>
        <c:lblAlgn val="ctr"/>
        <c:lblOffset val="100"/>
        <c:noMultiLvlLbl val="0"/>
      </c:catAx>
      <c:valAx>
        <c:axId val="217433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4361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4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49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5748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8614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078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71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87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5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32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62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88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25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37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49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1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F75C-AF03-4BDB-AB3E-A2B815AC329D}" type="datetimeFigureOut">
              <a:rPr lang="ru-RU" smtClean="0"/>
              <a:pPr/>
              <a:t>31.05.2022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B3CBC0-CC64-4117-96CB-2659737D29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3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7286" y="365760"/>
            <a:ext cx="11197883" cy="6492239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с. Романово,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филиала МБОУ СОШ с.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Романово детский сад № 7 «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Ивушка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МБОУ СОШ № 4 п.г.т. Сосьва, филиал МБОУ СОШ № 4 п.г.т. Сосьва, МБОУ СОШ с.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Кошай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МБ ДОУ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 4 «Сказка» п. Сосьва, МБ ДОУ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 16 «Малышок» п. Восточный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8634" y="534572"/>
            <a:ext cx="8987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«МЕТОДИЧЕСКИЙ МОСТ»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8806" y="1336431"/>
            <a:ext cx="8862646" cy="327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0953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065563" y="5613009"/>
            <a:ext cx="4304714" cy="102694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программ-23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педагогов-15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обучающихся-880</a:t>
            </a: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3218" y="745589"/>
            <a:ext cx="3657600" cy="29401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СОШ № 4 п.г.т. Сосьва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Филиал МБОУ СОШ № 4 п.г.т. Сосьва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программ-13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педагогов-11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обучающихся-632</a:t>
            </a:r>
          </a:p>
          <a:p>
            <a:pPr algn="ctr"/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175760" y="773724"/>
            <a:ext cx="3657600" cy="294014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СОШ с. Романово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Филиал МБОУ СОШ с. Романово детский сад № 7 «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Ивушка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программ-8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педагогов-7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обучающихся-100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70985" y="745589"/>
            <a:ext cx="3657600" cy="289794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СОШ с.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Кошай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программ-2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педагогов-2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обучающихся-14</a:t>
            </a: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04424" y="3868615"/>
            <a:ext cx="3657600" cy="16435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 ДОУ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 16 «Малышок» п. Восточный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программ-3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педагогов-3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обучающихся-75</a:t>
            </a: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30681" y="3868615"/>
            <a:ext cx="3657600" cy="15896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 ДОУ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№ 4 «Сказка»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 Сосьва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программ-3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педагогов-3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обучающихся-59</a:t>
            </a: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347" y="46156"/>
            <a:ext cx="11909705" cy="107365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Сравнительный анализ по реализации внеурочной деятельности и сетевого взаимодействия МБОУ ДО ДДТ п. Сосьва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304365"/>
            <a:ext cx="3697941" cy="1203511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2019-2020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 год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80329" y="1304366"/>
            <a:ext cx="3859306" cy="1203510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2020-2021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учебный год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75812" y="1304365"/>
            <a:ext cx="3724834" cy="1203512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2021-2022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учебный год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443752" y="3844739"/>
            <a:ext cx="2460812" cy="1371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1" y="3844739"/>
            <a:ext cx="3600047" cy="139000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2" y="2454089"/>
            <a:ext cx="3673942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2454089"/>
            <a:ext cx="3688322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306" y="3813082"/>
            <a:ext cx="3653328" cy="145396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442" y="5267092"/>
            <a:ext cx="3582192" cy="147515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323" y="2549009"/>
            <a:ext cx="3724834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769" y="3928813"/>
            <a:ext cx="3738283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964" y="5351600"/>
            <a:ext cx="3509681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016" y="2499612"/>
            <a:ext cx="3193678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012" y="3884659"/>
            <a:ext cx="3277965" cy="139625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870" y="5267045"/>
            <a:ext cx="3192953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428" y="5330309"/>
            <a:ext cx="3126024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027" y="2538163"/>
            <a:ext cx="3273425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2027" y="3939659"/>
            <a:ext cx="3273425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45" y="3844739"/>
            <a:ext cx="3304523" cy="139065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45" y="2545135"/>
            <a:ext cx="3277186" cy="129960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7" y="5216339"/>
            <a:ext cx="3573978" cy="15046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44" y="5211576"/>
            <a:ext cx="3126861" cy="139541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789391" y="2799472"/>
            <a:ext cx="30502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программ-13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895557" y="3935785"/>
            <a:ext cx="22650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 по </a:t>
            </a:r>
            <a:r>
              <a:rPr lang="ru-RU" sz="1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деятельности -445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Типовая модель-82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09428" y="2954216"/>
            <a:ext cx="285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программ-23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20446" y="4262421"/>
            <a:ext cx="3080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 по вн.деятельности-821</a:t>
            </a: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Типовая модель-59</a:t>
            </a:r>
          </a:p>
          <a:p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90784" y="5639204"/>
            <a:ext cx="270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учреждений-7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99748" y="5514536"/>
            <a:ext cx="312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учреждений-6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708" y="2937971"/>
            <a:ext cx="3080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программ-12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3753" y="4349003"/>
            <a:ext cx="3083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обучающихся по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деятельности-470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709" y="5823870"/>
            <a:ext cx="3154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Количество учреждений-5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91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9306" y="270456"/>
            <a:ext cx="8762880" cy="63621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 в МБОУ СОШ с. Романово, филиале МБОУ СОШ с. Романово д/с № 7 «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Ивушка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700" y="1418345"/>
            <a:ext cx="9092485" cy="406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07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34851"/>
            <a:ext cx="10759105" cy="96591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 МБОУ СОШ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Романово, филиале МБОУ СОШ с. Романово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 № 7 «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Ивушка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524000" y="1397000"/>
          <a:ext cx="8256494" cy="492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78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457" y="515156"/>
            <a:ext cx="11668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 в МБОУ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4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п.г.т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Сосьва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Филиала МБОУ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4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п.г.т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Сосьва 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9556376" cy="5102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5350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4856" y="193183"/>
            <a:ext cx="99167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обучающихся МБОУ СОШ № 4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п.г.т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Сосьва,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Филиала МБОУ СОШ № 4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п.г.т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Сосьва 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8256494" cy="492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7815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457" y="515156"/>
            <a:ext cx="116682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 в МБОУ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с.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Кошай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9556376" cy="5102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8197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75008" y="244699"/>
            <a:ext cx="99296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 в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 ДОУ № 16 «Малышок» п. Восточный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9556376" cy="5102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3193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456" y="399246"/>
            <a:ext cx="11436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lvl="0"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материала в МБ ДОУ № 4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«Сказка»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Сосьва</a:t>
            </a:r>
          </a:p>
          <a:p>
            <a:pPr lvl="0"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(Типовая модель дистанционных курсов)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9556376" cy="5102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5020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8642" y="180304"/>
            <a:ext cx="105091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освоения обучающихся </a:t>
            </a:r>
          </a:p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программного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 по реализации ДООП сетевого взаимодействия</a:t>
            </a:r>
          </a:p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2021-2022 учебный год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9556376" cy="5102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020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250" y="792479"/>
            <a:ext cx="9971909" cy="53410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«Сетевое взаимодействие как фактор повышения вариативности дополнительного образования детей, качества и доступности дополнительных общеобразовательных программ для обучающихся образовательных учреждений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Сосьвинского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городского округа»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428" y="244700"/>
            <a:ext cx="111788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обучающихся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реализации 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ДООП сетевого взаимодействия</a:t>
            </a:r>
          </a:p>
          <a:p>
            <a:pPr lvl="0" algn="ctr" defTabSz="457200">
              <a:buClr>
                <a:srgbClr val="90C226"/>
              </a:buClr>
              <a:buSzPct val="80000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2021-2022 учебный год </a:t>
            </a:r>
            <a:endParaRPr lang="ru-RU" dirty="0">
              <a:solidFill>
                <a:prstClr val="black"/>
              </a:solidFill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524000" y="1397000"/>
          <a:ext cx="8256494" cy="492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1123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96213" y="1131702"/>
            <a:ext cx="6027314" cy="2401445"/>
          </a:xfrm>
          <a:prstGeom prst="round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место, 2 место, 3 место в Муниципальном конкурсе «Первые цветы»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Дипломы 1, 2, 3 степеней в муниципальном конкурсе «Космос»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областном конкурсе к Дню Победы «Письмо с фронта»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58378" y="1236372"/>
            <a:ext cx="5285093" cy="4250028"/>
          </a:xfrm>
          <a:prstGeom prst="round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место-хор «Это наша Победа» в Муниципальном конкурсе «Служить России»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Васькина Анастасия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конкурсе «Служить России»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–трио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конкурсе «Служить России»</a:t>
            </a:r>
          </a:p>
          <a:p>
            <a:pPr algn="ctr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440" y="3625913"/>
            <a:ext cx="6226118" cy="323208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" y="3625914"/>
            <a:ext cx="64265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в муниципальном туре НПК для обучающихся и воспитанников учреждений дополнительного образования СГО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«Интеллект плюс»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  в муниципальном туре НПК для обучающихся и воспитанников учреждений дополнительного образования СГО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«Интеллект плюс»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6518" y="239151"/>
            <a:ext cx="115652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ДОСТИЖЕНИЯ ОБУЧАЮЩИХСЯ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участвующих в реализации сетевого взаимодействия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306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44699" y="90152"/>
            <a:ext cx="3271233" cy="3335628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турнир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Шахматная весна».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Петров Константин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Кумицкая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Анна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Глазнова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Мария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Яковлев Владлен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9567" y="90152"/>
            <a:ext cx="3013658" cy="190607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3838" y="90153"/>
            <a:ext cx="3567447" cy="181592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4699" y="4018208"/>
            <a:ext cx="3271233" cy="26272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49567" y="4745269"/>
            <a:ext cx="3168203" cy="163378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3838" y="2178367"/>
            <a:ext cx="3696234" cy="238476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2277" y="4018208"/>
            <a:ext cx="28591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 в окружном соревновании по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теннису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Гари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Овсянников Савелий.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 «Кубок Спартака» Малый Егор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 Овсянников Савелий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66693" y="257577"/>
            <a:ext cx="29321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Ивонина Лиза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место в муниципальном конкурсе «Шахматная весна».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Семенова Ульяна -2 место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82625" y="257577"/>
            <a:ext cx="31166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Кузнецова  Лиза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место в муниципальном конкурсе «Шахматная весна».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Ивонина Валерия -3 место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66693" y="4745269"/>
            <a:ext cx="32412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Шабалин Алексей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в муниципальном конкурсе «Шахматная весна».</a:t>
            </a:r>
          </a:p>
          <a:p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482625" y="2369714"/>
            <a:ext cx="3241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туре НПК для обучающихся и воспитанников учреждений дополнительного образования СГО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«Интеллект плюс»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949568" y="2279561"/>
            <a:ext cx="3013658" cy="1017431"/>
          </a:xfrm>
          <a:prstGeom prst="round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«б» - 3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по пионерболу среди 4-5-6 классов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66693" y="3444502"/>
            <a:ext cx="2996532" cy="1118625"/>
          </a:xfrm>
          <a:prstGeom prst="roundRect">
            <a:avLst/>
          </a:prstGeom>
          <a:solidFill>
            <a:srgbClr val="FFFF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«б» - 1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по пионерболу среди 4-5-6 классов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353838" y="4835422"/>
            <a:ext cx="3696234" cy="1543628"/>
          </a:xfrm>
          <a:prstGeom prst="roundRect">
            <a:avLst/>
          </a:prstGeom>
          <a:solidFill>
            <a:srgbClr val="FFFF0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«б» - 2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по пионерболу среди 4-5-6 классов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063" y="257577"/>
            <a:ext cx="11230376" cy="643943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Достигнутый 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 качество образования за счет развития личностно ориентированного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–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558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 (средний уровень освоения программ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высокий уровень освоение программ -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223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обучающихся).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2.Сохранено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образовательного пространства,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создано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условия для развития системы вариативного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FontTx/>
              <a:buChar char="-"/>
            </a:pP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3.Обеспечен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равный доступ к получению качественного дополнительного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 образовательных учреждениях СГО.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4.Увеличен охват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 получающих образовательные услуги дополнительного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(по сравнению с предыдущим годом на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353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обучающихся).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90C226"/>
              </a:buCl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 спектр дополнительных общеобразовательных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(по сравнению с предыдущим годом на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программ, увеличилось число педагогов на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человек).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74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647159" cy="599726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Перспективы:</a:t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Расширить спектр предоставляемых дополнительных общеобразовательных программ (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АвиаМоделирование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Профориентация, Возрождение народных ремесел (гончарное ремесло).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получении лицензии на подвид дополнительное образования детей и взрослых и уже имеющих лицензию образовательных учреждений осуществить мероприятия  по «Дорожной карте» </a:t>
            </a:r>
            <a:r>
              <a:rPr lang="ru-RU" sz="2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реализации дополнительной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программ по приоритетной для каждого учреждения тематике,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реализуемой в сетевой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форме.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4.Реализация дополнительных общеобразовательных программ в  рамках сетевого взаимодействия 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Рассмотрение образовательными учреждениями (МБОУ ДО ДДТ п. Сосьва и образовательное учреждение) вопроса о применение в образовательной деятельности индивидуальных образовательных маршрутов для обучающихся (возможно для обучающихся с СВЗ), реализации дистанционной формы освоения ДООП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Организация методической поддержки образовательного учреждения, реализующего дополнительные общеобразовательные программы, в обновлении содержания и технологий обучения дополнительного образования 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293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15155"/>
            <a:ext cx="10334103" cy="5526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Предложения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90C226"/>
                </a:solidFill>
                <a:ea typeface="+mj-ea"/>
                <a:cs typeface="+mj-cs"/>
              </a:rPr>
              <a:t/>
            </a:r>
            <a:br>
              <a:rPr lang="ru-RU" sz="2000" dirty="0">
                <a:solidFill>
                  <a:srgbClr val="90C226"/>
                </a:solidFill>
                <a:ea typeface="+mj-ea"/>
                <a:cs typeface="+mj-cs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Рассмотреть возможность для разработки и реализации муниципальной программы развития дополнительного образования, основанной на развитии различных механизмов социального партнерства, сетевой модели в рамках интеграции и взаимодействия общего, дополнительного и дошкольного образования. 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2.Совершенствовать управленческие механизмы интеграции организаций общего и дополнительного образования в части разработки и реализации муниципальных заданий, обеспечивающих эффективную организацию внеурочной деятельности, сетевого взаимодействия направленных на удовлетворение разнообразных образовательных потребностей  образовательных учреждений СГО, обучающихся и запросов их родителей.</a:t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601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3" y="562709"/>
            <a:ext cx="10056315" cy="54786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ОТКРЫТЫЙ МИКРОФОН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Предложения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Обсуждение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Пожелания</a:t>
            </a:r>
            <a:endParaRPr lang="ru-RU" sz="5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7453"/>
            <a:ext cx="8596668" cy="532391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БЛАГОДАРИМ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</a:p>
          <a:p>
            <a:pPr algn="ctr">
              <a:buNone/>
            </a:pPr>
            <a:r>
              <a:rPr lang="ru-RU" sz="5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СОТРУДНИЧЕСТВО</a:t>
            </a:r>
            <a:endParaRPr lang="ru-RU" sz="5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845300" cy="3976468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>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Презентация результатов работы  дополнительных общеобразовательных программ задействованных в реализации  внеурочной деятельности и сетевого взаимодействия образовательных учреждений </a:t>
            </a:r>
            <a:r>
              <a:rPr lang="ru-RU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Сосьвинского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городского округа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2425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66093"/>
            <a:ext cx="11294272" cy="477527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-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представить систему   работы в рамках сетевого взаимодействия дополнительного образования и образовательных учреждений как эффективного ресурса повышения качества обучения;</a:t>
            </a:r>
          </a:p>
          <a:p>
            <a:pPr algn="just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-познакомить с    положительным опытом работы педагогов дополнительного образования по  реализации задач  в части обеспечения вариативности, доступности  дополнительных общеобразовательных программ для всех обучающихся СГО;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-обсудить ресурсные, методические и управленческие аспекты организации сетевого взаимодействия  образовательных учреждений СГО.</a:t>
            </a:r>
          </a:p>
          <a:p>
            <a:pPr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-определить уровень востребованности дополнительных общеобразовательных программ задействованных в реализации сетевого взаимодействия образовательных учреждений СГО.    </a:t>
            </a:r>
          </a:p>
          <a:p>
            <a:pPr algn="just">
              <a:buNone/>
            </a:pP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-Планирование направлений сетевого взаимодействия дополнительного образования и образовательных учреждений на следующий учебный год.</a:t>
            </a:r>
          </a:p>
          <a:p>
            <a:pPr algn="just"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34097"/>
            <a:ext cx="8596668" cy="53072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48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6775" y="590842"/>
            <a:ext cx="983331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Сетевое взаимодействие в образовательной системе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Сосьвинского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городского округа 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позволяет разрабатывать, апробировать и предлагать профессиональному педагогическому сообществу инновационные модели содержания дополнительного образования  и способствует активной  деятельности по совместному использованию ресурсов образовательных учреждений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17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42535"/>
            <a:ext cx="9043442" cy="50988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ПРОБЛЕМНОЕ ПОЛЕ: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создание единого образовательного пространства для обеспечения вариативности, качества и доступности дополнительного образования, выполнение заказа общества на формирование успешной личности.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985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376518"/>
            <a:ext cx="11196419" cy="10342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сетевого взаимодействия МБОУ ДО ДДТ п. Сосьва и образовательных учреждений СГО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7734" y="1410786"/>
            <a:ext cx="3292479" cy="1452921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СОШ № 4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п.г.т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Сосьва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142526" y="1761212"/>
            <a:ext cx="3480228" cy="3098115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ДО ДДТ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п. Сосьва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(сотрудничество юридических лиц на основании договора о совместной деятельности)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344218" y="1410785"/>
            <a:ext cx="3421957" cy="1452922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МБОУ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СОШ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с. Романово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46829" y="5293455"/>
            <a:ext cx="3292479" cy="1220609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СОШ  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Кошай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344219" y="3143062"/>
            <a:ext cx="3421956" cy="1267574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СОШ </a:t>
            </a: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с. Романово филиал д/с № 7 «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Ивушка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Двойная стрелка вверх/вниз 4"/>
          <p:cNvSpPr/>
          <p:nvPr/>
        </p:nvSpPr>
        <p:spPr>
          <a:xfrm rot="3001860">
            <a:off x="7746542" y="1567695"/>
            <a:ext cx="484632" cy="809362"/>
          </a:xfrm>
          <a:prstGeom prst="upDownArrow">
            <a:avLst/>
          </a:prstGeom>
          <a:solidFill>
            <a:srgbClr val="0070C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034" y="4443270"/>
            <a:ext cx="1139825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442919">
            <a:off x="7490911" y="2852001"/>
            <a:ext cx="1139825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42949">
            <a:off x="3271034" y="1285265"/>
            <a:ext cx="1139825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82187" y="3267356"/>
            <a:ext cx="3292479" cy="1453321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Филиал МБОУ СОШ № 4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п.г.т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Сосьва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39277" y="5383830"/>
            <a:ext cx="3383477" cy="1220609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 ДОУ д/с № 16 «Малышок» п. Восточный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657" y="2863707"/>
            <a:ext cx="1584325" cy="157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04172">
            <a:off x="7330048" y="4370800"/>
            <a:ext cx="1139825" cy="109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8393984" y="5166758"/>
            <a:ext cx="3383477" cy="1220609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 ДОУ д/с № 4 «Сказка»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Типовая модель дистанционных курсов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190853">
            <a:off x="5090091" y="4332078"/>
            <a:ext cx="1585097" cy="1579001"/>
          </a:xfrm>
          <a:prstGeom prst="rect">
            <a:avLst/>
          </a:prstGeom>
        </p:spPr>
      </p:pic>
      <p:sp>
        <p:nvSpPr>
          <p:cNvPr id="23" name="Скругленный прямоугольник 22"/>
          <p:cNvSpPr/>
          <p:nvPr/>
        </p:nvSpPr>
        <p:spPr>
          <a:xfrm>
            <a:off x="4142526" y="1764501"/>
            <a:ext cx="3480228" cy="3098115"/>
          </a:xfrm>
          <a:prstGeom prst="roundRect">
            <a:avLst/>
          </a:prstGeom>
          <a:solidFill>
            <a:srgbClr val="FFC000"/>
          </a:solidFill>
          <a:ln>
            <a:solidFill>
              <a:srgbClr val="0066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МБОУ ДО ДДТ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п. Сосьва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(сотрудничество юридических лиц на основании договора о совместной деятельности)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18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0304"/>
            <a:ext cx="8582576" cy="11120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общеобразовательные программы: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29244" y="841487"/>
            <a:ext cx="3670479" cy="201425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«Дети –друзья природы»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Вологжанина Дарья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Игоревна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2181" y="1094705"/>
            <a:ext cx="3872118" cy="19298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0581" y="227408"/>
            <a:ext cx="3688400" cy="172800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9150" y="2920335"/>
            <a:ext cx="3449249" cy="196115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14916" y="4937761"/>
            <a:ext cx="3900396" cy="192024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3022" y="3038622"/>
            <a:ext cx="3634174" cy="18147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90581" y="2138289"/>
            <a:ext cx="3688400" cy="20679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85899" y="1094704"/>
            <a:ext cx="33209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«Проектная деятельность для дошкольников»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Алешкевич Елена Анатольевна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2124" y="3249637"/>
            <a:ext cx="28050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«Бумажная фантазия»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Астанина Елена Альбертовна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98609" y="3137095"/>
            <a:ext cx="23633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«Рисуем вместе»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Астанина Елена Альбертовна</a:t>
            </a:r>
          </a:p>
          <a:p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61316" y="5261317"/>
            <a:ext cx="28979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«Умный конструктор»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Карпов Сергей Владимирович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58018" y="631065"/>
            <a:ext cx="2920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«Шахматы»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Спирин Игорь Владимирович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58017" y="2686929"/>
            <a:ext cx="33209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«Волшебные кирпичики»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Ерохина Галина Николаевна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296141" y="4177518"/>
            <a:ext cx="3895859" cy="196616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«Вокальное и хоровое пение»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Худякова Виолетта Александровна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6294" y="4896846"/>
            <a:ext cx="3800623" cy="1961154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1223889" y="5401994"/>
            <a:ext cx="27994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инженер»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Карпов Сергей Владимирович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21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" y="172752"/>
            <a:ext cx="3362178" cy="179672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308" y="0"/>
            <a:ext cx="2982350" cy="188507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01662" y="225083"/>
            <a:ext cx="2560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«Финансовая грамотность»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Вологжанина Дарья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Игоревна</a:t>
            </a:r>
            <a:endParaRPr lang="ru-RU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63" y="2125817"/>
            <a:ext cx="3249637" cy="165839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887" y="4206241"/>
            <a:ext cx="4051113" cy="265176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802" y="1885071"/>
            <a:ext cx="3490850" cy="170219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6" y="3813939"/>
            <a:ext cx="3235569" cy="165839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423" y="5486400"/>
            <a:ext cx="3123026" cy="13716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499" y="5401995"/>
            <a:ext cx="3345666" cy="164592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8356209" y="4909625"/>
            <a:ext cx="36435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«Школа  лидера»</a:t>
            </a:r>
          </a:p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Алешкевич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Елена Анатольевна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Худякова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Виолетта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Александровна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Ковалева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Гулнора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Хафизовна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50301" y="5627076"/>
            <a:ext cx="24477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«Наследие»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Копылова Юлия Владимировна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324" y="0"/>
            <a:ext cx="3202461" cy="177252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0663311" y="97067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 flipH="1">
            <a:off x="7920111" y="182881"/>
            <a:ext cx="2686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«Шахматы для дошкольников»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Шестакова Елена Николаевна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1859" y="506437"/>
            <a:ext cx="21242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«Ментальная арифметика»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Астанина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Елена Альбертовна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75249" y="2264898"/>
            <a:ext cx="2405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Бумажная мастерская»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Астанина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Альбертовна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57736" y="1913207"/>
            <a:ext cx="22226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«Веселый мяч»</a:t>
            </a:r>
          </a:p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Басько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Михаил Алексеевич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28801" y="5613009"/>
            <a:ext cx="25462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«Гномики»</a:t>
            </a:r>
          </a:p>
          <a:p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Гомонова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Светлана Николаевна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0843" y="3910819"/>
            <a:ext cx="25462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«Радость творчества»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Колесникова Наталья Александровна</a:t>
            </a:r>
          </a:p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345" y="2009336"/>
            <a:ext cx="3687797" cy="171625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68" y="3767798"/>
            <a:ext cx="3687797" cy="171625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Прямоугольник 30"/>
          <p:cNvSpPr/>
          <p:nvPr/>
        </p:nvSpPr>
        <p:spPr>
          <a:xfrm>
            <a:off x="4360985" y="2222695"/>
            <a:ext cx="27994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«Лего - роботы»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Дитятева Татьяна Геннадьевна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248442" y="3995224"/>
            <a:ext cx="3038623" cy="143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«Траектория театрального действия»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Ковалева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Гулнора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Хафизовна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769</TotalTime>
  <Words>1056</Words>
  <Application>Microsoft Office PowerPoint</Application>
  <PresentationFormat>Широкоэкранный</PresentationFormat>
  <Paragraphs>234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 3</vt:lpstr>
      <vt:lpstr>Грань</vt:lpstr>
      <vt:lpstr>      МБОУ СОШ с. Романово, филиала МБОУ СОШ с. Романово детский сад № 7 «Ивушка», МБОУ СОШ № 4 п.г.т. Сосьва, филиал МБОУ СОШ № 4 п.г.т. Сосьва, МБОУ СОШ с. Кошай, МБ ДОУ д/с № 4 «Сказка» п. Сосьва, МБ ДОУ д/с № 16 «Малышок» п. Восточный   </vt:lpstr>
      <vt:lpstr>Тема:  «Сетевое взаимодействие как фактор повышения вариативности дополнительного образования детей, качества и доступности дополнительных общеобразовательных программ для обучающихся образовательных учреждений Сосьвинского городского округа»</vt:lpstr>
      <vt:lpstr>ЦЕЛЬ:  Презентация результатов работы  дополнительных общеобразовательных программ задействованных в реализации  внеурочной деятельности и сетевого взаимодействия образовательных учреждений Сосьвинского городского округа </vt:lpstr>
      <vt:lpstr>ЗАДАЧИ:</vt:lpstr>
      <vt:lpstr>Презентация PowerPoint</vt:lpstr>
      <vt:lpstr>Презентация PowerPoint</vt:lpstr>
      <vt:lpstr>Модель сетевого взаимодействия МБОУ ДО ДДТ п. Сосьва и образовательных учреждений СГО</vt:lpstr>
      <vt:lpstr>Дополнительные общеобразовательные программы:</vt:lpstr>
      <vt:lpstr>Презентация PowerPoint</vt:lpstr>
      <vt:lpstr>Презентация PowerPoint</vt:lpstr>
      <vt:lpstr>Сравнительный анализ по реализации внеурочной деятельности и сетевого взаимодействия МБОУ ДО ДДТ п. Сосьва</vt:lpstr>
      <vt:lpstr>Презентация PowerPoint</vt:lpstr>
      <vt:lpstr>Достижения обучающихся  МБОУ СОШ с. Романово, филиале МБОУ СОШ с. Романово д/с № 7 «Ивушка»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Перспективы: 1. Расширить спектр предоставляемых дополнительных общеобразовательных программ (АвиаМоделирование, Профориентация, Возрождение народных ремесел (гончарное ремесло).  2. При получении лицензии на подвид дополнительное образования детей и взрослых и уже имеющих лицензию образовательных учреждений осуществить мероприятия  по «Дорожной карте» в части организации и реализации дополнительной общеобразовательных программ по приоритетной для каждого учреждения тематике, реализуемой в сетевой форме.  4.Реализация дополнительных общеобразовательных программ в  рамках сетевого взаимодействия   5. Рассмотрение образовательными учреждениями (МБОУ ДО ДДТ п. Сосьва и образовательное учреждение) вопроса о применение в образовательной деятельности индивидуальных образовательных маршрутов для обучающихся (возможно для обучающихся с СВЗ), реализации дистанционной формы освоения ДООП  6. Организация методической поддержки образовательного учреждения, реализующего дополнительные общеобразовательные программы, в обновлении содержания и технологий обучения дополнительного образования    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дополнительным общеобразовательным программам реализуемые в рамках сетевого взаимодействия образовательных учреждений Сосьвинского городского округа на базе МБОУ СОШ с. Романово, филиала МБОУ СОШ с. Романово детский сад № 7 «Ивушка»</dc:title>
  <dc:creator>Алешкевич</dc:creator>
  <cp:lastModifiedBy>Алешкевич</cp:lastModifiedBy>
  <cp:revision>120</cp:revision>
  <cp:lastPrinted>2022-05-27T03:32:33Z</cp:lastPrinted>
  <dcterms:created xsi:type="dcterms:W3CDTF">2022-05-25T07:57:40Z</dcterms:created>
  <dcterms:modified xsi:type="dcterms:W3CDTF">2022-05-31T06:18:47Z</dcterms:modified>
</cp:coreProperties>
</file>