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85" r:id="rId7"/>
    <p:sldId id="286" r:id="rId8"/>
    <p:sldId id="287" r:id="rId9"/>
    <p:sldId id="288" r:id="rId10"/>
    <p:sldId id="276" r:id="rId11"/>
    <p:sldId id="282" r:id="rId12"/>
    <p:sldId id="283" r:id="rId13"/>
    <p:sldId id="289" r:id="rId14"/>
    <p:sldId id="290" r:id="rId15"/>
    <p:sldId id="275" r:id="rId16"/>
    <p:sldId id="295" r:id="rId17"/>
    <p:sldId id="274" r:id="rId18"/>
    <p:sldId id="281" r:id="rId19"/>
    <p:sldId id="292" r:id="rId20"/>
    <p:sldId id="293" r:id="rId21"/>
    <p:sldId id="294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0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102896746632823E-2"/>
          <c:y val="3.8455342296937214E-2"/>
          <c:w val="0.93027859096377119"/>
          <c:h val="0.78393434320866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8693072"/>
        <c:axId val="328694248"/>
      </c:barChart>
      <c:catAx>
        <c:axId val="32869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8694248"/>
        <c:crosses val="autoZero"/>
        <c:auto val="1"/>
        <c:lblAlgn val="ctr"/>
        <c:lblOffset val="100"/>
        <c:noMultiLvlLbl val="0"/>
      </c:catAx>
      <c:valAx>
        <c:axId val="328694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693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9" y="73153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5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7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24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5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20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3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6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2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5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4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22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6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6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02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6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4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6517D-9644-42B4-A1C4-8FE603E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64AD8A-E1C0-4240-89EC-BC03088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14437-B287-47C9-97E7-BDAA9C74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82121-ADCD-468C-9DB6-55709B4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89FDE-83FF-4D50-A0C7-D91C563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9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9081B-E100-4CBA-AE90-F12278B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8F72E8-E2EB-42F8-800B-16D1F501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9985EC-020E-4D0D-835D-9B07203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C673C-3BC3-48AC-AB40-F802100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79A60-8FCB-4A5B-8805-BE9A4FB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0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769EE-F042-4427-8595-AB77671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FB247-5FEF-44ED-96A4-C13DBA65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3886-20D0-4F18-BBA7-24FEA1D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0F08A-8746-4811-918E-110440D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F4696F-2E5F-4ADB-825C-099D0F7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6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07C4D-60D2-440C-AE72-E035203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FD9E3-A555-461B-A8BA-D5362AE8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F1D611-2BEE-484C-8937-0C497D8E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D6F7F4-F13B-436E-AF7D-DE71E48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B75FE0-6009-4B52-977B-D2D0BD7D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55AE9A-9418-496C-BA23-B93D38B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5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8F504-1AAC-4B73-9D3C-6072914F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12AE1A-5D61-4CDD-8C29-F191EF6C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B36836-DD6E-417F-B8A0-950DE8DE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FC82A8-91D8-4376-8742-0BFA945B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F3867E-FEC4-4048-B677-22E478E58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720132-FF06-4668-BF2C-B5C246E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FA619D-E5D7-4A89-8E82-58261D4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FE6E8D-5F2B-4E2C-802A-398374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F6DC2-FE7B-4EC8-919D-C98D030E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DBDDF8-916A-4EC5-BDC7-11000F11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A94E7-2F26-4EA3-AC3B-7F55EFF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B814C5-2A47-4FED-A4E7-83889F4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2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A16FA0E-2970-48B2-AF0B-9F74A5FF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18AC26-952C-4209-8357-B48B229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783EF3-EE66-433A-85A0-7377CFAA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9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07D52-B80A-49D8-8FAF-C7495F10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D4157-6B5F-4C75-AD46-455A2FE7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1E6C96-CEF3-4681-BDF9-457EFCAE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1918E3-1ADE-442F-B3CF-FBBFB9B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28E38-6D46-4845-81F4-F93776A5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CAA540-C43D-4D25-95FD-53B58530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AD435-B0A5-402D-A7A8-0217FB3E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FF036-CB33-49EE-9982-A73F1EA28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640230-24D2-4203-98D8-891AC34C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09D6A3-E04C-4A25-9B13-FFBA2BB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C37E3D-CDE0-4E5A-B4FF-E8C3CC1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772547-8089-4806-9456-CB684E8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A1047-006D-4EAB-8D77-613AD780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0E327F-FF49-431F-A87B-4869065B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C4894-09D6-48AC-AA33-84EC4555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C2E4E6-814F-4BA0-B8A5-8DD4FA0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D01AC5-E5C8-403D-93EB-D691C6C8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45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904EB6-A349-48A4-9FEF-10A1CD14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46ED12-4CA9-44F2-869C-1A61D44A5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5ADB8-B455-4BE0-B63A-75BE983A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FF3A01-49FA-46D6-8405-7FE02DE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E3A8-4487-4496-8A2D-3D82CE6B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1" y="220981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1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5" y="617221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F8F4B-35B7-4A91-9E96-EDBB782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3B512-71B5-4474-B441-3F5F4B37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D656D5-0758-449E-A2B4-4C83A8644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CAF-C24C-4AE7-9B9B-3EB00C4FE5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9C6FE-7E26-473F-BDEA-D9FEA6C8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47E20-086D-4EE3-9688-8E0F4EF7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DA62-2E36-4CB3-852A-1CDB72536E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0" y="260660"/>
            <a:ext cx="8496944" cy="46648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Типовой Модели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по дополнительным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на базе  Муниципального бюджетного образовательного учреждения дополнительного образования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Дом детского творчества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Сосьва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3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1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«Дорожная карта»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по реализации модели дистанционных курсов по дополнительным образовательным программам на базе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Муниципального бюджетного образовательного учреждения дополнительного образования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/>
                <a:cs typeface="Times New Roman"/>
              </a:rPr>
              <a:t> Дом детского творчества п. Сосьва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0297"/>
            <a:ext cx="7948884" cy="368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4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4039" y="188640"/>
            <a:ext cx="8568952" cy="6048672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дистанционные курсы:</a:t>
            </a: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существующих очных дополнительных общеобразовательных (общеразвивающих) программ в дистанционный режим реализации в образовательных учреждениях СГО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1512168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ДОУ № 4 «Сказка»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Сосьва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3" y="1700808"/>
            <a:ext cx="511256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1.Дистанционные курсы по дополнительной общеобразовательной программе «Бумажная мастерская»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Астанина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3" y="3573016"/>
            <a:ext cx="5112568" cy="1346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1.Дистанционные курсы по дополнительной общеобразовательной программе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«Радость творчества»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3" y="5229200"/>
            <a:ext cx="5112568" cy="1346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1.Дистанционные курсы по дополнительной общеобразовательной программе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«Гномики»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С.Н.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8489" y="5734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45733" y="42576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7825">
            <a:off x="3247827" y="3932941"/>
            <a:ext cx="560938" cy="676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02916">
            <a:off x="3236052" y="5552338"/>
            <a:ext cx="615054" cy="6767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46738">
            <a:off x="2987222" y="1920462"/>
            <a:ext cx="920576" cy="91447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751754" y="1916832"/>
            <a:ext cx="1668118" cy="14253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Шитова Нина Ивановна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63688" y="3450168"/>
            <a:ext cx="1728192" cy="144069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Радионова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51754" y="4998332"/>
            <a:ext cx="1740126" cy="142586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Шелкова Кристина Сергеевна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4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628800"/>
            <a:ext cx="7694242" cy="38863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7" y="332656"/>
            <a:ext cx="7416824" cy="1224682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1216587"/>
              </p:ext>
            </p:extLst>
          </p:nvPr>
        </p:nvGraphicFramePr>
        <p:xfrm>
          <a:off x="611561" y="1397000"/>
          <a:ext cx="8208911" cy="510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8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731520"/>
            <a:ext cx="8136904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Результат типовой модели дистанционных курсов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Сосьвинский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городской округ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педагогических сообществ, объединенных деятельностью по вовлечению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дистанционные образовательные формы и сопровождению их участия в данных формах </a:t>
            </a:r>
          </a:p>
        </p:txBody>
      </p:sp>
    </p:spTree>
    <p:extLst>
      <p:ext uri="{BB962C8B-B14F-4D97-AF65-F5344CB8AC3E}">
        <p14:creationId xmlns:p14="http://schemas.microsoft.com/office/powerpoint/2010/main" val="166235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7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обучающихся:</a:t>
            </a:r>
          </a:p>
          <a:p>
            <a:pPr marL="4572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получения дополнительного образования, независимо от места жительства детей и подростков;</a:t>
            </a: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-условия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дополнительного образования детей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удовлетворения дополнительных индивидуальных образовательных потребностей.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определение и укрепление своего места на рынке образовательных услуг;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условия для удовлетворения профессионально- образовательных запросов на дополнительное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 обучающихся: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выполнение запросов социума;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информированность о перспективах развития дистанционных образовательных технологий на территории СГО.</a:t>
            </a:r>
          </a:p>
          <a:p>
            <a:pPr marL="4572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9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29228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856984" cy="558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МОЦ СГО: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практики социального партнерства;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конкурентно-способного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-накопление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ресурсов очно-заочного и дистанционного дополнительного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наращивание образовательного потенциала учреждений;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нормативно-правовой базы, инструментария развития практики взаимодействия ОУ;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содержательной базы дополнительного образования;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апробация и внедрение образовательных программ, удовлетворяющих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социально-образовательным потребностям педагогического и других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сообществ, определение способов работы с имеющимися ресурсами и их наращивание.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муниципальной системы образования: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охвата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 получающих образовательные услуги 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07801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16815" y="5373215"/>
            <a:ext cx="45719" cy="141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937840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 внедрения модели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удовлетворение социального заказа на доступные и качественные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образования;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коммуникативных связей между участниками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 СГО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организационно-структурная Модель, основанная на идее интеграции существующих форм, видов и методов дистанционного обучения;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создание интерактивного образовательного пространства за счет современного программного обеспечения и компьютерной техники;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6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3474720"/>
          </a:xfrm>
        </p:spPr>
        <p:txBody>
          <a:bodyPr/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 внедрении проектных мероприятий возможно возникновение определенных видов рисков. С этой целью проведена их идентификация и предложены меры по их минимизации: 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10117"/>
              </p:ext>
            </p:extLst>
          </p:nvPr>
        </p:nvGraphicFramePr>
        <p:xfrm>
          <a:off x="323528" y="1772816"/>
          <a:ext cx="8568952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284476"/>
                <a:gridCol w="4284476"/>
              </a:tblGrid>
              <a:tr h="20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Риски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Пути их снижения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Технические: выход из строя оборудования, отсутствие Интернет доступа и др.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потребительского интереса 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Предоставляемым услугам со стороны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Низкое качество оказываемых услуг.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Диагностика сети и оборудования.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2.Привлечение высококвалифицированных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специалистов к обслуживанию сети и оборудования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Изучение потребности населения 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дистанционных образовательных услугах.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Создание продуктов ДО высокого качества.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Реклама и PR.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4.Привлечение высококвалифицированных педагог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педагогических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Повышение качества образовательных услуг через анализ эффективности используемых технологий.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Оптимизация организационной структуры и учебного расписания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06" marR="43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5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24936" cy="42464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лицензии на подвид дополнительное образования детей и взрослых и уже имеющих лицензию образовательных учреждений осуществить мероприятия  по «Дорожной карте» в части организации и реализации дополнительной общеобразовательных программ по приоритетной для каждого учреждения тематике, реализуемой в сетевой форме.</a:t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 в  рамках сетевого взаимодействия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964136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612C617-1B15-4BC2-A302-9043AAEAD52D}"/>
              </a:ext>
            </a:extLst>
          </p:cNvPr>
          <p:cNvSpPr/>
          <p:nvPr/>
        </p:nvSpPr>
        <p:spPr>
          <a:xfrm>
            <a:off x="1032029" y="523783"/>
            <a:ext cx="7064406" cy="14293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Национальный проект «Образование»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F7EFFDF-7CDF-4153-949C-0D9CBBA13F9E}"/>
              </a:ext>
            </a:extLst>
          </p:cNvPr>
          <p:cNvSpPr/>
          <p:nvPr/>
        </p:nvSpPr>
        <p:spPr>
          <a:xfrm>
            <a:off x="2420276" y="2148409"/>
            <a:ext cx="4287915" cy="158910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Федеральный проект «Успех каждого ребенка»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53321F1-993D-4C8D-9152-C6BCE532DF14}"/>
              </a:ext>
            </a:extLst>
          </p:cNvPr>
          <p:cNvSpPr/>
          <p:nvPr/>
        </p:nvSpPr>
        <p:spPr>
          <a:xfrm>
            <a:off x="1835698" y="3906175"/>
            <a:ext cx="5472608" cy="2681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Реализация Типовых моделей развития региональных систем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614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0F904F-BC92-43F6-ACC7-7866E9F6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Типовых моделей развития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региональных систем дополнительного образования в Свердловской области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BCABFD-49EB-48F8-B1E7-A9031FF08ACA}"/>
              </a:ext>
            </a:extLst>
          </p:cNvPr>
          <p:cNvSpPr txBox="1"/>
          <p:nvPr/>
        </p:nvSpPr>
        <p:spPr>
          <a:xfrm>
            <a:off x="251520" y="1606865"/>
            <a:ext cx="3024336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организации мероприятий по просвещению родителей в области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 Сухой Лог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00A303-BA4F-4677-BEE2-AE54E9F9A322}"/>
              </a:ext>
            </a:extLst>
          </p:cNvPr>
          <p:cNvSpPr txBox="1"/>
          <p:nvPr/>
        </p:nvSpPr>
        <p:spPr>
          <a:xfrm>
            <a:off x="251520" y="3860123"/>
            <a:ext cx="2777986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вовлечения в систему дополнительного образования детей, находящихся в трудной жизненной ситуации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Среднеуральск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Кушвинский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4FAFA8-C139-4380-BC9E-26CBE5D3AF4B}"/>
              </a:ext>
            </a:extLst>
          </p:cNvPr>
          <p:cNvSpPr txBox="1"/>
          <p:nvPr/>
        </p:nvSpPr>
        <p:spPr>
          <a:xfrm>
            <a:off x="3397932" y="1606870"/>
            <a:ext cx="2954045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разноуровневых программ дополнительного образования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Каменск-Уральский 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Полевской ГО</a:t>
            </a:r>
          </a:p>
          <a:p>
            <a:pPr algn="ctr"/>
            <a:endParaRPr lang="ru-RU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0735EA-633C-40A4-A0F4-F8C1AA0E38AE}"/>
              </a:ext>
            </a:extLst>
          </p:cNvPr>
          <p:cNvSpPr txBox="1"/>
          <p:nvPr/>
        </p:nvSpPr>
        <p:spPr>
          <a:xfrm>
            <a:off x="6351977" y="1589111"/>
            <a:ext cx="275653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программ для организации летнего отдыха и заочных школ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Режевской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Новоуральский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Невьянский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BFC511-C0A4-4E1E-800B-4DED4DB27C8D}"/>
              </a:ext>
            </a:extLst>
          </p:cNvPr>
          <p:cNvSpPr txBox="1"/>
          <p:nvPr/>
        </p:nvSpPr>
        <p:spPr>
          <a:xfrm>
            <a:off x="3131841" y="3860131"/>
            <a:ext cx="3220132" cy="25853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модульных программ дополнительного образования для детей сельской местности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Каменский ГО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Сысертский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Го</a:t>
            </a:r>
            <a:endParaRPr lang="ru-RU" dirty="0">
              <a:solidFill>
                <a:srgbClr val="ED7D31">
                  <a:lumMod val="75000"/>
                </a:srgbClr>
              </a:solidFill>
            </a:endParaRP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Ирбитское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МО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Березовский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 Красноуфимск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957191-9B59-4C4D-850C-A69FBC74DA68}"/>
              </a:ext>
            </a:extLst>
          </p:cNvPr>
          <p:cNvSpPr txBox="1"/>
          <p:nvPr/>
        </p:nvSpPr>
        <p:spPr>
          <a:xfrm>
            <a:off x="6351973" y="3860130"/>
            <a:ext cx="2585622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pPr algn="ctr"/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pPr algn="ctr"/>
            <a:r>
              <a:rPr lang="ru-RU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2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4A98E-43E5-4080-92F2-AC66EC15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5258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общеобразовательным программам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867EE5-9B00-47FC-80CD-C98667D38FE5}"/>
              </a:ext>
            </a:extLst>
          </p:cNvPr>
          <p:cNvSpPr txBox="1"/>
          <p:nvPr/>
        </p:nvSpPr>
        <p:spPr>
          <a:xfrm>
            <a:off x="295737" y="1473698"/>
            <a:ext cx="3699214" cy="50783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Типовая модель реализации дистанционных курсов по дополнительным образовательным программам задаёт основные содержатель-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но-методические принципы и управленческие механизмы для организации в регионе системы дистанционного обучения, обеспечивающей равную доступность высококачественных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образовательных услуг для школьников из различных территорий и поселений, в том числе, находящихся на значительном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удалении от крупных инфраструктурных узлов.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C799D-CE26-4011-8741-28D86EBCB754}"/>
              </a:ext>
            </a:extLst>
          </p:cNvPr>
          <p:cNvSpPr txBox="1"/>
          <p:nvPr/>
        </p:nvSpPr>
        <p:spPr>
          <a:xfrm>
            <a:off x="4427987" y="1473698"/>
            <a:ext cx="4536503" cy="48013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Типовая модель задаёт, описывает и вменяет основные критерии, методические и управленческие механизмы отбора приоритетных содержательных направлений для дистанционных образовательных программ, перевода наиболее успешных образовательных программ, реализуемых в регионе, в дистанционный и цифровой формат, разработки новых образовательных программ для реализации исходно в дистанционном цифровом режиме, привлечения школьников, родителей, педагогов к использованию возможностей, создаваемых дистанционными образовательными программами.</a:t>
            </a:r>
          </a:p>
        </p:txBody>
      </p:sp>
    </p:spTree>
    <p:extLst>
      <p:ext uri="{BB962C8B-B14F-4D97-AF65-F5344CB8AC3E}">
        <p14:creationId xmlns:p14="http://schemas.microsoft.com/office/powerpoint/2010/main" val="3331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252A2F-8DA2-42A4-8BEE-38E184B6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Апробация и внедрение Типовой модели реализации дистанционных курсов по дополнительным общеобразовательным программам в Свердловской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ECE5DD-6D23-4195-A33E-6A980B6DAC7B}"/>
              </a:ext>
            </a:extLst>
          </p:cNvPr>
          <p:cNvSpPr txBox="1"/>
          <p:nvPr/>
        </p:nvSpPr>
        <p:spPr>
          <a:xfrm>
            <a:off x="179512" y="1873188"/>
            <a:ext cx="3016451" cy="45550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Город Нижний Тагил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 Дзержинский Дворец детского и юношеского творчества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</a:t>
            </a:r>
          </a:p>
          <a:p>
            <a:r>
              <a:rPr lang="ru-RU" b="1" dirty="0">
                <a:solidFill>
                  <a:srgbClr val="7030A0"/>
                </a:solidFill>
              </a:rPr>
              <a:t>обеспечения доступности дополнительного образования детей из сельской местности посредством дистанционного обучения»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F91052-266E-44B3-8529-759ABF6731ED}"/>
              </a:ext>
            </a:extLst>
          </p:cNvPr>
          <p:cNvSpPr txBox="1"/>
          <p:nvPr/>
        </p:nvSpPr>
        <p:spPr>
          <a:xfrm>
            <a:off x="3275856" y="1903965"/>
            <a:ext cx="2664296" cy="51398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Слободо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-Туринский МР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автономное учреждение дополнительного образования</a:t>
            </a: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«Центр детского творчества «Эльдорадо»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«Муниципальная модель дистанционного дополнительного образования детей </a:t>
            </a:r>
            <a:r>
              <a:rPr lang="ru-RU" b="1" dirty="0" err="1">
                <a:solidFill>
                  <a:srgbClr val="7030A0"/>
                </a:solidFill>
              </a:rPr>
              <a:t>Слободо</a:t>
            </a:r>
            <a:r>
              <a:rPr lang="ru-RU" b="1" dirty="0">
                <a:solidFill>
                  <a:srgbClr val="7030A0"/>
                </a:solidFill>
              </a:rPr>
              <a:t>-Туринского муниципального района»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3AAB58-A748-4AAF-834C-AAB47E589525}"/>
              </a:ext>
            </a:extLst>
          </p:cNvPr>
          <p:cNvSpPr txBox="1"/>
          <p:nvPr/>
        </p:nvSpPr>
        <p:spPr>
          <a:xfrm>
            <a:off x="6052354" y="1903966"/>
            <a:ext cx="2768118" cy="51090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ED7D31">
                    <a:lumMod val="75000"/>
                  </a:srgbClr>
                </a:solidFill>
              </a:rPr>
              <a:t>Сосьвинский</a:t>
            </a:r>
            <a:r>
              <a:rPr lang="ru-RU" sz="2000" b="1" dirty="0">
                <a:solidFill>
                  <a:srgbClr val="ED7D31">
                    <a:lumMod val="75000"/>
                  </a:srgbClr>
                </a:solidFill>
              </a:rPr>
              <a:t> ГО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ED7D31">
                    <a:lumMod val="75000"/>
                  </a:srgbClr>
                </a:solidFill>
              </a:rPr>
              <a:t>Муниципальное бюджетное образовательное учреждение дополнительного образования Дом детского творчества п. Сосьва</a:t>
            </a:r>
          </a:p>
          <a:p>
            <a:endParaRPr lang="ru-RU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«Модель реализации дистанционных курсов по дополнительным общеобразовательным программам в </a:t>
            </a:r>
            <a:r>
              <a:rPr lang="ru-RU" b="1" dirty="0" err="1">
                <a:solidFill>
                  <a:srgbClr val="7030A0"/>
                </a:solidFill>
              </a:rPr>
              <a:t>Сосьвинском</a:t>
            </a:r>
            <a:r>
              <a:rPr lang="ru-RU" b="1" dirty="0">
                <a:solidFill>
                  <a:srgbClr val="7030A0"/>
                </a:solidFill>
              </a:rPr>
              <a:t> городском округе»</a:t>
            </a:r>
          </a:p>
        </p:txBody>
      </p:sp>
    </p:spTree>
    <p:extLst>
      <p:ext uri="{BB962C8B-B14F-4D97-AF65-F5344CB8AC3E}">
        <p14:creationId xmlns:p14="http://schemas.microsoft.com/office/powerpoint/2010/main" val="20754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08912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модель дистанционных курсов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8" y="62069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содержательно-тематические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дистанционных программ дополнительного образования детей, актуальных в современной ситуации и предполагающих дистанционные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как базовые.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среды осуществляется с помощью программной системы дистанционного обучения (СДО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-Приближение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 образовательных возможностей, доступных детям из отдаленных территорий муниципалитета к спектру возможностей, доступных детям центра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детей  получающих образовательные услуги дополнительного образования 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4050784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Модель разработана и реализуется в соответствии со следующими нормативными документами: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«Об образовании в Российской Федерации» от 29.12. 2012 г. № 273- ФЗ; - Концепции развития дополнительного образования детей (Распоряжение Правительства РФ от 4 сентября 2014 г. №1726-р);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Приоритетный проект «Доступное дополнительное образование для детей (утверждён президиумом Совета при Президенте РФ по стратегическому развитию и приоритетным проектам (протокол от 30.11.2016 г. № 11);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№149-ФЗ "Об информации, информационных технологиях и о защите информации" (с изменениями и дополнениями);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ГОСТ Р 52653-2006. Национальный стандарт Российской Федерации. Информационно-коммуникационные технологии в образовании. Термины и определения (утв. и введен в действие Приказом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Ростехрегулирования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27 декабря 2006 г. № 419-ст) из информационного банка «Отраслевые технические нормы»;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Приказ </a:t>
            </a:r>
            <a:r>
              <a:rPr lang="ru-RU" sz="4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России от 23 августа 2017 г. N 816 «Об утверждении Порядка применения организациями, осуществляющими образовательную деятельность, электронного обучения, о дистанционных образовательных технологий при реализации образовательных программ» (Зарегистрировано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Минюсте России 04.04.2014 №31823);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РФ от 06 мая 2005 г. № 137 «Об использовании дистанционных образовательных технологий";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Профессиональный стандарт педагога. Утвержден приказом Министерства труда и социальной защиты Российской Федерации от 18.10. 2013 г. № 544 - н;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РФ от 29.12.2014 N 2769-р (ред. от 03.03.2017) “Об утверждении Концепции региональной информатизации”;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Федеральный закон от 27 июля 2006 г. №152-ФЗ «О персональных данных».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Трудовой кодекс (ТК РФ). Часть четвертая. Раздел XII. Особенности регулирования труда отдельных категорий работников. Глава 49.1. Особенности регулирования труда дистанционных работников.)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Методические рекомендации Министерства образования и науки РФ по созданию и внедрению типовых моделей развития региональных систем дополнительного образования детей;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Постановлением Правительства Свердловской области от 01 августа 2019 года № 461 – ПП «О региональном модельном центре дополнительного образования детей Свердловской области»;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Распоряжение Правительства Свердловской области от 26 октября 2018 № 646 – РП «О создании в Свердловской области целевой модели развития региональной системы дополнительного образования детей»;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Министерства образования и молодёжной политики Свердловской области от 30.03.2018 г. № 162 – Д «Об утверждении Концепции развития образования на территории Свердловской области на период до 2035 года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5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94559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Внедрение Модели обеспечит развитие профессиональной культуры педагогов по следующим параметрам: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самостоятельная разработка и адаптация учебных заданий;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организация целостной, методически обоснованной работы по педагогическому сопровождению индивидуальных образовательных траекторий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воспитанников,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том числе, с использованием базовых технологий наставнического, менторского сопровождения;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построение и активное использование информационно-методических карт, тематически связанных с актуальной сферой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интересов обучающихся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«</a:t>
            </a:r>
            <a:r>
              <a:rPr lang="ru-RU" sz="6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педагогизация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активности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воспитанников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превращение ее в ресурс для получения дистанционного дополнительного образования;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культуры и соответствующих ей базовых навыков использования открытых образовательных сред для решения конкретных профессионально-педагогических задач;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формирование проектного подхода к организации собственной педагогической деятельности;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переход от профессиональной педагогической позиции транслятора к позиции модератора, организующего самостоятельное освоение знаний, представлений, компетентностей с опорой на несколько различных источников.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86645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609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цели и задачи модели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Модели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на территории Сосьвинского городского округа единого  образовательного пространства для обеспечения вариативности, качества и доступности дополнительного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образования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конкурентоспособности и эффективности дополнительного образования, более полное удовлетворение потребностей обучающихся в образовательных услугах;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повышение доступности дополнительно образования для детей и подростков из отдаленных населенных территорий;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участия в мероприятиях (конкурсах) разного уровня детей и подростков сельских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школ, учреждений дополнительного образования;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развитие дистанционного дополнительного образования - развитие очно-заочного дополнительного обучения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детей;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расширение возможностей профессиональной самореализации педагогов;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создание здоровой и комфортной образовательной среды;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- содействие внедрению современных моделей организации дополнительного образования.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855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Грань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1597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Liberation Serif</vt:lpstr>
      <vt:lpstr>Times New Roman</vt:lpstr>
      <vt:lpstr>Trebuchet MS</vt:lpstr>
      <vt:lpstr>Воздушный поток</vt:lpstr>
      <vt:lpstr>Тема Office</vt:lpstr>
      <vt:lpstr>1_Тема Office</vt:lpstr>
      <vt:lpstr>2_Тема Office</vt:lpstr>
      <vt:lpstr>3_Тема Office</vt:lpstr>
      <vt:lpstr> Реализация  Типовой Модели дистанционных  курсов по дополнительным общеобразовательным программам на базе  Муниципального бюджетного образовательного учреждения дополнительного образования   Дом детского творчества  п. Сосьва  </vt:lpstr>
      <vt:lpstr>Презентация PowerPoint</vt:lpstr>
      <vt:lpstr>Апробация и внедрение Типовых моделей развития  региональных систем дополнительного образования в Свердловской области </vt:lpstr>
      <vt:lpstr>Типовая модель реализации дистанционных курсов по дополнительным общеобразовательным программам </vt:lpstr>
      <vt:lpstr>Апробация и внедрение Типовой модели реализации дистанционных курсов по дополнительным общеобразовательным программам в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-При получении лицензии на подвид дополнительное образования детей и взрослых и уже имеющих лицензию образовательных учреждений осуществить мероприятия  по «Дорожной карте» в части организации и реализации дополнительной общеобразовательных программ по приоритетной для каждого учреждения тематике, реализуемой в сетевой форме.  -Реализация дополнительных общеобразовательных программ в  рамках сетевого взаимодействия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образовательных организаций и реализация образовательных программ в сетевой форме</dc:title>
  <dc:creator>Дом</dc:creator>
  <cp:lastModifiedBy>Алешкевич</cp:lastModifiedBy>
  <cp:revision>129</cp:revision>
  <dcterms:created xsi:type="dcterms:W3CDTF">2021-05-02T04:24:49Z</dcterms:created>
  <dcterms:modified xsi:type="dcterms:W3CDTF">2022-06-06T09:42:47Z</dcterms:modified>
</cp:coreProperties>
</file>