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4" r:id="rId9"/>
    <p:sldId id="263" r:id="rId10"/>
    <p:sldId id="265" r:id="rId11"/>
    <p:sldId id="266" r:id="rId12"/>
  </p:sldIdLst>
  <p:sldSz cx="15240000" cy="8572500"/>
  <p:notesSz cx="8572500" cy="1524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-468" y="-120"/>
      </p:cViewPr>
      <p:guideLst>
        <p:guide orient="horz" pos="2700"/>
        <p:guide pos="4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714750" cy="76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856163" y="0"/>
            <a:ext cx="3714750" cy="76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527EA-CD0C-4759-8791-9EA0D50590EF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93750" y="1143000"/>
            <a:ext cx="10160000" cy="5715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57250" y="7239000"/>
            <a:ext cx="6858000" cy="6858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4474825"/>
            <a:ext cx="3714750" cy="76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856163" y="14474825"/>
            <a:ext cx="3714750" cy="76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5F9B9-2021-482D-BD48-E70A8B51B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01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-1-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-11-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11-5.svg"/><Relationship Id="rId5" Type="http://schemas.openxmlformats.org/officeDocument/2006/relationships/image" Target="../media/image-11-3.sv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-11-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5-6.svg"/><Relationship Id="rId5" Type="http://schemas.openxmlformats.org/officeDocument/2006/relationships/image" Target="../media/image-5-4.svg"/><Relationship Id="rId4" Type="http://schemas.openxmlformats.org/officeDocument/2006/relationships/image" Target="../media/image-5-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4-6.svg"/><Relationship Id="rId5" Type="http://schemas.openxmlformats.org/officeDocument/2006/relationships/image" Target="../media/image-4-4.svg"/><Relationship Id="rId4" Type="http://schemas.openxmlformats.org/officeDocument/2006/relationships/image" Target="../media/image-4-2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-2-3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-3-4.svg"/><Relationship Id="rId4" Type="http://schemas.openxmlformats.org/officeDocument/2006/relationships/image" Target="../media/image-3-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-7-4.svg"/><Relationship Id="rId4" Type="http://schemas.openxmlformats.org/officeDocument/2006/relationships/image" Target="../media/image-7-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8-6.svg"/><Relationship Id="rId5" Type="http://schemas.openxmlformats.org/officeDocument/2006/relationships/image" Target="../media/image-8-4.svg"/><Relationship Id="rId4" Type="http://schemas.openxmlformats.org/officeDocument/2006/relationships/image" Target="../media/image-8-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C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22500" y="2387600"/>
            <a:ext cx="10795000" cy="3810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1800" y="2943423"/>
            <a:ext cx="9283700" cy="14507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808"/>
              </a:lnSpc>
              <a:buNone/>
            </a:pPr>
            <a:r>
              <a:rPr lang="en-US" sz="3808" dirty="0">
                <a:solidFill>
                  <a:srgbClr val="FFFFFF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Основные социально-трудовые компетенции, формируемые в процессе авиамоделирования</a:t>
            </a:r>
            <a:endParaRPr lang="en-US" sz="3808" dirty="0"/>
          </a:p>
        </p:txBody>
      </p:sp>
      <p:sp>
        <p:nvSpPr>
          <p:cNvPr id="5" name="Text 1"/>
          <p:cNvSpPr txBox="1"/>
          <p:nvPr/>
        </p:nvSpPr>
        <p:spPr>
          <a:xfrm>
            <a:off x="2730500" y="4683720"/>
            <a:ext cx="9753600" cy="970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48"/>
              </a:lnSpc>
              <a:buNone/>
            </a:pPr>
            <a:r>
              <a:rPr lang="en-US" sz="1960" dirty="0">
                <a:solidFill>
                  <a:srgbClr val="FFFF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Авиамоделирование — это не только увлекательное хобби, но и эффективный способ развития социально—трудовых компетенций. Оно способствует формированию важных навыков, которые пригодятся в будущем.</a:t>
            </a:r>
            <a:endParaRPr lang="en-US" sz="1960" dirty="0"/>
          </a:p>
        </p:txBody>
      </p:sp>
      <p:sp>
        <p:nvSpPr>
          <p:cNvPr id="6" name="Text 2"/>
          <p:cNvSpPr txBox="1"/>
          <p:nvPr/>
        </p:nvSpPr>
        <p:spPr>
          <a:xfrm>
            <a:off x="469900" y="7772400"/>
            <a:ext cx="2895600" cy="323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48"/>
              </a:lnSpc>
              <a:buNone/>
            </a:pPr>
            <a:r>
              <a:rPr lang="en-US" sz="1960" dirty="0">
                <a:solidFill>
                  <a:srgbClr val="FFFF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Ваше имя</a:t>
            </a:r>
            <a:endParaRPr lang="en-US" sz="1960" dirty="0"/>
          </a:p>
        </p:txBody>
      </p:sp>
      <p:sp>
        <p:nvSpPr>
          <p:cNvPr id="7" name="Text 3"/>
          <p:cNvSpPr txBox="1"/>
          <p:nvPr/>
        </p:nvSpPr>
        <p:spPr>
          <a:xfrm>
            <a:off x="12611100" y="7772400"/>
            <a:ext cx="2171700" cy="323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48"/>
              </a:lnSpc>
              <a:buNone/>
            </a:pPr>
            <a:r>
              <a:rPr lang="en-US" sz="1960" dirty="0">
                <a:solidFill>
                  <a:srgbClr val="FFFF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13.02.2025</a:t>
            </a:r>
            <a:endParaRPr lang="en-US" sz="19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 txBox="1"/>
          <p:nvPr/>
        </p:nvSpPr>
        <p:spPr>
          <a:xfrm>
            <a:off x="469900" y="469900"/>
            <a:ext cx="7023100" cy="2206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345"/>
              </a:lnSpc>
            </a:pPr>
            <a:r>
              <a:rPr lang="ru-RU" sz="3950" dirty="0" smtClean="0">
                <a:solidFill>
                  <a:srgbClr val="000000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Эстетический </a:t>
            </a:r>
            <a:r>
              <a:rPr lang="ru-RU" sz="3950" dirty="0">
                <a:solidFill>
                  <a:srgbClr val="000000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вкус и внимание к деталям</a:t>
            </a:r>
            <a:endParaRPr lang="en-US" sz="3950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58" y="2676525"/>
            <a:ext cx="5731945" cy="382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762" y="2634660"/>
            <a:ext cx="5794744" cy="38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2600" y="7061200"/>
            <a:ext cx="4610100" cy="1041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21300" y="7061200"/>
            <a:ext cx="4610100" cy="1041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160000" y="7061200"/>
            <a:ext cx="4610100" cy="1041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089400" y="1587500"/>
            <a:ext cx="7023100" cy="4203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5000" y="2070100"/>
            <a:ext cx="1117600" cy="1117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79900" y="3521472"/>
            <a:ext cx="6616700" cy="1364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372"/>
              </a:lnSpc>
              <a:buNone/>
            </a:pPr>
            <a:r>
              <a:rPr lang="en-US" sz="5372" dirty="0">
                <a:solidFill>
                  <a:srgbClr val="FFFFFF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Спасибо за</a:t>
            </a:r>
            <a:endParaRPr lang="en-US" sz="5372" dirty="0"/>
          </a:p>
          <a:p>
            <a:pPr marL="0" indent="0" algn="ctr">
              <a:lnSpc>
                <a:spcPts val="5372"/>
              </a:lnSpc>
              <a:buNone/>
            </a:pPr>
            <a:r>
              <a:rPr lang="en-US" sz="5372" dirty="0">
                <a:solidFill>
                  <a:srgbClr val="FFFFFF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внимание</a:t>
            </a:r>
            <a:endParaRPr lang="en-US" sz="5372" dirty="0"/>
          </a:p>
        </p:txBody>
      </p:sp>
      <p:sp>
        <p:nvSpPr>
          <p:cNvPr id="9" name="Text 1"/>
          <p:cNvSpPr txBox="1"/>
          <p:nvPr/>
        </p:nvSpPr>
        <p:spPr>
          <a:xfrm>
            <a:off x="990600" y="7416800"/>
            <a:ext cx="3568700" cy="32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27"/>
              </a:lnSpc>
              <a:buNone/>
            </a:pPr>
            <a:r>
              <a:rPr lang="en-US" sz="1944" dirty="0">
                <a:solidFill>
                  <a:srgbClr val="FFFF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Ваше имя</a:t>
            </a:r>
            <a:endParaRPr lang="en-US" sz="1944" dirty="0"/>
          </a:p>
        </p:txBody>
      </p:sp>
      <p:sp>
        <p:nvSpPr>
          <p:cNvPr id="10" name="Text 2"/>
          <p:cNvSpPr txBox="1"/>
          <p:nvPr/>
        </p:nvSpPr>
        <p:spPr>
          <a:xfrm>
            <a:off x="5829300" y="7416800"/>
            <a:ext cx="3568700" cy="32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27"/>
              </a:lnSpc>
              <a:buNone/>
            </a:pPr>
            <a:r>
              <a:rPr lang="en-US" sz="1944" dirty="0">
                <a:solidFill>
                  <a:srgbClr val="FFFF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soswa@mail.ru</a:t>
            </a:r>
            <a:endParaRPr lang="en-US" sz="1944" dirty="0"/>
          </a:p>
        </p:txBody>
      </p:sp>
      <p:sp>
        <p:nvSpPr>
          <p:cNvPr id="11" name="Text 3"/>
          <p:cNvSpPr txBox="1"/>
          <p:nvPr/>
        </p:nvSpPr>
        <p:spPr>
          <a:xfrm>
            <a:off x="10668000" y="7416800"/>
            <a:ext cx="3568700" cy="32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27"/>
              </a:lnSpc>
              <a:buNone/>
            </a:pPr>
            <a:r>
              <a:rPr lang="en-US" sz="1944" dirty="0">
                <a:solidFill>
                  <a:srgbClr val="FFFF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13.02.2025</a:t>
            </a:r>
            <a:endParaRPr lang="en-US" sz="19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15100" y="3657600"/>
            <a:ext cx="8216900" cy="25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15100" y="5194300"/>
            <a:ext cx="8216900" cy="25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15100" y="6781800"/>
            <a:ext cx="8216900" cy="25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00" y="2336800"/>
            <a:ext cx="5791200" cy="5791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9900" y="469900"/>
            <a:ext cx="13093700" cy="13688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90"/>
              </a:lnSpc>
              <a:buNone/>
            </a:pPr>
            <a:r>
              <a:rPr lang="en-US" sz="4900" dirty="0">
                <a:solidFill>
                  <a:srgbClr val="000000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Технические навыки и их значение в авиамоделировании</a:t>
            </a:r>
            <a:endParaRPr lang="en-US" sz="4900" dirty="0"/>
          </a:p>
        </p:txBody>
      </p:sp>
      <p:sp>
        <p:nvSpPr>
          <p:cNvPr id="7" name="Text 1"/>
          <p:cNvSpPr txBox="1"/>
          <p:nvPr/>
        </p:nvSpPr>
        <p:spPr>
          <a:xfrm>
            <a:off x="6502400" y="2336800"/>
            <a:ext cx="82042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Технические навыки в авиамоделировании включают понимание аэродинамики, основ механики и материаловедения. Эти знания позволяют моделистам конструировать и оптимизировать модели самолетов для достижения лучших летных характеристик.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6502400" y="3924300"/>
            <a:ext cx="82042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Способность работать с инструментами и электроникой является ключевым техническим навыком в авиамоделировании. Это включает пайку электрических компонентов и настройку радиоуправления, что позволяет управлять моделью на расстоянии.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502400" y="5511800"/>
            <a:ext cx="82042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Важность технических навыков в авиамоделировании подтверждается их влиянием на успешные соревнования. Моделисты, обладающие высоким уровнем технической подготовки, чаще выигрывают в конкурсах благодаря более точным и стабильным полетам моделей.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502400" y="7099300"/>
            <a:ext cx="82042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Освоение программного обеспечения для 3D—моделирования и симуляции также является важным техническим навыком в авиамоделировании. Использование компьютерных программ позволяет моделистам предварительно протестировать свои конструкции в виртуальной среде,.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2600" y="2501900"/>
            <a:ext cx="4610100" cy="5080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21300" y="2501900"/>
            <a:ext cx="4610100" cy="5080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60000" y="2501900"/>
            <a:ext cx="4610100" cy="5080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00" y="2489200"/>
            <a:ext cx="4597400" cy="2692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0000" y="2489200"/>
            <a:ext cx="4597400" cy="26924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8600" y="2489200"/>
            <a:ext cx="4597400" cy="2692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9900" y="469900"/>
            <a:ext cx="13093700" cy="13688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390"/>
              </a:lnSpc>
            </a:pPr>
            <a:r>
              <a:rPr lang="ru-RU" sz="4900" dirty="0" smtClean="0">
                <a:solidFill>
                  <a:srgbClr val="000000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Практические </a:t>
            </a:r>
            <a:r>
              <a:rPr lang="ru-RU" sz="4900" dirty="0">
                <a:solidFill>
                  <a:srgbClr val="000000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навыки работы с инструментами и материалами</a:t>
            </a:r>
            <a:endParaRPr lang="en-US" sz="4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C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152400"/>
            <a:ext cx="7175500" cy="8255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2600" y="5372100"/>
            <a:ext cx="7023100" cy="2743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00" y="469900"/>
            <a:ext cx="7023100" cy="2206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345"/>
              </a:lnSpc>
            </a:pPr>
            <a:r>
              <a:rPr lang="ru-RU" sz="3950" dirty="0" smtClean="0">
                <a:solidFill>
                  <a:srgbClr val="000000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Командная </a:t>
            </a:r>
            <a:r>
              <a:rPr lang="ru-RU" sz="3950" dirty="0">
                <a:solidFill>
                  <a:srgbClr val="000000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работа и сотрудничество</a:t>
            </a:r>
            <a:endParaRPr lang="en-US" sz="3950" dirty="0"/>
          </a:p>
        </p:txBody>
      </p:sp>
      <p:sp>
        <p:nvSpPr>
          <p:cNvPr id="5" name="Text 1"/>
          <p:cNvSpPr txBox="1"/>
          <p:nvPr/>
        </p:nvSpPr>
        <p:spPr>
          <a:xfrm>
            <a:off x="673100" y="5549900"/>
            <a:ext cx="6616700" cy="2333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26"/>
              </a:lnSpc>
              <a:buNone/>
            </a:pPr>
            <a:r>
              <a:rPr lang="en-US" sz="202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Командная работа в авиамоделировании способствует развитию критически важной компетенции — способности к эффективному взаимодействию. Исследования показывают, что 75% успешных проектов в авиамоделировании достигаются благодаря координации и сотрудничеству участников.</a:t>
            </a:r>
            <a:endParaRPr lang="en-US" sz="20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2600" y="3098800"/>
            <a:ext cx="8255000" cy="2387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2600" y="5715000"/>
            <a:ext cx="8255000" cy="2387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500" y="152400"/>
            <a:ext cx="5943600" cy="825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9900" y="469900"/>
            <a:ext cx="7251700" cy="1759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0"/>
              </a:lnSpc>
            </a:pPr>
            <a:r>
              <a:rPr lang="ru-RU" sz="4200" dirty="0" smtClean="0">
                <a:solidFill>
                  <a:srgbClr val="000000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Коммуникативные </a:t>
            </a:r>
            <a:r>
              <a:rPr lang="ru-RU" sz="4200" dirty="0">
                <a:solidFill>
                  <a:srgbClr val="000000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навыки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673100" y="3289300"/>
            <a:ext cx="7848600" cy="16837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2"/>
              </a:lnSpc>
              <a:buNone/>
            </a:pPr>
            <a:r>
              <a:rPr lang="en-US" sz="204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Авиамоделирование способствует развитию навыков решения проблем и творческого подхода. Исследования показывают, что участие в таких практических проектах увеличивает креативность на 30% по сравнению с теми, кто не занимается подобной деятельностью.</a:t>
            </a:r>
            <a:endParaRPr lang="en-US" sz="2040" dirty="0"/>
          </a:p>
        </p:txBody>
      </p:sp>
      <p:sp>
        <p:nvSpPr>
          <p:cNvPr id="7" name="Text 2"/>
          <p:cNvSpPr txBox="1"/>
          <p:nvPr/>
        </p:nvSpPr>
        <p:spPr>
          <a:xfrm>
            <a:off x="673100" y="5905500"/>
            <a:ext cx="7848600" cy="16837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2"/>
              </a:lnSpc>
              <a:buNone/>
            </a:pPr>
            <a:r>
              <a:rPr lang="en-US" sz="204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Участие в авиамоделировании развивает командные навыки и способность к сотрудничеству. Согласно данным Национальной ассоциации авиамоделирования США, более 70% участников сообщают о повышении эффективности работы в коллективе после участия в совместных проектах.</a:t>
            </a:r>
            <a:endParaRPr lang="en-US" sz="204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152400"/>
            <a:ext cx="7175500" cy="825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00" y="469900"/>
            <a:ext cx="7023100" cy="1781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75"/>
              </a:lnSpc>
            </a:pPr>
            <a:r>
              <a:rPr lang="ru-RU" sz="4250" dirty="0" smtClean="0">
                <a:solidFill>
                  <a:srgbClr val="000000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Самостоятельность </a:t>
            </a:r>
            <a:r>
              <a:rPr lang="ru-RU" sz="4250" dirty="0">
                <a:solidFill>
                  <a:srgbClr val="000000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и ответственность</a:t>
            </a:r>
            <a:endParaRPr lang="en-US" sz="4250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92" y="2898718"/>
            <a:ext cx="6328121" cy="474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2600" y="2146300"/>
            <a:ext cx="7023100" cy="59563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734300" y="2146300"/>
            <a:ext cx="7023100" cy="5956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9900" y="469900"/>
            <a:ext cx="13093700" cy="1094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312"/>
              </a:lnSpc>
            </a:pPr>
            <a:r>
              <a:rPr lang="ru-RU" sz="3920" dirty="0" err="1" smtClean="0">
                <a:solidFill>
                  <a:srgbClr val="000000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Профориентационная</a:t>
            </a:r>
            <a:r>
              <a:rPr lang="ru-RU" sz="3920" dirty="0" smtClean="0">
                <a:solidFill>
                  <a:srgbClr val="000000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 </a:t>
            </a:r>
            <a:r>
              <a:rPr lang="ru-RU" sz="3920" dirty="0">
                <a:solidFill>
                  <a:srgbClr val="000000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направленность</a:t>
            </a:r>
            <a:endParaRPr lang="en-US" sz="3920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6" y="2545316"/>
            <a:ext cx="6877688" cy="515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77" y="2641009"/>
            <a:ext cx="6867746" cy="457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9900" y="469900"/>
            <a:ext cx="14287500" cy="174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6875"/>
              </a:lnSpc>
            </a:pPr>
            <a:r>
              <a:rPr lang="ru-RU" sz="6250" dirty="0" smtClean="0">
                <a:solidFill>
                  <a:srgbClr val="FFFFFF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Инновационное </a:t>
            </a:r>
            <a:r>
              <a:rPr lang="ru-RU" sz="6250" dirty="0">
                <a:solidFill>
                  <a:srgbClr val="FFFFFF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мышление и креативность</a:t>
            </a:r>
            <a:endParaRPr lang="en-US" sz="62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2600" y="5715000"/>
            <a:ext cx="4610100" cy="2387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21300" y="5715000"/>
            <a:ext cx="4610100" cy="2387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60000" y="5715000"/>
            <a:ext cx="4610100" cy="2387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52400"/>
            <a:ext cx="7378700" cy="3886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6200" y="152400"/>
            <a:ext cx="7378700" cy="3886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9900" y="4112022"/>
            <a:ext cx="10629900" cy="1094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312"/>
              </a:lnSpc>
            </a:pPr>
            <a:r>
              <a:rPr lang="ru-RU" sz="3920" dirty="0" smtClean="0">
                <a:solidFill>
                  <a:srgbClr val="000000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Дисциплина </a:t>
            </a:r>
            <a:r>
              <a:rPr lang="ru-RU" sz="3920" dirty="0">
                <a:solidFill>
                  <a:srgbClr val="000000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и организованность</a:t>
            </a:r>
            <a:endParaRPr lang="en-US" sz="3920" dirty="0"/>
          </a:p>
        </p:txBody>
      </p:sp>
      <p:sp>
        <p:nvSpPr>
          <p:cNvPr id="8" name="Text 1"/>
          <p:cNvSpPr txBox="1"/>
          <p:nvPr/>
        </p:nvSpPr>
        <p:spPr>
          <a:xfrm>
            <a:off x="635000" y="5867400"/>
            <a:ext cx="4279900" cy="1716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4"/>
              </a:lnSpc>
              <a:buNone/>
            </a:pPr>
            <a:r>
              <a:rPr lang="en-US" sz="208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Исследования показывают, что в авиамоделировании успех проекта на 30% зависит от способности команды взять ответственность за результаты.</a:t>
            </a:r>
            <a:endParaRPr lang="en-US" sz="2080" dirty="0"/>
          </a:p>
        </p:txBody>
      </p:sp>
      <p:sp>
        <p:nvSpPr>
          <p:cNvPr id="9" name="Text 2"/>
          <p:cNvSpPr txBox="1"/>
          <p:nvPr/>
        </p:nvSpPr>
        <p:spPr>
          <a:xfrm>
            <a:off x="5473700" y="5867400"/>
            <a:ext cx="4279900" cy="20597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4"/>
              </a:lnSpc>
              <a:buNone/>
            </a:pPr>
            <a:r>
              <a:rPr lang="en-US" sz="208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В авиамоделировании важна ответственность каждого члена команды, поскольку ошибки могут привести к задержкам и увеличению затрат.</a:t>
            </a:r>
            <a:endParaRPr lang="en-US" sz="2080" dirty="0"/>
          </a:p>
        </p:txBody>
      </p:sp>
      <p:sp>
        <p:nvSpPr>
          <p:cNvPr id="10" name="Text 3"/>
          <p:cNvSpPr txBox="1"/>
          <p:nvPr/>
        </p:nvSpPr>
        <p:spPr>
          <a:xfrm>
            <a:off x="10312400" y="5867400"/>
            <a:ext cx="4279900" cy="13731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4"/>
              </a:lnSpc>
              <a:buNone/>
            </a:pPr>
            <a:r>
              <a:rPr lang="en-US" sz="208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Ответственность за результаты своей работы и команды способствует развитию доверия и сотрудничества.</a:t>
            </a:r>
            <a:endParaRPr lang="en-US" sz="208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364</Words>
  <Application>Microsoft Office PowerPoint</Application>
  <PresentationFormat>Произвольный</PresentationFormat>
  <Paragraphs>39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Пользователь Windows</cp:lastModifiedBy>
  <cp:revision>9</cp:revision>
  <dcterms:created xsi:type="dcterms:W3CDTF">2025-02-13T11:58:02Z</dcterms:created>
  <dcterms:modified xsi:type="dcterms:W3CDTF">2025-02-13T12:28:50Z</dcterms:modified>
</cp:coreProperties>
</file>