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93" r:id="rId4"/>
    <p:sldId id="288" r:id="rId5"/>
    <p:sldId id="274" r:id="rId6"/>
    <p:sldId id="275" r:id="rId7"/>
    <p:sldId id="265" r:id="rId8"/>
    <p:sldId id="276" r:id="rId9"/>
    <p:sldId id="289" r:id="rId10"/>
    <p:sldId id="270" r:id="rId11"/>
    <p:sldId id="266" r:id="rId12"/>
    <p:sldId id="290" r:id="rId13"/>
    <p:sldId id="291" r:id="rId14"/>
    <p:sldId id="283" r:id="rId15"/>
    <p:sldId id="258" r:id="rId16"/>
    <p:sldId id="259" r:id="rId17"/>
    <p:sldId id="284" r:id="rId18"/>
    <p:sldId id="292" r:id="rId19"/>
    <p:sldId id="28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89" autoAdjust="0"/>
  </p:normalViewPr>
  <p:slideViewPr>
    <p:cSldViewPr snapToGrid="0">
      <p:cViewPr varScale="1">
        <p:scale>
          <a:sx n="52" d="100"/>
          <a:sy n="52" d="100"/>
        </p:scale>
        <p:origin x="-13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aseline="0" dirty="0" smtClean="0"/>
              <a:t>    №1                                              №2                      №3                                      №4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7050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Рабочие моменты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4343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805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7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№5                             </a:t>
            </a:r>
            <a:r>
              <a:rPr lang="ru-RU" baseline="0" dirty="0" smtClean="0"/>
              <a:t>             </a:t>
            </a:r>
            <a:r>
              <a:rPr lang="ru-RU" dirty="0" smtClean="0"/>
              <a:t>     №6                  №7                               №8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00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baseline="0" dirty="0" smtClean="0"/>
              <a:t>Группа №1 Д/С п. Сосьва Задание: «Заяц»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122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Группа №1 Д/С </a:t>
            </a:r>
            <a:r>
              <a:rPr lang="ru-RU" dirty="0" err="1" smtClean="0"/>
              <a:t>п.Сосьва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84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Шивко</a:t>
            </a:r>
            <a:r>
              <a:rPr lang="ru-RU" dirty="0" smtClean="0"/>
              <a:t> Александр, </a:t>
            </a:r>
            <a:r>
              <a:rPr lang="ru-RU" dirty="0" err="1" smtClean="0"/>
              <a:t>Шаблов</a:t>
            </a:r>
            <a:r>
              <a:rPr lang="ru-RU" dirty="0" smtClean="0"/>
              <a:t> Никита,</a:t>
            </a:r>
            <a:r>
              <a:rPr lang="ru-RU" baseline="0" dirty="0" smtClean="0"/>
              <a:t> Герасева Александра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26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Артём, </a:t>
            </a:r>
            <a:r>
              <a:rPr lang="ru-RU" baseline="0" dirty="0" smtClean="0"/>
              <a:t> группа №1, </a:t>
            </a:r>
            <a:r>
              <a:rPr lang="ru-RU" dirty="0" smtClean="0"/>
              <a:t> Никита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7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378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Стрелкова</a:t>
            </a:r>
            <a:r>
              <a:rPr lang="ru-RU" baseline="0" dirty="0" smtClean="0"/>
              <a:t> София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02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951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hatsapp-download-free.ru/whatsapp-perevod-na-russkij-kak-pravilno-pisat-vatsap-ili-vacap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0"/>
            <a:ext cx="9469583" cy="4433311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Творческий отчёт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объединение «Фантазия»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за </a:t>
            </a:r>
            <a:br>
              <a:rPr lang="ru-RU" sz="4000" dirty="0" smtClean="0"/>
            </a:br>
            <a:r>
              <a:rPr lang="ru-RU" sz="4000" dirty="0" smtClean="0"/>
              <a:t>дистанционный период </a:t>
            </a:r>
            <a:br>
              <a:rPr lang="ru-RU" sz="4000" dirty="0" smtClean="0"/>
            </a:br>
            <a:r>
              <a:rPr lang="ru-RU" sz="4000" dirty="0" smtClean="0"/>
              <a:t> 2020 – 2021 учебный год </a:t>
            </a:r>
            <a:br>
              <a:rPr lang="ru-RU" sz="4000" dirty="0" smtClean="0"/>
            </a:br>
            <a:r>
              <a:rPr lang="ru-RU" sz="4000" dirty="0" smtClean="0"/>
              <a:t>по программе дистанционных курсов «Гномики» для обучающихся 6 -7 лет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6791" y="4433311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едагог дополнительного образования:</a:t>
            </a:r>
          </a:p>
          <a:p>
            <a:r>
              <a:rPr lang="ru-RU" sz="3200" dirty="0" smtClean="0"/>
              <a:t> Гомонова  Светлана  Николаевна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15333"/>
            <a:ext cx="10794093" cy="100069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        Творческие работы: «Моё солнышко»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747657"/>
            <a:ext cx="10315121" cy="6096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dirty="0" err="1" smtClean="0"/>
              <a:t>Шивко</a:t>
            </a:r>
            <a:r>
              <a:rPr lang="ru-RU" dirty="0" smtClean="0"/>
              <a:t> Александр          </a:t>
            </a:r>
            <a:r>
              <a:rPr lang="ru-RU" dirty="0" err="1" smtClean="0"/>
              <a:t>Шаблов</a:t>
            </a:r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икита                      </a:t>
            </a:r>
            <a:r>
              <a:rPr lang="ru-RU" dirty="0" err="1" smtClean="0"/>
              <a:t>Герасёва</a:t>
            </a:r>
            <a:r>
              <a:rPr lang="ru-RU" dirty="0" smtClean="0"/>
              <a:t> Александра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19" y="1724671"/>
            <a:ext cx="2358052" cy="376766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57" y="1724670"/>
            <a:ext cx="2825751" cy="3767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736334"/>
            <a:ext cx="2784869" cy="37560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9877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1850" y="462829"/>
            <a:ext cx="10286423" cy="680171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                 Творческие работы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1850" y="5507182"/>
            <a:ext cx="10473459" cy="582468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/>
              <a:t>А</a:t>
            </a:r>
            <a:r>
              <a:rPr lang="ru-RU" dirty="0" smtClean="0"/>
              <a:t>ртём                                 группа  №1                            </a:t>
            </a:r>
            <a:r>
              <a:rPr lang="ru-RU" dirty="0"/>
              <a:t> </a:t>
            </a:r>
            <a:r>
              <a:rPr lang="ru-RU" dirty="0" smtClean="0"/>
              <a:t>       Никита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8" y="1163781"/>
            <a:ext cx="3257551" cy="4343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91" y="1143000"/>
            <a:ext cx="3192175" cy="4256233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37" y="1163781"/>
            <a:ext cx="3176975" cy="4235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5846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Достоинствами </a:t>
            </a:r>
            <a:r>
              <a:rPr lang="ru-RU" sz="3600" dirty="0"/>
              <a:t>дистанционного обучения я считаю: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199" y="1393371"/>
            <a:ext cx="7217229" cy="4783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Дети </a:t>
            </a:r>
            <a:r>
              <a:rPr lang="ru-RU" dirty="0"/>
              <a:t>сами осваивали материал, сами выполняли задания.</a:t>
            </a:r>
          </a:p>
          <a:p>
            <a:r>
              <a:rPr lang="ru-RU" dirty="0" smtClean="0"/>
              <a:t> </a:t>
            </a:r>
            <a:r>
              <a:rPr lang="ru-RU" dirty="0"/>
              <a:t>Режим дня. Родители сами определяют, в какое время ребенку удобнее занимается, какой промежуток дня наиболее продуктивен для занятий;</a:t>
            </a:r>
          </a:p>
          <a:p>
            <a:r>
              <a:rPr lang="ru-RU" dirty="0" smtClean="0"/>
              <a:t>Индивидуальный </a:t>
            </a:r>
            <a:r>
              <a:rPr lang="ru-RU" dirty="0"/>
              <a:t>подход к ребенку, учет его особенностей как психических, так и физических;</a:t>
            </a:r>
          </a:p>
          <a:p>
            <a:r>
              <a:rPr lang="ru-RU" dirty="0" smtClean="0"/>
              <a:t> </a:t>
            </a:r>
            <a:r>
              <a:rPr lang="ru-RU" dirty="0"/>
              <a:t>Дети учились дома, не нужно было ходить в садик, тем самым соблюдая режим самоизоляции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Ребенок </a:t>
            </a:r>
            <a:r>
              <a:rPr lang="ru-RU" dirty="0"/>
              <a:t>не «привязан» к определенному месту, он может свободно обучаться в любой точке мира. Основное условие – наличие ПК и доступа к интернету;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577942" y="1825625"/>
            <a:ext cx="2775857" cy="4351338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77" y="1854577"/>
            <a:ext cx="2756524" cy="3675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3630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Недостатками дистанционного обучения </a:t>
            </a:r>
            <a:r>
              <a:rPr lang="ru-RU" sz="3600" dirty="0"/>
              <a:t>можно назвать: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Медленный интернет. Огромные проблемы возникали с теми, у кого вообще нет возможности выходить в интернет. </a:t>
            </a:r>
            <a:r>
              <a:rPr lang="ru-RU" dirty="0"/>
              <a:t>в силу сложных материальных условий, так как необходимо дорогостоящее оборудование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Низкая </a:t>
            </a:r>
            <a:r>
              <a:rPr lang="ru-RU" dirty="0"/>
              <a:t>мотивация родителей помочь своим детям, ссылаясь на то, что не умею и не знают, как делать.</a:t>
            </a:r>
          </a:p>
          <a:p>
            <a:r>
              <a:rPr lang="ru-RU" dirty="0" smtClean="0"/>
              <a:t> </a:t>
            </a:r>
            <a:r>
              <a:rPr lang="ru-RU" dirty="0"/>
              <a:t>Отсутствие общения со сверстниками.</a:t>
            </a:r>
          </a:p>
          <a:p>
            <a:r>
              <a:rPr lang="ru-RU" dirty="0" smtClean="0"/>
              <a:t>Невозможность </a:t>
            </a:r>
            <a:r>
              <a:rPr lang="ru-RU" dirty="0"/>
              <a:t>индивидуальной работы. На занятии в образовательном учреждении  возможно проработать тему с каждым обучающимся  по-отдельности, а по дистанционному обучению в этом плане немного сложнее</a:t>
            </a:r>
          </a:p>
          <a:p>
            <a:r>
              <a:rPr lang="ru-RU" dirty="0" smtClean="0"/>
              <a:t> </a:t>
            </a:r>
            <a:r>
              <a:rPr lang="ru-RU" dirty="0"/>
              <a:t>В виду особенностей дистанционного обучения, детям приходится много времени проводить за компьютером.</a:t>
            </a:r>
          </a:p>
          <a:p>
            <a:r>
              <a:rPr lang="ru-RU" dirty="0" smtClean="0"/>
              <a:t> </a:t>
            </a:r>
            <a:r>
              <a:rPr lang="ru-RU" dirty="0"/>
              <a:t>Нет авторитета воспитателя. Многие дети воспринимают предмет именно так, как его воспринимает и преподносит воспитатель. К тому же воспитатель не только дает знания, но и формирует отношение к окружающим людям и миру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Болеют.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966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38513" y="519113"/>
            <a:ext cx="8853487" cy="603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Творческие работы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27" y="1122362"/>
            <a:ext cx="2293313" cy="3057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1" y="519113"/>
            <a:ext cx="2353829" cy="3138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02" y="3230667"/>
            <a:ext cx="2339006" cy="3118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01" y="2286000"/>
            <a:ext cx="2451746" cy="3268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32" y="1098896"/>
            <a:ext cx="2476268" cy="3301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0591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95288"/>
            <a:ext cx="10266363" cy="103187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Творческие  работы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60" y="615378"/>
            <a:ext cx="3287268" cy="2465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689" r="3637"/>
          <a:stretch/>
        </p:blipFill>
        <p:spPr>
          <a:xfrm>
            <a:off x="1383092" y="3896719"/>
            <a:ext cx="1958960" cy="2068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514200"/>
            <a:ext cx="3061444" cy="22960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749" y="3537268"/>
            <a:ext cx="3298353" cy="2468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525" t="30534" r="17384" b="-1932"/>
          <a:stretch/>
        </p:blipFill>
        <p:spPr>
          <a:xfrm>
            <a:off x="4044599" y="1487136"/>
            <a:ext cx="3596513" cy="21365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90" y="3810283"/>
            <a:ext cx="3113242" cy="2334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605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35086" y="282659"/>
            <a:ext cx="6248400" cy="1136848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4900" dirty="0" smtClean="0"/>
              <a:t>Творческие работы</a:t>
            </a:r>
            <a:endParaRPr lang="ru-RU" sz="49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2" t="14155" r="11307" b="19340"/>
          <a:stretch/>
        </p:blipFill>
        <p:spPr>
          <a:xfrm>
            <a:off x="939694" y="495459"/>
            <a:ext cx="2301875" cy="24161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065" r="14950"/>
          <a:stretch/>
        </p:blipFill>
        <p:spPr>
          <a:xfrm>
            <a:off x="10202160" y="282659"/>
            <a:ext cx="1739261" cy="3051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44" t="22544" r="14940"/>
          <a:stretch/>
        </p:blipFill>
        <p:spPr>
          <a:xfrm>
            <a:off x="5094728" y="3012486"/>
            <a:ext cx="2111817" cy="31877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6" t="12987" r="2780" b="8587"/>
          <a:stretch/>
        </p:blipFill>
        <p:spPr>
          <a:xfrm>
            <a:off x="2757310" y="1419506"/>
            <a:ext cx="2713343" cy="2970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5" y="3334113"/>
            <a:ext cx="2304614" cy="30728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0167" y="2862345"/>
            <a:ext cx="4074715" cy="3056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0868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3325" y="304800"/>
            <a:ext cx="10988675" cy="89535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Рабочие моменты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0" y="508765"/>
            <a:ext cx="2358449" cy="3144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16621" r="-4801"/>
          <a:stretch/>
        </p:blipFill>
        <p:spPr>
          <a:xfrm>
            <a:off x="831850" y="3744686"/>
            <a:ext cx="2433864" cy="2581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22" y="1200150"/>
            <a:ext cx="2357005" cy="31426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25" y="3958547"/>
            <a:ext cx="3256337" cy="24422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63" y="3800177"/>
            <a:ext cx="3368452" cy="25263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52" y="1356259"/>
            <a:ext cx="3584004" cy="2688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6" t="16537" r="22647" b="22830"/>
          <a:stretch/>
        </p:blipFill>
        <p:spPr>
          <a:xfrm>
            <a:off x="9456533" y="752475"/>
            <a:ext cx="2547258" cy="2793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179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245968" y="217715"/>
            <a:ext cx="2525486" cy="9361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Вывод: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-1" y="1153886"/>
            <a:ext cx="5901297" cy="5421085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 smtClean="0"/>
              <a:t>Я </a:t>
            </a:r>
            <a:r>
              <a:rPr lang="ru-RU" dirty="0"/>
              <a:t>считаю, что дистанционное обучение </a:t>
            </a:r>
            <a:r>
              <a:rPr lang="ru-RU" dirty="0" smtClean="0"/>
              <a:t> возможно в том случае, когда есть результат работы</a:t>
            </a:r>
            <a:r>
              <a:rPr lang="ru-RU" dirty="0"/>
              <a:t> </a:t>
            </a:r>
            <a:r>
              <a:rPr lang="ru-RU" dirty="0" smtClean="0"/>
              <a:t>с обеих сторон</a:t>
            </a:r>
            <a:r>
              <a:rPr lang="ru-RU" b="1" dirty="0" smtClean="0"/>
              <a:t>.</a:t>
            </a:r>
            <a:endParaRPr lang="ru-RU" dirty="0"/>
          </a:p>
          <a:p>
            <a:pPr marL="0" indent="0" fontAlgn="base">
              <a:buNone/>
            </a:pPr>
            <a:r>
              <a:rPr lang="ru-RU" dirty="0" smtClean="0"/>
              <a:t>1 Программу </a:t>
            </a:r>
            <a:r>
              <a:rPr lang="ru-RU" dirty="0"/>
              <a:t>по дистанционным курсом «Гномики», обучающие освоили на удовлетворительную </a:t>
            </a:r>
            <a:r>
              <a:rPr lang="ru-RU" dirty="0" smtClean="0"/>
              <a:t>оценку из-за того, что:</a:t>
            </a:r>
            <a:endParaRPr lang="ru-RU" dirty="0"/>
          </a:p>
          <a:p>
            <a:pPr fontAlgn="base"/>
            <a:r>
              <a:rPr lang="ru-RU" dirty="0"/>
              <a:t> </a:t>
            </a:r>
            <a:r>
              <a:rPr lang="ru-RU" dirty="0" smtClean="0"/>
              <a:t> не </a:t>
            </a:r>
            <a:r>
              <a:rPr lang="ru-RU" dirty="0"/>
              <a:t>все обучающие выходили на связь </a:t>
            </a:r>
            <a:r>
              <a:rPr lang="ru-RU" dirty="0" smtClean="0"/>
              <a:t>(не хочу).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нет </a:t>
            </a:r>
            <a:r>
              <a:rPr lang="ru-RU" dirty="0" smtClean="0"/>
              <a:t>интернета,.</a:t>
            </a:r>
          </a:p>
          <a:p>
            <a:pPr fontAlgn="base"/>
            <a:r>
              <a:rPr lang="ru-RU" dirty="0" smtClean="0"/>
              <a:t>родители </a:t>
            </a:r>
            <a:r>
              <a:rPr lang="ru-RU" dirty="0"/>
              <a:t>перегружены </a:t>
            </a:r>
            <a:r>
              <a:rPr lang="ru-RU" dirty="0" smtClean="0"/>
              <a:t>работой.</a:t>
            </a:r>
          </a:p>
          <a:p>
            <a:pPr fontAlgn="base"/>
            <a:r>
              <a:rPr lang="ru-RU" dirty="0" smtClean="0"/>
              <a:t>нет </a:t>
            </a:r>
            <a:r>
              <a:rPr lang="ru-RU" dirty="0"/>
              <a:t>материала для </a:t>
            </a:r>
            <a:r>
              <a:rPr lang="ru-RU" dirty="0" smtClean="0"/>
              <a:t>работы.</a:t>
            </a:r>
          </a:p>
          <a:p>
            <a:pPr fontAlgn="base"/>
            <a:r>
              <a:rPr lang="ru-RU" dirty="0" smtClean="0"/>
              <a:t>болеют.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90" r="10974" b="5363"/>
          <a:stretch/>
        </p:blipFill>
        <p:spPr>
          <a:xfrm>
            <a:off x="8959624" y="379652"/>
            <a:ext cx="2775176" cy="28919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673" t="19665" r="3765" b="2789"/>
          <a:stretch/>
        </p:blipFill>
        <p:spPr>
          <a:xfrm>
            <a:off x="7762194" y="3615878"/>
            <a:ext cx="3820206" cy="2269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98" y="562263"/>
            <a:ext cx="2526724" cy="2526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7625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1371" y="2373086"/>
            <a:ext cx="10716079" cy="1698171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           Спасибо за внимание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3199235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556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дистанционных курсов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творческих способностей и индивидуальности обучающихся через знакомство с декоративно – прикладным творчеством в процессе обучения работы с разными материалами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18508"/>
            <a:ext cx="10515600" cy="3927765"/>
          </a:xfrm>
        </p:spPr>
        <p:txBody>
          <a:bodyPr>
            <a:normAutofit fontScale="25000" lnSpcReduction="20000"/>
          </a:bodyPr>
          <a:lstStyle/>
          <a:p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-знать и соблюдать правила техники безопасности на занятиях;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-освоить приёмы и способы работы с различными материалами и инструментами.</a:t>
            </a: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фантазию, мелкую моторику рук; 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самостоятельность. </a:t>
            </a: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воспитать уверенность в себе;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-воспитать аккуратность, трудолюбие.</a:t>
            </a:r>
          </a:p>
          <a:p>
            <a:pPr marL="0" indent="0">
              <a:buNone/>
            </a:pPr>
            <a:endParaRPr lang="ru-RU" sz="96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1616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1" y="457200"/>
            <a:ext cx="10466614" cy="2264229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Во время дистанционного обучения я работала с педагогами Дубровиной Н.С. и Малышкиной В. С. д/с «Малышок» №16 п. Восточный и с педагогом Ворошиловой Светланы. Анатоль д/с </a:t>
            </a:r>
            <a:r>
              <a:rPr lang="ru-RU" sz="2800" dirty="0" smtClean="0"/>
              <a:t> </a:t>
            </a:r>
            <a:r>
              <a:rPr lang="ru-RU" sz="2800" dirty="0"/>
              <a:t>п. Сосьва.  Педагоги помогали мне в реализации программы дистанционных курсов.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85" y="2460172"/>
            <a:ext cx="10515600" cy="3461658"/>
          </a:xfrm>
        </p:spPr>
        <p:txBody>
          <a:bodyPr/>
          <a:lstStyle/>
          <a:p>
            <a:pPr algn="just"/>
            <a:r>
              <a:rPr lang="ru-RU" dirty="0"/>
              <a:t>Для контроля за выполнением заданий была создана группа для родителей и детей в социальной сети  интернета (</a:t>
            </a:r>
            <a:r>
              <a:rPr lang="ru-RU" u="sng" dirty="0" err="1">
                <a:hlinkClick r:id="rId2"/>
              </a:rPr>
              <a:t>WhatsApp</a:t>
            </a:r>
            <a:r>
              <a:rPr lang="ru-RU" u="sng" dirty="0"/>
              <a:t>) </a:t>
            </a:r>
            <a:r>
              <a:rPr lang="ru-RU" dirty="0" smtClean="0"/>
              <a:t>, телефон, </a:t>
            </a:r>
            <a:r>
              <a:rPr lang="ru-RU" dirty="0"/>
              <a:t>моя электронная почта, где оговаривались домашние задания, темы занятий, оглашались оценки, а также указывались ссылки на различные </a:t>
            </a:r>
            <a:r>
              <a:rPr lang="ru-RU" dirty="0" smtClean="0"/>
              <a:t>интернет - ресурсы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/>
              <a:t>Все занятия дистанционного обучения проводились в рамках календарно – тематического планирования.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7808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0"/>
            <a:ext cx="10439400" cy="2867891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2700" dirty="0"/>
              <a:t>Занятия проводятся 1 раз в неделю, по одному академическому </a:t>
            </a:r>
            <a:r>
              <a:rPr lang="ru-RU" sz="2700" dirty="0" smtClean="0"/>
              <a:t>часу согласно расписанию занятий.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Продолжительность занятий 30 минут.</a:t>
            </a:r>
            <a:br>
              <a:rPr lang="ru-RU" sz="2700" dirty="0"/>
            </a:br>
            <a:r>
              <a:rPr lang="ru-RU" sz="2700" b="1" dirty="0"/>
              <a:t>Объем программы - 36 </a:t>
            </a:r>
            <a:r>
              <a:rPr lang="ru-RU" sz="2700" dirty="0"/>
              <a:t>часов, запланированных на весь период обучения, необходимых для освоения программы.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с разными материалами даёт возможность детям проявить терпение, упорство, фантазию. Все это благотворно влияет на формирование здоровой и гармонично развитой личности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Дети настроены на получения положительного результата работы, проявляя интерес к занятиям.</a:t>
            </a:r>
            <a:endParaRPr lang="ru-RU" dirty="0"/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48" y="1433945"/>
            <a:ext cx="2027525" cy="270336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34" y="1449639"/>
            <a:ext cx="2003983" cy="2671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69" y="3758485"/>
            <a:ext cx="1971485" cy="2628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42" y="3981596"/>
            <a:ext cx="2003800" cy="2671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51" y="2925611"/>
            <a:ext cx="1583978" cy="2111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3372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332509"/>
            <a:ext cx="10494819" cy="220287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выполнения задания в дистанционный период подготовила различные мастер-классы по темам: «Снежинка», «Новогодняя игрушка», «Весёлые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осьминожки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«Собачка», «Снеговик»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презентации, иллюстрации, анимации. Были оказаны консультации для родителей и детей.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мастер - класс: «Заяц»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9" y="3282544"/>
            <a:ext cx="3235036" cy="24262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3202" y="3256718"/>
            <a:ext cx="3335570" cy="250167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8542" y="3287841"/>
            <a:ext cx="3274455" cy="24558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8746" y="3289503"/>
            <a:ext cx="3287750" cy="2465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2702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557" y="87550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мастер класс: «Заяц»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03" y="2867766"/>
            <a:ext cx="3153328" cy="23649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1794" y="3610937"/>
            <a:ext cx="3377002" cy="25327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6194" y="2875096"/>
            <a:ext cx="3211969" cy="2408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4591" y="3656698"/>
            <a:ext cx="3254974" cy="24412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0083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487" y="264681"/>
            <a:ext cx="10265641" cy="8569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Творческие  моменты и работы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22818"/>
            <a:ext cx="10681278" cy="598488"/>
          </a:xfrm>
        </p:spPr>
        <p:txBody>
          <a:bodyPr/>
          <a:lstStyle/>
          <a:p>
            <a:r>
              <a:rPr lang="ru-RU" dirty="0" smtClean="0"/>
              <a:t>            Группа №1 Д/С </a:t>
            </a:r>
            <a:r>
              <a:rPr lang="ru-RU" dirty="0" err="1" smtClean="0"/>
              <a:t>п.Сосьва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568" y="1249573"/>
            <a:ext cx="3159560" cy="4211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68" y="1249573"/>
            <a:ext cx="3146714" cy="4195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2" y="1233191"/>
            <a:ext cx="3159000" cy="42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4944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6172" y="297153"/>
            <a:ext cx="10410537" cy="8250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Творческие моменты и работы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6172" y="5881444"/>
            <a:ext cx="10410537" cy="74795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0" y="1332345"/>
            <a:ext cx="3411825" cy="4549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94" y="1294243"/>
            <a:ext cx="3440476" cy="4587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67" y="1294243"/>
            <a:ext cx="3440401" cy="4587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5184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1" y="390144"/>
            <a:ext cx="10217726" cy="267788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Дистанционное обучение предполагает индивидуальную форму </a:t>
            </a:r>
            <a:r>
              <a:rPr lang="ru-RU" sz="2800" dirty="0" smtClean="0"/>
              <a:t>обучения, </a:t>
            </a:r>
            <a:r>
              <a:rPr lang="ru-RU" sz="2800" dirty="0"/>
              <a:t>а так же самостоятельное изучение тем через просмотр мастер - классов, презентаций, иллюстраций, предоставление информации с использованием интернет ресурсов, видео занятий</a:t>
            </a:r>
            <a:r>
              <a:rPr lang="ru-RU" sz="2800" dirty="0" smtClean="0"/>
              <a:t>. Выполненные задания отправлялись в формате фотоотчёта в личные сообщения интернета.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1" y="3179618"/>
            <a:ext cx="4689764" cy="29973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Материал к занятиям подбирался по принципу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От простого к сложному.</a:t>
            </a:r>
          </a:p>
          <a:p>
            <a:r>
              <a:rPr lang="ru-RU" dirty="0" smtClean="0"/>
              <a:t>Системности.</a:t>
            </a:r>
          </a:p>
          <a:p>
            <a:r>
              <a:rPr lang="ru-RU" dirty="0" smtClean="0"/>
              <a:t>Индивидуально-личный подход.</a:t>
            </a:r>
          </a:p>
          <a:p>
            <a:r>
              <a:rPr lang="ru-RU" dirty="0" smtClean="0"/>
              <a:t>Контроля.</a:t>
            </a:r>
          </a:p>
          <a:p>
            <a:r>
              <a:rPr lang="ru-RU" dirty="0" smtClean="0"/>
              <a:t>Наглядности.</a:t>
            </a:r>
          </a:p>
          <a:p>
            <a:r>
              <a:rPr lang="ru-RU" dirty="0" smtClean="0"/>
              <a:t>Свободы выбора.</a:t>
            </a:r>
          </a:p>
          <a:p>
            <a:r>
              <a:rPr lang="ru-RU" dirty="0"/>
              <a:t>Д</a:t>
            </a:r>
            <a:r>
              <a:rPr lang="ru-RU" dirty="0" smtClean="0"/>
              <a:t>иалога.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3034145"/>
            <a:ext cx="4883727" cy="3142818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/>
              <a:t>Технологии  во время дистанционного обучения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Личностно-ориентированного обучения.</a:t>
            </a:r>
          </a:p>
          <a:p>
            <a:r>
              <a:rPr lang="ru-RU" dirty="0" smtClean="0"/>
              <a:t>Развивающего обучения.</a:t>
            </a:r>
          </a:p>
          <a:p>
            <a:r>
              <a:rPr lang="ru-RU" dirty="0" smtClean="0"/>
              <a:t>Информационное обучение.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5190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803</Words>
  <Application>Microsoft Office PowerPoint</Application>
  <PresentationFormat>Произвольный</PresentationFormat>
  <Paragraphs>93</Paragraphs>
  <Slides>19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Творческий отчёт  объединение «Фантазия» за  дистанционный период   2020 – 2021 учебный год  по программе дистанционных курсов «Гномики» для обучающихся 6 -7 лет</vt:lpstr>
      <vt:lpstr>Цель программы дистанционных курсов: Развитие творческих способностей и индивидуальности обучающихся через знакомство с декоративно – прикладным творчеством в процессе обучения работы с разными материалами и инструментами.</vt:lpstr>
      <vt:lpstr>Во время дистанционного обучения я работала с педагогами Дубровиной Н.С. и Малышкиной В. С. д/с «Малышок» №16 п. Восточный и с педагогом Ворошиловой Светланы. Анатоль д/с  п. Сосьва.  Педагоги помогали мне в реализации программы дистанционных курсов. </vt:lpstr>
      <vt:lpstr>Занятия проводятся 1 раз в неделю, по одному академическому часу согласно расписанию занятий. Продолжительность занятий 30 минут. Объем программы - 36 часов, запланированных на весь период обучения, необходимых для освоения программы.  </vt:lpstr>
      <vt:lpstr>Для успешного выполнения задания в дистанционный период подготовила различные мастер-классы по темам: «Снежинка», «Новогодняя игрушка», «Весёлые осьминожки», «Собачка», «Снеговик» и т.д, а так же презентации, иллюстрации, анимации. Были оказаны консультации для родителей и детей. Поэтапный мастер - класс: «Заяц» </vt:lpstr>
      <vt:lpstr>Поэтапный мастер класс: «Заяц»  </vt:lpstr>
      <vt:lpstr>               Творческие  моменты и работы</vt:lpstr>
      <vt:lpstr>              Творческие моменты и работы</vt:lpstr>
      <vt:lpstr>Дистанционное обучение предполагает индивидуальную форму обучения, а так же самостоятельное изучение тем через просмотр мастер - классов, презентаций, иллюстраций, предоставление информации с использованием интернет ресурсов, видео занятий. Выполненные задания отправлялись в формате фотоотчёта в личные сообщения интернета. </vt:lpstr>
      <vt:lpstr>        Творческие работы: «Моё солнышко»</vt:lpstr>
      <vt:lpstr>                    Творческие работы</vt:lpstr>
      <vt:lpstr>Достоинствами дистанционного обучения я считаю: </vt:lpstr>
      <vt:lpstr>Недостатками дистанционного обучения можно назвать: </vt:lpstr>
      <vt:lpstr>      Творческие работы</vt:lpstr>
      <vt:lpstr>         Творческие  работы</vt:lpstr>
      <vt:lpstr>    Творческие работы</vt:lpstr>
      <vt:lpstr>                          Рабочие моменты</vt:lpstr>
      <vt:lpstr>                          Вывод: 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1</cp:lastModifiedBy>
  <cp:revision>128</cp:revision>
  <dcterms:created xsi:type="dcterms:W3CDTF">2020-12-14T16:50:18Z</dcterms:created>
  <dcterms:modified xsi:type="dcterms:W3CDTF">2021-05-31T06:31:40Z</dcterms:modified>
</cp:coreProperties>
</file>